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8"/>
  </p:notesMasterIdLst>
  <p:sldIdLst>
    <p:sldId id="263" r:id="rId2"/>
    <p:sldId id="264" r:id="rId3"/>
    <p:sldId id="270" r:id="rId4"/>
    <p:sldId id="265" r:id="rId5"/>
    <p:sldId id="266" r:id="rId6"/>
    <p:sldId id="267" r:id="rId7"/>
    <p:sldId id="268" r:id="rId8"/>
    <p:sldId id="269" r:id="rId9"/>
    <p:sldId id="256" r:id="rId10"/>
    <p:sldId id="257" r:id="rId11"/>
    <p:sldId id="258" r:id="rId12"/>
    <p:sldId id="259" r:id="rId13"/>
    <p:sldId id="260" r:id="rId14"/>
    <p:sldId id="262" r:id="rId15"/>
    <p:sldId id="362" r:id="rId16"/>
    <p:sldId id="363" r:id="rId17"/>
    <p:sldId id="364" r:id="rId18"/>
    <p:sldId id="365" r:id="rId19"/>
    <p:sldId id="366" r:id="rId20"/>
    <p:sldId id="367" r:id="rId21"/>
    <p:sldId id="368" r:id="rId22"/>
    <p:sldId id="369" r:id="rId23"/>
    <p:sldId id="370" r:id="rId24"/>
    <p:sldId id="371" r:id="rId25"/>
    <p:sldId id="372" r:id="rId26"/>
    <p:sldId id="373" r:id="rId27"/>
    <p:sldId id="261" r:id="rId28"/>
    <p:sldId id="271" r:id="rId29"/>
    <p:sldId id="272" r:id="rId30"/>
    <p:sldId id="273" r:id="rId31"/>
    <p:sldId id="274" r:id="rId32"/>
    <p:sldId id="275" r:id="rId33"/>
    <p:sldId id="276" r:id="rId34"/>
    <p:sldId id="277" r:id="rId35"/>
    <p:sldId id="278" r:id="rId36"/>
    <p:sldId id="279" r:id="rId37"/>
    <p:sldId id="316" r:id="rId38"/>
    <p:sldId id="317" r:id="rId39"/>
    <p:sldId id="318" r:id="rId40"/>
    <p:sldId id="319" r:id="rId41"/>
    <p:sldId id="280" r:id="rId42"/>
    <p:sldId id="281" r:id="rId43"/>
    <p:sldId id="292" r:id="rId44"/>
    <p:sldId id="282" r:id="rId45"/>
    <p:sldId id="283" r:id="rId46"/>
    <p:sldId id="284" r:id="rId47"/>
    <p:sldId id="374" r:id="rId48"/>
    <p:sldId id="375" r:id="rId49"/>
    <p:sldId id="376" r:id="rId50"/>
    <p:sldId id="377" r:id="rId51"/>
    <p:sldId id="378" r:id="rId52"/>
    <p:sldId id="379" r:id="rId53"/>
    <p:sldId id="380" r:id="rId54"/>
    <p:sldId id="381" r:id="rId55"/>
    <p:sldId id="382" r:id="rId56"/>
    <p:sldId id="383" r:id="rId57"/>
    <p:sldId id="384" r:id="rId58"/>
    <p:sldId id="385" r:id="rId59"/>
    <p:sldId id="293" r:id="rId60"/>
    <p:sldId id="285" r:id="rId61"/>
    <p:sldId id="294" r:id="rId62"/>
    <p:sldId id="286" r:id="rId63"/>
    <p:sldId id="287" r:id="rId64"/>
    <p:sldId id="288" r:id="rId65"/>
    <p:sldId id="289" r:id="rId66"/>
    <p:sldId id="295" r:id="rId67"/>
    <p:sldId id="305" r:id="rId68"/>
    <p:sldId id="296" r:id="rId69"/>
    <p:sldId id="297" r:id="rId70"/>
    <p:sldId id="298" r:id="rId71"/>
    <p:sldId id="299" r:id="rId72"/>
    <p:sldId id="300" r:id="rId73"/>
    <p:sldId id="301" r:id="rId74"/>
    <p:sldId id="302" r:id="rId75"/>
    <p:sldId id="303" r:id="rId76"/>
    <p:sldId id="304" r:id="rId77"/>
    <p:sldId id="315" r:id="rId78"/>
    <p:sldId id="306" r:id="rId79"/>
    <p:sldId id="307" r:id="rId80"/>
    <p:sldId id="308" r:id="rId81"/>
    <p:sldId id="309" r:id="rId82"/>
    <p:sldId id="310" r:id="rId83"/>
    <p:sldId id="311" r:id="rId84"/>
    <p:sldId id="312" r:id="rId85"/>
    <p:sldId id="313" r:id="rId86"/>
    <p:sldId id="314" r:id="rId87"/>
    <p:sldId id="386" r:id="rId88"/>
    <p:sldId id="387" r:id="rId89"/>
    <p:sldId id="388" r:id="rId90"/>
    <p:sldId id="389"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90" r:id="rId105"/>
    <p:sldId id="391" r:id="rId106"/>
    <p:sldId id="392" r:id="rId107"/>
    <p:sldId id="393" r:id="rId108"/>
    <p:sldId id="330" r:id="rId109"/>
    <p:sldId id="344" r:id="rId110"/>
    <p:sldId id="345" r:id="rId111"/>
    <p:sldId id="346" r:id="rId112"/>
    <p:sldId id="347" r:id="rId113"/>
    <p:sldId id="348" r:id="rId114"/>
    <p:sldId id="349" r:id="rId115"/>
    <p:sldId id="360" r:id="rId116"/>
    <p:sldId id="351" r:id="rId117"/>
    <p:sldId id="352" r:id="rId118"/>
    <p:sldId id="353" r:id="rId119"/>
    <p:sldId id="354" r:id="rId120"/>
    <p:sldId id="355" r:id="rId121"/>
    <p:sldId id="356" r:id="rId122"/>
    <p:sldId id="357" r:id="rId123"/>
    <p:sldId id="358" r:id="rId124"/>
    <p:sldId id="359" r:id="rId125"/>
    <p:sldId id="320" r:id="rId126"/>
    <p:sldId id="350" r:id="rId127"/>
    <p:sldId id="321" r:id="rId128"/>
    <p:sldId id="322" r:id="rId129"/>
    <p:sldId id="323" r:id="rId130"/>
    <p:sldId id="324" r:id="rId131"/>
    <p:sldId id="325" r:id="rId132"/>
    <p:sldId id="326" r:id="rId133"/>
    <p:sldId id="327" r:id="rId134"/>
    <p:sldId id="328" r:id="rId135"/>
    <p:sldId id="329" r:id="rId136"/>
    <p:sldId id="361" r:id="rId137"/>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2" d="100"/>
          <a:sy n="82" d="100"/>
        </p:scale>
        <p:origin x="514" y="4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18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085F0-748C-8CA9-65F4-20108221B2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52695-1666-1446-28C3-8738CC0A52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9CAF3-8836-928D-B1F0-42969B7041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9E5E39-2692-C723-15E2-7A7E6E520202}"/>
              </a:ext>
            </a:extLst>
          </p:cNvPr>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31675921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2EF89-B5C8-1CC3-B6BA-389FD19B5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09CB34-3EA5-0939-ED75-7BA16E99E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E7C6FF-A7EA-5E3C-FA2E-6488EFC25B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778B12-7AE8-459B-0820-F063F2B842B7}"/>
              </a:ext>
            </a:extLst>
          </p:cNvPr>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36277875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45643-18D0-AB00-6E42-C43009F84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4E0CC-F055-49DD-F95D-7AD65BB9F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34C42-4FCB-48F8-5F62-1DF52F4A4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1CF914-2EB2-96F1-EB01-32B702EA821E}"/>
              </a:ext>
            </a:extLst>
          </p:cNvPr>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6806905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3A4AA-9A1F-9D2E-FC09-5B3B605A2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812AE-F2AC-E30F-968A-2EACDA8814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37580-9059-8E92-A9D8-833F2EB62C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79B1B5-E61E-3CC8-621C-DF572EE22E06}"/>
              </a:ext>
            </a:extLst>
          </p:cNvPr>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4269200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BAA20-AF06-A25D-9A3D-B817E8A87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56575-F0E9-B02D-AB68-61362D199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8899-39C3-560E-8BD1-A42DCD9A0B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A98560-9D56-9113-8B86-3D00616AFE3D}"/>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396264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B0F81-7C56-810D-9118-7DC589ED34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B9E67-2567-2909-3336-A8F642D69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477F8F-21D5-3A3F-F153-5AF76D8E1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ED009E-711A-B289-1AAB-4D0DDAB643AF}"/>
              </a:ext>
            </a:extLst>
          </p:cNvPr>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289224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D418B-B22A-9A4C-F316-C52EE42E57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7112F4-9188-3ED6-725A-20CBB8AB0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01B519-21F4-0E92-7727-8E4672D80B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4908AE-7E8A-D00A-7849-A96A0F0F8AC8}"/>
              </a:ext>
            </a:extLst>
          </p:cNvPr>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7735000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2A469B-043B-6D5E-33BF-5767956AF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9BE22-D348-75DC-271A-66127B85F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3AF06-E884-88C4-2E19-86739226E9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AC8E77-B2DA-33D1-693B-33E229C7D6A6}"/>
              </a:ext>
            </a:extLst>
          </p:cNvPr>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30270827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22228-E651-4353-1259-3963D030B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054F3B-E9A8-4E3B-9251-EAD3492AC8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B946C-C449-8B19-4110-773A1B9D14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82568F-E160-089B-61D1-C2C468F10FC7}"/>
              </a:ext>
            </a:extLst>
          </p:cNvPr>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37174667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F3B6C-EDD1-FDA2-7A97-C8DBEC5695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91A17-1B9E-B760-EF11-06C287F9B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015B2-17CC-95A1-FC76-DCDB8D8304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A23A4D-6950-B9C6-BD01-4C3DE62159D8}"/>
              </a:ext>
            </a:extLst>
          </p:cNvPr>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36951585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100.xml.rels><?xml version="1.0" encoding="UTF-8" standalone="yes"?>
<Relationships xmlns="http://schemas.openxmlformats.org/package/2006/relationships"><Relationship Id="rId8" Type="http://schemas.openxmlformats.org/officeDocument/2006/relationships/image" Target="../media/image1153.png"/><Relationship Id="rId13" Type="http://schemas.openxmlformats.org/officeDocument/2006/relationships/image" Target="../media/image1157.png"/><Relationship Id="rId18" Type="http://schemas.openxmlformats.org/officeDocument/2006/relationships/image" Target="../media/image1161.png"/><Relationship Id="rId3" Type="http://schemas.openxmlformats.org/officeDocument/2006/relationships/image" Target="../media/image626.png"/><Relationship Id="rId21" Type="http://schemas.openxmlformats.org/officeDocument/2006/relationships/image" Target="../media/image1164.png"/><Relationship Id="rId7" Type="http://schemas.openxmlformats.org/officeDocument/2006/relationships/image" Target="../media/image1152.png"/><Relationship Id="rId12" Type="http://schemas.openxmlformats.org/officeDocument/2006/relationships/image" Target="../media/image1156.png"/><Relationship Id="rId17" Type="http://schemas.openxmlformats.org/officeDocument/2006/relationships/image" Target="../media/image1160.png"/><Relationship Id="rId2" Type="http://schemas.openxmlformats.org/officeDocument/2006/relationships/notesSlide" Target="../notesSlides/notesSlide100.xml"/><Relationship Id="rId16" Type="http://schemas.openxmlformats.org/officeDocument/2006/relationships/image" Target="../media/image1159.png"/><Relationship Id="rId20" Type="http://schemas.openxmlformats.org/officeDocument/2006/relationships/image" Target="../media/image1163.png"/><Relationship Id="rId1" Type="http://schemas.openxmlformats.org/officeDocument/2006/relationships/slideLayout" Target="../slideLayouts/slideLayout1.xml"/><Relationship Id="rId6" Type="http://schemas.openxmlformats.org/officeDocument/2006/relationships/image" Target="../media/image1151.png"/><Relationship Id="rId11" Type="http://schemas.openxmlformats.org/officeDocument/2006/relationships/image" Target="../media/image482.png"/><Relationship Id="rId5" Type="http://schemas.openxmlformats.org/officeDocument/2006/relationships/image" Target="../media/image1150.png"/><Relationship Id="rId15" Type="http://schemas.openxmlformats.org/officeDocument/2006/relationships/image" Target="../media/image1158.png"/><Relationship Id="rId10" Type="http://schemas.openxmlformats.org/officeDocument/2006/relationships/image" Target="../media/image1155.png"/><Relationship Id="rId19" Type="http://schemas.openxmlformats.org/officeDocument/2006/relationships/image" Target="../media/image1162.png"/><Relationship Id="rId4" Type="http://schemas.openxmlformats.org/officeDocument/2006/relationships/image" Target="../media/image1050.png"/><Relationship Id="rId9" Type="http://schemas.openxmlformats.org/officeDocument/2006/relationships/image" Target="../media/image1154.png"/><Relationship Id="rId14" Type="http://schemas.openxmlformats.org/officeDocument/2006/relationships/image" Target="../media/image614.png"/></Relationships>
</file>

<file path=ppt/slides/_rels/slide10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71.png"/><Relationship Id="rId18" Type="http://schemas.openxmlformats.org/officeDocument/2006/relationships/image" Target="../media/image1176.png"/><Relationship Id="rId3" Type="http://schemas.openxmlformats.org/officeDocument/2006/relationships/image" Target="../media/image1.png"/><Relationship Id="rId21" Type="http://schemas.openxmlformats.org/officeDocument/2006/relationships/image" Target="../media/image1178.png"/><Relationship Id="rId7" Type="http://schemas.openxmlformats.org/officeDocument/2006/relationships/image" Target="../media/image1167.png"/><Relationship Id="rId12" Type="http://schemas.openxmlformats.org/officeDocument/2006/relationships/image" Target="../media/image1170.png"/><Relationship Id="rId17" Type="http://schemas.openxmlformats.org/officeDocument/2006/relationships/image" Target="../media/image1175.png"/><Relationship Id="rId2" Type="http://schemas.openxmlformats.org/officeDocument/2006/relationships/notesSlide" Target="../notesSlides/notesSlide101.xml"/><Relationship Id="rId16" Type="http://schemas.openxmlformats.org/officeDocument/2006/relationships/image" Target="../media/image1174.png"/><Relationship Id="rId20"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166.png"/><Relationship Id="rId11" Type="http://schemas.openxmlformats.org/officeDocument/2006/relationships/image" Target="../media/image1169.png"/><Relationship Id="rId5" Type="http://schemas.openxmlformats.org/officeDocument/2006/relationships/image" Target="../media/image1165.png"/><Relationship Id="rId15" Type="http://schemas.openxmlformats.org/officeDocument/2006/relationships/image" Target="../media/image1173.png"/><Relationship Id="rId10" Type="http://schemas.openxmlformats.org/officeDocument/2006/relationships/image" Target="../media/image1168.png"/><Relationship Id="rId19" Type="http://schemas.openxmlformats.org/officeDocument/2006/relationships/image" Target="../media/image1177.png"/><Relationship Id="rId4" Type="http://schemas.openxmlformats.org/officeDocument/2006/relationships/image" Target="../media/image1050.png"/><Relationship Id="rId9" Type="http://schemas.openxmlformats.org/officeDocument/2006/relationships/image" Target="../media/image992.png"/><Relationship Id="rId14" Type="http://schemas.openxmlformats.org/officeDocument/2006/relationships/image" Target="../media/image1172.png"/><Relationship Id="rId22" Type="http://schemas.openxmlformats.org/officeDocument/2006/relationships/image" Target="../media/image1058.png"/></Relationships>
</file>

<file path=ppt/slides/_rels/slide102.xml.rels><?xml version="1.0" encoding="UTF-8" standalone="yes"?>
<Relationships xmlns="http://schemas.openxmlformats.org/package/2006/relationships"><Relationship Id="rId8" Type="http://schemas.openxmlformats.org/officeDocument/2006/relationships/image" Target="../media/image1181.png"/><Relationship Id="rId13" Type="http://schemas.openxmlformats.org/officeDocument/2006/relationships/image" Target="../media/image1185.png"/><Relationship Id="rId3" Type="http://schemas.openxmlformats.org/officeDocument/2006/relationships/image" Target="../media/image1.png"/><Relationship Id="rId7" Type="http://schemas.openxmlformats.org/officeDocument/2006/relationships/image" Target="../media/image1067.png"/><Relationship Id="rId12" Type="http://schemas.openxmlformats.org/officeDocument/2006/relationships/image" Target="../media/image1184.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1180.png"/><Relationship Id="rId11" Type="http://schemas.openxmlformats.org/officeDocument/2006/relationships/image" Target="../media/image1183.png"/><Relationship Id="rId5" Type="http://schemas.openxmlformats.org/officeDocument/2006/relationships/image" Target="../media/image1179.png"/><Relationship Id="rId15" Type="http://schemas.openxmlformats.org/officeDocument/2006/relationships/image" Target="../media/image1058.png"/><Relationship Id="rId10" Type="http://schemas.openxmlformats.org/officeDocument/2006/relationships/image" Target="../media/image1119.png"/><Relationship Id="rId4" Type="http://schemas.openxmlformats.org/officeDocument/2006/relationships/image" Target="../media/image1050.png"/><Relationship Id="rId9" Type="http://schemas.openxmlformats.org/officeDocument/2006/relationships/image" Target="../media/image1182.png"/><Relationship Id="rId14" Type="http://schemas.openxmlformats.org/officeDocument/2006/relationships/image" Target="../media/image1186.png"/></Relationships>
</file>

<file path=ppt/slides/_rels/slide103.xml.rels><?xml version="1.0" encoding="UTF-8" standalone="yes"?>
<Relationships xmlns="http://schemas.openxmlformats.org/package/2006/relationships"><Relationship Id="rId8" Type="http://schemas.openxmlformats.org/officeDocument/2006/relationships/image" Target="../media/image1067.png"/><Relationship Id="rId13" Type="http://schemas.openxmlformats.org/officeDocument/2006/relationships/image" Target="../media/image1193.png"/><Relationship Id="rId3" Type="http://schemas.openxmlformats.org/officeDocument/2006/relationships/image" Target="../media/image1.png"/><Relationship Id="rId7" Type="http://schemas.openxmlformats.org/officeDocument/2006/relationships/image" Target="../media/image1189.png"/><Relationship Id="rId12" Type="http://schemas.openxmlformats.org/officeDocument/2006/relationships/image" Target="../media/image1192.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1188.png"/><Relationship Id="rId11" Type="http://schemas.openxmlformats.org/officeDocument/2006/relationships/image" Target="../media/image1186.png"/><Relationship Id="rId5" Type="http://schemas.openxmlformats.org/officeDocument/2006/relationships/image" Target="../media/image1187.png"/><Relationship Id="rId15" Type="http://schemas.openxmlformats.org/officeDocument/2006/relationships/image" Target="../media/image1058.png"/><Relationship Id="rId10" Type="http://schemas.openxmlformats.org/officeDocument/2006/relationships/image" Target="../media/image1191.png"/><Relationship Id="rId4" Type="http://schemas.openxmlformats.org/officeDocument/2006/relationships/image" Target="../media/image1050.png"/><Relationship Id="rId9" Type="http://schemas.openxmlformats.org/officeDocument/2006/relationships/image" Target="../media/image1190.png"/><Relationship Id="rId14" Type="http://schemas.openxmlformats.org/officeDocument/2006/relationships/image" Target="../media/image1194.png"/></Relationships>
</file>

<file path=ppt/slides/_rels/slide10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226.pn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3.png"/><Relationship Id="rId5" Type="http://schemas.openxmlformats.org/officeDocument/2006/relationships/image" Target="../media/image1195.png"/><Relationship Id="rId4" Type="http://schemas.openxmlformats.org/officeDocument/2006/relationships/image" Target="../media/image206.png"/><Relationship Id="rId9" Type="http://schemas.openxmlformats.org/officeDocument/2006/relationships/image" Target="../media/image1196.png"/></Relationships>
</file>

<file path=ppt/slides/_rels/slide105.xml.rels><?xml version="1.0" encoding="UTF-8" standalone="yes"?>
<Relationships xmlns="http://schemas.openxmlformats.org/package/2006/relationships"><Relationship Id="rId8" Type="http://schemas.openxmlformats.org/officeDocument/2006/relationships/image" Target="../media/image1200.png"/><Relationship Id="rId3" Type="http://schemas.openxmlformats.org/officeDocument/2006/relationships/image" Target="../media/image1197.png"/><Relationship Id="rId7" Type="http://schemas.openxmlformats.org/officeDocument/2006/relationships/image" Target="../media/image1199.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1198.png"/><Relationship Id="rId5" Type="http://schemas.openxmlformats.org/officeDocument/2006/relationships/image" Target="../media/image228.png"/><Relationship Id="rId10" Type="http://schemas.openxmlformats.org/officeDocument/2006/relationships/image" Target="../media/image1201.png"/><Relationship Id="rId4" Type="http://schemas.openxmlformats.org/officeDocument/2006/relationships/image" Target="../media/image206.png"/><Relationship Id="rId9" Type="http://schemas.openxmlformats.org/officeDocument/2006/relationships/image" Target="../media/image219.png"/></Relationships>
</file>

<file path=ppt/slides/_rels/slide106.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209.png"/><Relationship Id="rId2" Type="http://schemas.openxmlformats.org/officeDocument/2006/relationships/notesSlide" Target="../notesSlides/notesSlide106.xml"/><Relationship Id="rId1" Type="http://schemas.openxmlformats.org/officeDocument/2006/relationships/slideLayout" Target="../slideLayouts/slideLayout1.xml"/><Relationship Id="rId6" Type="http://schemas.openxmlformats.org/officeDocument/2006/relationships/image" Target="../media/image224.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1202.png"/></Relationships>
</file>

<file path=ppt/slides/_rels/slide107.xml.rels><?xml version="1.0" encoding="UTF-8" standalone="yes"?>
<Relationships xmlns="http://schemas.openxmlformats.org/package/2006/relationships"><Relationship Id="rId8" Type="http://schemas.openxmlformats.org/officeDocument/2006/relationships/image" Target="../media/image1205.png"/><Relationship Id="rId13" Type="http://schemas.openxmlformats.org/officeDocument/2006/relationships/image" Target="../media/image1209.png"/><Relationship Id="rId3" Type="http://schemas.openxmlformats.org/officeDocument/2006/relationships/image" Target="../media/image1203.png"/><Relationship Id="rId7" Type="http://schemas.openxmlformats.org/officeDocument/2006/relationships/image" Target="../media/image1204.png"/><Relationship Id="rId12" Type="http://schemas.openxmlformats.org/officeDocument/2006/relationships/image" Target="../media/image279.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1037.png"/><Relationship Id="rId11" Type="http://schemas.openxmlformats.org/officeDocument/2006/relationships/image" Target="../media/image1208.png"/><Relationship Id="rId5" Type="http://schemas.openxmlformats.org/officeDocument/2006/relationships/image" Target="../media/image228.png"/><Relationship Id="rId10" Type="http://schemas.openxmlformats.org/officeDocument/2006/relationships/image" Target="../media/image1207.png"/><Relationship Id="rId4" Type="http://schemas.openxmlformats.org/officeDocument/2006/relationships/image" Target="../media/image206.png"/><Relationship Id="rId9" Type="http://schemas.openxmlformats.org/officeDocument/2006/relationships/image" Target="../media/image1206.png"/></Relationships>
</file>

<file path=ppt/slides/_rels/slide108.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108.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109.xml.rels><?xml version="1.0" encoding="UTF-8" standalone="yes"?>
<Relationships xmlns="http://schemas.openxmlformats.org/package/2006/relationships"><Relationship Id="rId8" Type="http://schemas.openxmlformats.org/officeDocument/2006/relationships/image" Target="../media/image1214.png"/><Relationship Id="rId13" Type="http://schemas.openxmlformats.org/officeDocument/2006/relationships/image" Target="../media/image1217.png"/><Relationship Id="rId3" Type="http://schemas.openxmlformats.org/officeDocument/2006/relationships/image" Target="../media/image1.png"/><Relationship Id="rId7" Type="http://schemas.openxmlformats.org/officeDocument/2006/relationships/image" Target="../media/image1213.png"/><Relationship Id="rId12" Type="http://schemas.openxmlformats.org/officeDocument/2006/relationships/image" Target="../media/image542.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1212.png"/><Relationship Id="rId11" Type="http://schemas.openxmlformats.org/officeDocument/2006/relationships/image" Target="../media/image536.png"/><Relationship Id="rId5" Type="http://schemas.openxmlformats.org/officeDocument/2006/relationships/image" Target="../media/image1211.png"/><Relationship Id="rId10" Type="http://schemas.openxmlformats.org/officeDocument/2006/relationships/image" Target="../media/image1216.png"/><Relationship Id="rId4" Type="http://schemas.openxmlformats.org/officeDocument/2006/relationships/image" Target="../media/image1210.png"/><Relationship Id="rId9" Type="http://schemas.openxmlformats.org/officeDocument/2006/relationships/image" Target="../media/image1215.png"/><Relationship Id="rId14" Type="http://schemas.openxmlformats.org/officeDocument/2006/relationships/image" Target="../media/image1218.png"/></Relationships>
</file>

<file path=ppt/slides/_rels/slide11.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7.png"/><Relationship Id="rId7"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47.png"/><Relationship Id="rId9" Type="http://schemas.openxmlformats.org/officeDocument/2006/relationships/image" Target="../media/image162.png"/></Relationships>
</file>

<file path=ppt/slides/_rels/slide110.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012.png"/><Relationship Id="rId3" Type="http://schemas.openxmlformats.org/officeDocument/2006/relationships/image" Target="../media/image1219.png"/><Relationship Id="rId7" Type="http://schemas.openxmlformats.org/officeDocument/2006/relationships/image" Target="../media/image1221.png"/><Relationship Id="rId12" Type="http://schemas.openxmlformats.org/officeDocument/2006/relationships/image" Target="../media/image1224.png"/><Relationship Id="rId2" Type="http://schemas.openxmlformats.org/officeDocument/2006/relationships/notesSlide" Target="../notesSlides/notesSlide110.xml"/><Relationship Id="rId1" Type="http://schemas.openxmlformats.org/officeDocument/2006/relationships/slideLayout" Target="../slideLayouts/slideLayout1.xml"/><Relationship Id="rId6" Type="http://schemas.openxmlformats.org/officeDocument/2006/relationships/image" Target="../media/image1220.png"/><Relationship Id="rId11" Type="http://schemas.openxmlformats.org/officeDocument/2006/relationships/image" Target="../media/image1223.png"/><Relationship Id="rId5" Type="http://schemas.openxmlformats.org/officeDocument/2006/relationships/image" Target="../media/image503.png"/><Relationship Id="rId10" Type="http://schemas.openxmlformats.org/officeDocument/2006/relationships/image" Target="../media/image1222.png"/><Relationship Id="rId4" Type="http://schemas.openxmlformats.org/officeDocument/2006/relationships/image" Target="../media/image1213.png"/><Relationship Id="rId9" Type="http://schemas.openxmlformats.org/officeDocument/2006/relationships/image" Target="../media/image12.png"/></Relationships>
</file>

<file path=ppt/slides/_rels/slide11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30.png"/><Relationship Id="rId3" Type="http://schemas.openxmlformats.org/officeDocument/2006/relationships/image" Target="../media/image1225.png"/><Relationship Id="rId7" Type="http://schemas.openxmlformats.org/officeDocument/2006/relationships/image" Target="../media/image1221.png"/><Relationship Id="rId12" Type="http://schemas.openxmlformats.org/officeDocument/2006/relationships/image" Target="../media/image1229.png"/><Relationship Id="rId2" Type="http://schemas.openxmlformats.org/officeDocument/2006/relationships/notesSlide" Target="../notesSlides/notesSlide111.xml"/><Relationship Id="rId16" Type="http://schemas.openxmlformats.org/officeDocument/2006/relationships/image" Target="../media/image1223.png"/><Relationship Id="rId1" Type="http://schemas.openxmlformats.org/officeDocument/2006/relationships/slideLayout" Target="../slideLayouts/slideLayout1.xml"/><Relationship Id="rId6" Type="http://schemas.openxmlformats.org/officeDocument/2006/relationships/image" Target="../media/image1226.png"/><Relationship Id="rId11" Type="http://schemas.openxmlformats.org/officeDocument/2006/relationships/image" Target="../media/image1228.png"/><Relationship Id="rId5" Type="http://schemas.openxmlformats.org/officeDocument/2006/relationships/image" Target="../media/image503.png"/><Relationship Id="rId15" Type="http://schemas.openxmlformats.org/officeDocument/2006/relationships/image" Target="../media/image1232.png"/><Relationship Id="rId10" Type="http://schemas.openxmlformats.org/officeDocument/2006/relationships/image" Target="../media/image12.png"/><Relationship Id="rId4" Type="http://schemas.openxmlformats.org/officeDocument/2006/relationships/image" Target="../media/image1213.png"/><Relationship Id="rId9" Type="http://schemas.openxmlformats.org/officeDocument/2006/relationships/image" Target="../media/image1227.png"/><Relationship Id="rId14" Type="http://schemas.openxmlformats.org/officeDocument/2006/relationships/image" Target="../media/image1231.png"/></Relationships>
</file>

<file path=ppt/slides/_rels/slide112.xml.rels><?xml version="1.0" encoding="UTF-8" standalone="yes"?>
<Relationships xmlns="http://schemas.openxmlformats.org/package/2006/relationships"><Relationship Id="rId8" Type="http://schemas.openxmlformats.org/officeDocument/2006/relationships/image" Target="../media/image1228.png"/><Relationship Id="rId13" Type="http://schemas.openxmlformats.org/officeDocument/2006/relationships/image" Target="../media/image1237.png"/><Relationship Id="rId1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234.png"/><Relationship Id="rId12" Type="http://schemas.openxmlformats.org/officeDocument/2006/relationships/image" Target="../media/image1236.png"/><Relationship Id="rId17" Type="http://schemas.openxmlformats.org/officeDocument/2006/relationships/image" Target="../media/image1241.png"/><Relationship Id="rId2" Type="http://schemas.openxmlformats.org/officeDocument/2006/relationships/notesSlide" Target="../notesSlides/notesSlide112.xml"/><Relationship Id="rId16" Type="http://schemas.openxmlformats.org/officeDocument/2006/relationships/image" Target="../media/image1240.png"/><Relationship Id="rId1" Type="http://schemas.openxmlformats.org/officeDocument/2006/relationships/slideLayout" Target="../slideLayouts/slideLayout1.xml"/><Relationship Id="rId6" Type="http://schemas.openxmlformats.org/officeDocument/2006/relationships/image" Target="../media/image1233.png"/><Relationship Id="rId11" Type="http://schemas.openxmlformats.org/officeDocument/2006/relationships/image" Target="../media/image791.png"/><Relationship Id="rId5" Type="http://schemas.openxmlformats.org/officeDocument/2006/relationships/image" Target="../media/image503.png"/><Relationship Id="rId15" Type="http://schemas.openxmlformats.org/officeDocument/2006/relationships/image" Target="../media/image1239.png"/><Relationship Id="rId10" Type="http://schemas.openxmlformats.org/officeDocument/2006/relationships/image" Target="../media/image1235.png"/><Relationship Id="rId4" Type="http://schemas.openxmlformats.org/officeDocument/2006/relationships/image" Target="../media/image1213.png"/><Relationship Id="rId9" Type="http://schemas.openxmlformats.org/officeDocument/2006/relationships/image" Target="../media/image63.png"/><Relationship Id="rId14" Type="http://schemas.openxmlformats.org/officeDocument/2006/relationships/image" Target="../media/image1238.png"/></Relationships>
</file>

<file path=ppt/slides/_rels/slide113.xml.rels><?xml version="1.0" encoding="UTF-8" standalone="yes"?>
<Relationships xmlns="http://schemas.openxmlformats.org/package/2006/relationships"><Relationship Id="rId8" Type="http://schemas.openxmlformats.org/officeDocument/2006/relationships/image" Target="../media/image1244.png"/><Relationship Id="rId13" Type="http://schemas.openxmlformats.org/officeDocument/2006/relationships/image" Target="../media/image1248.png"/><Relationship Id="rId3" Type="http://schemas.openxmlformats.org/officeDocument/2006/relationships/image" Target="../media/image1.png"/><Relationship Id="rId7" Type="http://schemas.openxmlformats.org/officeDocument/2006/relationships/image" Target="../media/image1243.png"/><Relationship Id="rId12" Type="http://schemas.openxmlformats.org/officeDocument/2006/relationships/image" Target="../media/image1247.png"/><Relationship Id="rId17" Type="http://schemas.openxmlformats.org/officeDocument/2006/relationships/image" Target="../media/image473.png"/><Relationship Id="rId2" Type="http://schemas.openxmlformats.org/officeDocument/2006/relationships/notesSlide" Target="../notesSlides/notesSlide113.xml"/><Relationship Id="rId16" Type="http://schemas.openxmlformats.org/officeDocument/2006/relationships/image" Target="../media/image1250.png"/><Relationship Id="rId1" Type="http://schemas.openxmlformats.org/officeDocument/2006/relationships/slideLayout" Target="../slideLayouts/slideLayout1.xml"/><Relationship Id="rId6" Type="http://schemas.openxmlformats.org/officeDocument/2006/relationships/image" Target="../media/image1242.png"/><Relationship Id="rId11" Type="http://schemas.openxmlformats.org/officeDocument/2006/relationships/image" Target="../media/image1246.png"/><Relationship Id="rId5" Type="http://schemas.openxmlformats.org/officeDocument/2006/relationships/image" Target="../media/image503.png"/><Relationship Id="rId15" Type="http://schemas.openxmlformats.org/officeDocument/2006/relationships/image" Target="../media/image918.png"/><Relationship Id="rId10" Type="http://schemas.openxmlformats.org/officeDocument/2006/relationships/image" Target="../media/image1245.png"/><Relationship Id="rId4" Type="http://schemas.openxmlformats.org/officeDocument/2006/relationships/image" Target="../media/image1213.png"/><Relationship Id="rId9" Type="http://schemas.openxmlformats.org/officeDocument/2006/relationships/image" Target="../media/image63.png"/><Relationship Id="rId14" Type="http://schemas.openxmlformats.org/officeDocument/2006/relationships/image" Target="../media/image1249.png"/></Relationships>
</file>

<file path=ppt/slides/_rels/slide114.xml.rels><?xml version="1.0" encoding="UTF-8" standalone="yes"?>
<Relationships xmlns="http://schemas.openxmlformats.org/package/2006/relationships"><Relationship Id="rId8" Type="http://schemas.openxmlformats.org/officeDocument/2006/relationships/image" Target="../media/image789.png"/><Relationship Id="rId13" Type="http://schemas.openxmlformats.org/officeDocument/2006/relationships/image" Target="../media/image1255.png"/><Relationship Id="rId3" Type="http://schemas.openxmlformats.org/officeDocument/2006/relationships/image" Target="../media/image1.png"/><Relationship Id="rId7" Type="http://schemas.openxmlformats.org/officeDocument/2006/relationships/image" Target="../media/image1252.png"/><Relationship Id="rId12" Type="http://schemas.openxmlformats.org/officeDocument/2006/relationships/image" Target="../media/image1254.png"/><Relationship Id="rId17" Type="http://schemas.openxmlformats.org/officeDocument/2006/relationships/image" Target="../media/image1258.png"/><Relationship Id="rId2" Type="http://schemas.openxmlformats.org/officeDocument/2006/relationships/notesSlide" Target="../notesSlides/notesSlide114.xml"/><Relationship Id="rId16" Type="http://schemas.openxmlformats.org/officeDocument/2006/relationships/image" Target="../media/image1257.png"/><Relationship Id="rId1" Type="http://schemas.openxmlformats.org/officeDocument/2006/relationships/slideLayout" Target="../slideLayouts/slideLayout1.xml"/><Relationship Id="rId6" Type="http://schemas.openxmlformats.org/officeDocument/2006/relationships/image" Target="../media/image1251.png"/><Relationship Id="rId11" Type="http://schemas.openxmlformats.org/officeDocument/2006/relationships/image" Target="../media/image790.png"/><Relationship Id="rId5" Type="http://schemas.openxmlformats.org/officeDocument/2006/relationships/image" Target="../media/image503.png"/><Relationship Id="rId15" Type="http://schemas.openxmlformats.org/officeDocument/2006/relationships/image" Target="../media/image1256.png"/><Relationship Id="rId10" Type="http://schemas.openxmlformats.org/officeDocument/2006/relationships/image" Target="../media/image1253.png"/><Relationship Id="rId4" Type="http://schemas.openxmlformats.org/officeDocument/2006/relationships/image" Target="../media/image1213.png"/><Relationship Id="rId9" Type="http://schemas.openxmlformats.org/officeDocument/2006/relationships/image" Target="../media/image63.png"/><Relationship Id="rId14" Type="http://schemas.openxmlformats.org/officeDocument/2006/relationships/image" Target="../media/image791.png"/></Relationships>
</file>

<file path=ppt/slides/_rels/slide115.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115.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116.xml.rels><?xml version="1.0" encoding="UTF-8" standalone="yes"?>
<Relationships xmlns="http://schemas.openxmlformats.org/package/2006/relationships"><Relationship Id="rId8" Type="http://schemas.openxmlformats.org/officeDocument/2006/relationships/image" Target="../media/image1262.png"/><Relationship Id="rId13" Type="http://schemas.openxmlformats.org/officeDocument/2006/relationships/image" Target="../media/image1266.png"/><Relationship Id="rId3" Type="http://schemas.openxmlformats.org/officeDocument/2006/relationships/image" Target="../media/image1.png"/><Relationship Id="rId7" Type="http://schemas.openxmlformats.org/officeDocument/2006/relationships/image" Target="../media/image1261.png"/><Relationship Id="rId12" Type="http://schemas.openxmlformats.org/officeDocument/2006/relationships/image" Target="../media/image1265.png"/><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307.png"/><Relationship Id="rId5" Type="http://schemas.openxmlformats.org/officeDocument/2006/relationships/image" Target="../media/image1260.png"/><Relationship Id="rId10" Type="http://schemas.openxmlformats.org/officeDocument/2006/relationships/image" Target="../media/image1264.png"/><Relationship Id="rId4" Type="http://schemas.openxmlformats.org/officeDocument/2006/relationships/image" Target="../media/image1259.png"/><Relationship Id="rId9" Type="http://schemas.openxmlformats.org/officeDocument/2006/relationships/image" Target="../media/image1263.png"/><Relationship Id="rId14" Type="http://schemas.openxmlformats.org/officeDocument/2006/relationships/image" Target="../media/image1267.png"/></Relationships>
</file>

<file path=ppt/slides/_rels/slide117.xml.rels><?xml version="1.0" encoding="UTF-8" standalone="yes"?>
<Relationships xmlns="http://schemas.openxmlformats.org/package/2006/relationships"><Relationship Id="rId8" Type="http://schemas.openxmlformats.org/officeDocument/2006/relationships/image" Target="../media/image1268.pn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503.png"/><Relationship Id="rId12" Type="http://schemas.openxmlformats.org/officeDocument/2006/relationships/image" Target="../media/image1270.png"/><Relationship Id="rId17" Type="http://schemas.openxmlformats.org/officeDocument/2006/relationships/image" Target="../media/image300.png"/><Relationship Id="rId2" Type="http://schemas.openxmlformats.org/officeDocument/2006/relationships/notesSlide" Target="../notesSlides/notesSlide117.xml"/><Relationship Id="rId16" Type="http://schemas.openxmlformats.org/officeDocument/2006/relationships/image" Target="../media/image1273.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770.png"/><Relationship Id="rId5" Type="http://schemas.openxmlformats.org/officeDocument/2006/relationships/image" Target="../media/image1260.png"/><Relationship Id="rId15" Type="http://schemas.openxmlformats.org/officeDocument/2006/relationships/image" Target="../media/image1272.png"/><Relationship Id="rId10" Type="http://schemas.openxmlformats.org/officeDocument/2006/relationships/image" Target="../media/image1269.png"/><Relationship Id="rId4" Type="http://schemas.openxmlformats.org/officeDocument/2006/relationships/image" Target="../media/image1259.png"/><Relationship Id="rId9" Type="http://schemas.openxmlformats.org/officeDocument/2006/relationships/image" Target="../media/image512.png"/><Relationship Id="rId14" Type="http://schemas.openxmlformats.org/officeDocument/2006/relationships/image" Target="../media/image1271.png"/></Relationships>
</file>

<file path=ppt/slides/_rels/slide118.xml.rels><?xml version="1.0" encoding="UTF-8" standalone="yes"?>
<Relationships xmlns="http://schemas.openxmlformats.org/package/2006/relationships"><Relationship Id="rId8" Type="http://schemas.openxmlformats.org/officeDocument/2006/relationships/image" Target="../media/image1274.png"/><Relationship Id="rId13" Type="http://schemas.openxmlformats.org/officeDocument/2006/relationships/image" Target="../media/image1277.png"/><Relationship Id="rId1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03.png"/><Relationship Id="rId12" Type="http://schemas.openxmlformats.org/officeDocument/2006/relationships/image" Target="../media/image12.png"/><Relationship Id="rId17" Type="http://schemas.openxmlformats.org/officeDocument/2006/relationships/image" Target="../media/image1279.png"/><Relationship Id="rId2" Type="http://schemas.openxmlformats.org/officeDocument/2006/relationships/notesSlide" Target="../notesSlides/notesSlide118.xml"/><Relationship Id="rId16" Type="http://schemas.openxmlformats.org/officeDocument/2006/relationships/image" Target="../media/image1223.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1276.png"/><Relationship Id="rId5" Type="http://schemas.openxmlformats.org/officeDocument/2006/relationships/image" Target="../media/image1260.png"/><Relationship Id="rId15" Type="http://schemas.openxmlformats.org/officeDocument/2006/relationships/image" Target="../media/image1278.png"/><Relationship Id="rId10" Type="http://schemas.openxmlformats.org/officeDocument/2006/relationships/image" Target="../media/image125.png"/><Relationship Id="rId19" Type="http://schemas.openxmlformats.org/officeDocument/2006/relationships/image" Target="../media/image300.png"/><Relationship Id="rId4" Type="http://schemas.openxmlformats.org/officeDocument/2006/relationships/image" Target="../media/image1259.png"/><Relationship Id="rId9" Type="http://schemas.openxmlformats.org/officeDocument/2006/relationships/image" Target="../media/image1275.png"/><Relationship Id="rId14" Type="http://schemas.openxmlformats.org/officeDocument/2006/relationships/image" Target="../media/image1100.png"/></Relationships>
</file>

<file path=ppt/slides/_rels/slide119.xml.rels><?xml version="1.0" encoding="UTF-8" standalone="yes"?>
<Relationships xmlns="http://schemas.openxmlformats.org/package/2006/relationships"><Relationship Id="rId8" Type="http://schemas.openxmlformats.org/officeDocument/2006/relationships/image" Target="../media/image1281.png"/><Relationship Id="rId13" Type="http://schemas.openxmlformats.org/officeDocument/2006/relationships/image" Target="../media/image1285.png"/><Relationship Id="rId18" Type="http://schemas.openxmlformats.org/officeDocument/2006/relationships/image" Target="../media/image1290.png"/><Relationship Id="rId26" Type="http://schemas.openxmlformats.org/officeDocument/2006/relationships/image" Target="../media/image1298.png"/><Relationship Id="rId3" Type="http://schemas.openxmlformats.org/officeDocument/2006/relationships/image" Target="../media/image896.png"/><Relationship Id="rId21" Type="http://schemas.openxmlformats.org/officeDocument/2006/relationships/image" Target="../media/image1293.png"/><Relationship Id="rId7" Type="http://schemas.openxmlformats.org/officeDocument/2006/relationships/image" Target="../media/image503.png"/><Relationship Id="rId12" Type="http://schemas.openxmlformats.org/officeDocument/2006/relationships/image" Target="../media/image1284.png"/><Relationship Id="rId17" Type="http://schemas.openxmlformats.org/officeDocument/2006/relationships/image" Target="../media/image1289.png"/><Relationship Id="rId25" Type="http://schemas.openxmlformats.org/officeDocument/2006/relationships/image" Target="../media/image1297.png"/><Relationship Id="rId2" Type="http://schemas.openxmlformats.org/officeDocument/2006/relationships/notesSlide" Target="../notesSlides/notesSlide119.xml"/><Relationship Id="rId16" Type="http://schemas.openxmlformats.org/officeDocument/2006/relationships/image" Target="../media/image1288.png"/><Relationship Id="rId20" Type="http://schemas.openxmlformats.org/officeDocument/2006/relationships/image" Target="../media/image1292.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55.png"/><Relationship Id="rId24" Type="http://schemas.openxmlformats.org/officeDocument/2006/relationships/image" Target="../media/image1296.png"/><Relationship Id="rId5" Type="http://schemas.openxmlformats.org/officeDocument/2006/relationships/image" Target="../media/image1260.png"/><Relationship Id="rId15" Type="http://schemas.openxmlformats.org/officeDocument/2006/relationships/image" Target="../media/image1287.png"/><Relationship Id="rId23" Type="http://schemas.openxmlformats.org/officeDocument/2006/relationships/image" Target="../media/image1295.png"/><Relationship Id="rId10" Type="http://schemas.openxmlformats.org/officeDocument/2006/relationships/image" Target="../media/image1283.png"/><Relationship Id="rId19" Type="http://schemas.openxmlformats.org/officeDocument/2006/relationships/image" Target="../media/image1291.png"/><Relationship Id="rId4" Type="http://schemas.openxmlformats.org/officeDocument/2006/relationships/image" Target="../media/image1280.png"/><Relationship Id="rId9" Type="http://schemas.openxmlformats.org/officeDocument/2006/relationships/image" Target="../media/image1282.png"/><Relationship Id="rId14" Type="http://schemas.openxmlformats.org/officeDocument/2006/relationships/image" Target="../media/image1286.png"/><Relationship Id="rId22" Type="http://schemas.openxmlformats.org/officeDocument/2006/relationships/image" Target="../media/image1294.png"/><Relationship Id="rId27" Type="http://schemas.openxmlformats.org/officeDocument/2006/relationships/image" Target="../media/image300.png"/></Relationships>
</file>

<file path=ppt/slides/_rels/slide12.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1.png"/><Relationship Id="rId18" Type="http://schemas.openxmlformats.org/officeDocument/2006/relationships/image" Target="../media/image176.png"/><Relationship Id="rId3" Type="http://schemas.openxmlformats.org/officeDocument/2006/relationships/image" Target="../media/image1.png"/><Relationship Id="rId7" Type="http://schemas.openxmlformats.org/officeDocument/2006/relationships/image" Target="../media/image166.png"/><Relationship Id="rId12" Type="http://schemas.openxmlformats.org/officeDocument/2006/relationships/image" Target="../media/image170.png"/><Relationship Id="rId17" Type="http://schemas.openxmlformats.org/officeDocument/2006/relationships/image" Target="../media/image175.png"/><Relationship Id="rId2" Type="http://schemas.openxmlformats.org/officeDocument/2006/relationships/notesSlide" Target="../notesSlides/notesSlide12.xml"/><Relationship Id="rId16" Type="http://schemas.openxmlformats.org/officeDocument/2006/relationships/image" Target="../media/image174.png"/><Relationship Id="rId1" Type="http://schemas.openxmlformats.org/officeDocument/2006/relationships/slideLayout" Target="../slideLayouts/slideLayout1.xml"/><Relationship Id="rId6" Type="http://schemas.openxmlformats.org/officeDocument/2006/relationships/image" Target="../media/image165.png"/><Relationship Id="rId11" Type="http://schemas.openxmlformats.org/officeDocument/2006/relationships/image" Target="../media/image169.png"/><Relationship Id="rId5" Type="http://schemas.openxmlformats.org/officeDocument/2006/relationships/image" Target="../media/image158.png"/><Relationship Id="rId15" Type="http://schemas.openxmlformats.org/officeDocument/2006/relationships/image" Target="../media/image173.png"/><Relationship Id="rId10" Type="http://schemas.openxmlformats.org/officeDocument/2006/relationships/image" Target="../media/image168.png"/><Relationship Id="rId4" Type="http://schemas.openxmlformats.org/officeDocument/2006/relationships/image" Target="../media/image147.png"/><Relationship Id="rId9" Type="http://schemas.openxmlformats.org/officeDocument/2006/relationships/image" Target="../media/image63.png"/><Relationship Id="rId14" Type="http://schemas.openxmlformats.org/officeDocument/2006/relationships/image" Target="../media/image172.png"/></Relationships>
</file>

<file path=ppt/slides/_rels/slide120.xml.rels><?xml version="1.0" encoding="UTF-8" standalone="yes"?>
<Relationships xmlns="http://schemas.openxmlformats.org/package/2006/relationships"><Relationship Id="rId8" Type="http://schemas.openxmlformats.org/officeDocument/2006/relationships/image" Target="../media/image1299.png"/><Relationship Id="rId13" Type="http://schemas.openxmlformats.org/officeDocument/2006/relationships/image" Target="../media/image1290.png"/><Relationship Id="rId3" Type="http://schemas.openxmlformats.org/officeDocument/2006/relationships/image" Target="../media/image1.png"/><Relationship Id="rId7" Type="http://schemas.openxmlformats.org/officeDocument/2006/relationships/image" Target="../media/image503.png"/><Relationship Id="rId12" Type="http://schemas.openxmlformats.org/officeDocument/2006/relationships/image" Target="../media/image55.png"/><Relationship Id="rId2" Type="http://schemas.openxmlformats.org/officeDocument/2006/relationships/notesSlide" Target="../notesSlides/notesSlide120.xml"/><Relationship Id="rId16" Type="http://schemas.openxmlformats.org/officeDocument/2006/relationships/image" Target="../media/image300.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1300.png"/><Relationship Id="rId5" Type="http://schemas.openxmlformats.org/officeDocument/2006/relationships/image" Target="../media/image1260.png"/><Relationship Id="rId15" Type="http://schemas.openxmlformats.org/officeDocument/2006/relationships/image" Target="../media/image1302.png"/><Relationship Id="rId10" Type="http://schemas.openxmlformats.org/officeDocument/2006/relationships/image" Target="../media/image1244.png"/><Relationship Id="rId4" Type="http://schemas.openxmlformats.org/officeDocument/2006/relationships/image" Target="../media/image1259.png"/><Relationship Id="rId9" Type="http://schemas.openxmlformats.org/officeDocument/2006/relationships/image" Target="../media/image1282.png"/><Relationship Id="rId14" Type="http://schemas.openxmlformats.org/officeDocument/2006/relationships/image" Target="../media/image1301.png"/></Relationships>
</file>

<file path=ppt/slides/_rels/slide121.xml.rels><?xml version="1.0" encoding="UTF-8" standalone="yes"?>
<Relationships xmlns="http://schemas.openxmlformats.org/package/2006/relationships"><Relationship Id="rId8" Type="http://schemas.openxmlformats.org/officeDocument/2006/relationships/image" Target="../media/image1303.png"/><Relationship Id="rId13" Type="http://schemas.openxmlformats.org/officeDocument/2006/relationships/image" Target="../media/image1306.png"/><Relationship Id="rId18" Type="http://schemas.openxmlformats.org/officeDocument/2006/relationships/image" Target="../media/image1309.png"/><Relationship Id="rId3" Type="http://schemas.openxmlformats.org/officeDocument/2006/relationships/image" Target="../media/image1.png"/><Relationship Id="rId21" Type="http://schemas.openxmlformats.org/officeDocument/2006/relationships/image" Target="../media/image1312.png"/><Relationship Id="rId7" Type="http://schemas.openxmlformats.org/officeDocument/2006/relationships/image" Target="../media/image503.png"/><Relationship Id="rId12" Type="http://schemas.openxmlformats.org/officeDocument/2006/relationships/image" Target="../media/image932.png"/><Relationship Id="rId17" Type="http://schemas.openxmlformats.org/officeDocument/2006/relationships/image" Target="../media/image1228.png"/><Relationship Id="rId25" Type="http://schemas.openxmlformats.org/officeDocument/2006/relationships/image" Target="../media/image300.png"/><Relationship Id="rId2" Type="http://schemas.openxmlformats.org/officeDocument/2006/relationships/notesSlide" Target="../notesSlides/notesSlide121.xml"/><Relationship Id="rId16" Type="http://schemas.openxmlformats.org/officeDocument/2006/relationships/image" Target="../media/image1308.png"/><Relationship Id="rId20" Type="http://schemas.openxmlformats.org/officeDocument/2006/relationships/image" Target="../media/image1311.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1305.png"/><Relationship Id="rId24" Type="http://schemas.openxmlformats.org/officeDocument/2006/relationships/image" Target="../media/image1315.png"/><Relationship Id="rId5" Type="http://schemas.openxmlformats.org/officeDocument/2006/relationships/image" Target="../media/image1260.png"/><Relationship Id="rId15" Type="http://schemas.openxmlformats.org/officeDocument/2006/relationships/image" Target="../media/image992.png"/><Relationship Id="rId23" Type="http://schemas.openxmlformats.org/officeDocument/2006/relationships/image" Target="../media/image1314.png"/><Relationship Id="rId10" Type="http://schemas.openxmlformats.org/officeDocument/2006/relationships/image" Target="../media/image1100.png"/><Relationship Id="rId19" Type="http://schemas.openxmlformats.org/officeDocument/2006/relationships/image" Target="../media/image1310.png"/><Relationship Id="rId4" Type="http://schemas.openxmlformats.org/officeDocument/2006/relationships/image" Target="../media/image1259.png"/><Relationship Id="rId9" Type="http://schemas.openxmlformats.org/officeDocument/2006/relationships/image" Target="../media/image1304.png"/><Relationship Id="rId14" Type="http://schemas.openxmlformats.org/officeDocument/2006/relationships/image" Target="../media/image1307.png"/><Relationship Id="rId22" Type="http://schemas.openxmlformats.org/officeDocument/2006/relationships/image" Target="../media/image1313.png"/></Relationships>
</file>

<file path=ppt/slides/_rels/slide122.xml.rels><?xml version="1.0" encoding="UTF-8" standalone="yes"?>
<Relationships xmlns="http://schemas.openxmlformats.org/package/2006/relationships"><Relationship Id="rId8" Type="http://schemas.openxmlformats.org/officeDocument/2006/relationships/image" Target="../media/image1318.png"/><Relationship Id="rId13" Type="http://schemas.openxmlformats.org/officeDocument/2006/relationships/image" Target="../media/image1323.png"/><Relationship Id="rId18" Type="http://schemas.openxmlformats.org/officeDocument/2006/relationships/image" Target="../media/image1328.png"/><Relationship Id="rId3" Type="http://schemas.openxmlformats.org/officeDocument/2006/relationships/image" Target="../media/image1316.png"/><Relationship Id="rId21" Type="http://schemas.openxmlformats.org/officeDocument/2006/relationships/image" Target="../media/image300.png"/><Relationship Id="rId7" Type="http://schemas.openxmlformats.org/officeDocument/2006/relationships/image" Target="../media/image503.png"/><Relationship Id="rId12" Type="http://schemas.openxmlformats.org/officeDocument/2006/relationships/image" Target="../media/image1322.png"/><Relationship Id="rId17" Type="http://schemas.openxmlformats.org/officeDocument/2006/relationships/image" Target="../media/image1327.png"/><Relationship Id="rId2" Type="http://schemas.openxmlformats.org/officeDocument/2006/relationships/notesSlide" Target="../notesSlides/notesSlide122.xml"/><Relationship Id="rId16" Type="http://schemas.openxmlformats.org/officeDocument/2006/relationships/image" Target="../media/image1326.png"/><Relationship Id="rId20" Type="http://schemas.openxmlformats.org/officeDocument/2006/relationships/image" Target="../media/image774.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1321.png"/><Relationship Id="rId5" Type="http://schemas.openxmlformats.org/officeDocument/2006/relationships/image" Target="../media/image1260.png"/><Relationship Id="rId15" Type="http://schemas.openxmlformats.org/officeDocument/2006/relationships/image" Target="../media/image1325.png"/><Relationship Id="rId10" Type="http://schemas.openxmlformats.org/officeDocument/2006/relationships/image" Target="../media/image1320.png"/><Relationship Id="rId19" Type="http://schemas.openxmlformats.org/officeDocument/2006/relationships/image" Target="../media/image1329.png"/><Relationship Id="rId4" Type="http://schemas.openxmlformats.org/officeDocument/2006/relationships/image" Target="../media/image1317.png"/><Relationship Id="rId9" Type="http://schemas.openxmlformats.org/officeDocument/2006/relationships/image" Target="../media/image1319.png"/><Relationship Id="rId14" Type="http://schemas.openxmlformats.org/officeDocument/2006/relationships/image" Target="../media/image1324.png"/></Relationships>
</file>

<file path=ppt/slides/_rels/slide123.xml.rels><?xml version="1.0" encoding="UTF-8" standalone="yes"?>
<Relationships xmlns="http://schemas.openxmlformats.org/package/2006/relationships"><Relationship Id="rId13" Type="http://schemas.openxmlformats.org/officeDocument/2006/relationships/image" Target="../media/image1337.png"/><Relationship Id="rId18" Type="http://schemas.openxmlformats.org/officeDocument/2006/relationships/image" Target="../media/image1012.png"/><Relationship Id="rId26" Type="http://schemas.openxmlformats.org/officeDocument/2006/relationships/image" Target="../media/image1347.png"/><Relationship Id="rId3" Type="http://schemas.openxmlformats.org/officeDocument/2006/relationships/image" Target="../media/image1330.png"/><Relationship Id="rId21" Type="http://schemas.openxmlformats.org/officeDocument/2006/relationships/image" Target="../media/image1100.png"/><Relationship Id="rId34" Type="http://schemas.openxmlformats.org/officeDocument/2006/relationships/image" Target="../media/image300.png"/><Relationship Id="rId7" Type="http://schemas.openxmlformats.org/officeDocument/2006/relationships/image" Target="../media/image503.png"/><Relationship Id="rId12" Type="http://schemas.openxmlformats.org/officeDocument/2006/relationships/image" Target="../media/image1336.png"/><Relationship Id="rId17" Type="http://schemas.openxmlformats.org/officeDocument/2006/relationships/image" Target="../media/image1341.png"/><Relationship Id="rId25" Type="http://schemas.openxmlformats.org/officeDocument/2006/relationships/image" Target="../media/image1019.png"/><Relationship Id="rId33" Type="http://schemas.openxmlformats.org/officeDocument/2006/relationships/image" Target="../media/image126.png"/><Relationship Id="rId2" Type="http://schemas.openxmlformats.org/officeDocument/2006/relationships/notesSlide" Target="../notesSlides/notesSlide123.xml"/><Relationship Id="rId16" Type="http://schemas.openxmlformats.org/officeDocument/2006/relationships/image" Target="../media/image1340.png"/><Relationship Id="rId20" Type="http://schemas.openxmlformats.org/officeDocument/2006/relationships/image" Target="../media/image1343.png"/><Relationship Id="rId29" Type="http://schemas.openxmlformats.org/officeDocument/2006/relationships/image" Target="../media/image1350.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1335.png"/><Relationship Id="rId24" Type="http://schemas.openxmlformats.org/officeDocument/2006/relationships/image" Target="../media/image1346.png"/><Relationship Id="rId32" Type="http://schemas.openxmlformats.org/officeDocument/2006/relationships/image" Target="../media/image1352.png"/><Relationship Id="rId5" Type="http://schemas.openxmlformats.org/officeDocument/2006/relationships/image" Target="../media/image1260.png"/><Relationship Id="rId15" Type="http://schemas.openxmlformats.org/officeDocument/2006/relationships/image" Target="../media/image1339.png"/><Relationship Id="rId23" Type="http://schemas.openxmlformats.org/officeDocument/2006/relationships/image" Target="../media/image1345.png"/><Relationship Id="rId28" Type="http://schemas.openxmlformats.org/officeDocument/2006/relationships/image" Target="../media/image1349.png"/><Relationship Id="rId10" Type="http://schemas.openxmlformats.org/officeDocument/2006/relationships/image" Target="../media/image1334.png"/><Relationship Id="rId19" Type="http://schemas.openxmlformats.org/officeDocument/2006/relationships/image" Target="../media/image1342.png"/><Relationship Id="rId31" Type="http://schemas.openxmlformats.org/officeDocument/2006/relationships/image" Target="../media/image993.png"/><Relationship Id="rId4" Type="http://schemas.openxmlformats.org/officeDocument/2006/relationships/image" Target="../media/image1331.png"/><Relationship Id="rId9" Type="http://schemas.openxmlformats.org/officeDocument/2006/relationships/image" Target="../media/image1333.png"/><Relationship Id="rId14" Type="http://schemas.openxmlformats.org/officeDocument/2006/relationships/image" Target="../media/image1338.png"/><Relationship Id="rId22" Type="http://schemas.openxmlformats.org/officeDocument/2006/relationships/image" Target="../media/image1344.png"/><Relationship Id="rId27" Type="http://schemas.openxmlformats.org/officeDocument/2006/relationships/image" Target="../media/image1348.png"/><Relationship Id="rId30" Type="http://schemas.openxmlformats.org/officeDocument/2006/relationships/image" Target="../media/image1351.png"/><Relationship Id="rId8" Type="http://schemas.openxmlformats.org/officeDocument/2006/relationships/image" Target="../media/image1332.png"/></Relationships>
</file>

<file path=ppt/slides/_rels/slide124.xml.rels><?xml version="1.0" encoding="UTF-8" standalone="yes"?>
<Relationships xmlns="http://schemas.openxmlformats.org/package/2006/relationships"><Relationship Id="rId8" Type="http://schemas.openxmlformats.org/officeDocument/2006/relationships/image" Target="../media/image1353.png"/><Relationship Id="rId13" Type="http://schemas.openxmlformats.org/officeDocument/2006/relationships/image" Target="../media/image1358.png"/><Relationship Id="rId18" Type="http://schemas.openxmlformats.org/officeDocument/2006/relationships/image" Target="../media/image1362.png"/><Relationship Id="rId3" Type="http://schemas.openxmlformats.org/officeDocument/2006/relationships/image" Target="../media/image1.png"/><Relationship Id="rId7" Type="http://schemas.openxmlformats.org/officeDocument/2006/relationships/image" Target="../media/image503.png"/><Relationship Id="rId12" Type="http://schemas.openxmlformats.org/officeDocument/2006/relationships/image" Target="../media/image1357.png"/><Relationship Id="rId17" Type="http://schemas.openxmlformats.org/officeDocument/2006/relationships/image" Target="../media/image1361.png"/><Relationship Id="rId2" Type="http://schemas.openxmlformats.org/officeDocument/2006/relationships/notesSlide" Target="../notesSlides/notesSlide124.xml"/><Relationship Id="rId16" Type="http://schemas.openxmlformats.org/officeDocument/2006/relationships/image" Target="../media/image1360.png"/><Relationship Id="rId1" Type="http://schemas.openxmlformats.org/officeDocument/2006/relationships/slideLayout" Target="../slideLayouts/slideLayout1.xml"/><Relationship Id="rId6" Type="http://schemas.openxmlformats.org/officeDocument/2006/relationships/image" Target="../media/image68.png"/><Relationship Id="rId11" Type="http://schemas.openxmlformats.org/officeDocument/2006/relationships/image" Target="../media/image1356.png"/><Relationship Id="rId5" Type="http://schemas.openxmlformats.org/officeDocument/2006/relationships/image" Target="../media/image1260.png"/><Relationship Id="rId15" Type="http://schemas.openxmlformats.org/officeDocument/2006/relationships/image" Target="../media/image1359.png"/><Relationship Id="rId10" Type="http://schemas.openxmlformats.org/officeDocument/2006/relationships/image" Target="../media/image1355.png"/><Relationship Id="rId19" Type="http://schemas.openxmlformats.org/officeDocument/2006/relationships/image" Target="../media/image300.png"/><Relationship Id="rId4" Type="http://schemas.openxmlformats.org/officeDocument/2006/relationships/image" Target="../media/image1259.png"/><Relationship Id="rId9" Type="http://schemas.openxmlformats.org/officeDocument/2006/relationships/image" Target="../media/image1354.png"/><Relationship Id="rId14" Type="http://schemas.openxmlformats.org/officeDocument/2006/relationships/image" Target="../media/image63.png"/></Relationships>
</file>

<file path=ppt/slides/_rels/slide125.xml.rels><?xml version="1.0" encoding="UTF-8" standalone="yes"?>
<Relationships xmlns="http://schemas.openxmlformats.org/package/2006/relationships"><Relationship Id="rId8" Type="http://schemas.openxmlformats.org/officeDocument/2006/relationships/image" Target="../media/image506.png"/><Relationship Id="rId3" Type="http://schemas.openxmlformats.org/officeDocument/2006/relationships/image" Target="../media/image1.png"/><Relationship Id="rId7" Type="http://schemas.openxmlformats.org/officeDocument/2006/relationships/image" Target="../media/image1366.png"/><Relationship Id="rId12" Type="http://schemas.openxmlformats.org/officeDocument/2006/relationships/image" Target="../media/image1367.pn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1365.png"/><Relationship Id="rId11" Type="http://schemas.openxmlformats.org/officeDocument/2006/relationships/image" Target="../media/image195.png"/><Relationship Id="rId5" Type="http://schemas.openxmlformats.org/officeDocument/2006/relationships/image" Target="../media/image1364.png"/><Relationship Id="rId10" Type="http://schemas.openxmlformats.org/officeDocument/2006/relationships/image" Target="../media/image1265.png"/><Relationship Id="rId4" Type="http://schemas.openxmlformats.org/officeDocument/2006/relationships/image" Target="../media/image1363.png"/><Relationship Id="rId9" Type="http://schemas.openxmlformats.org/officeDocument/2006/relationships/image" Target="../media/image18.png"/></Relationships>
</file>

<file path=ppt/slides/_rels/slide126.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126.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127.xml.rels><?xml version="1.0" encoding="UTF-8" standalone="yes"?>
<Relationships xmlns="http://schemas.openxmlformats.org/package/2006/relationships"><Relationship Id="rId8" Type="http://schemas.openxmlformats.org/officeDocument/2006/relationships/image" Target="../media/image1370.png"/><Relationship Id="rId13" Type="http://schemas.openxmlformats.org/officeDocument/2006/relationships/image" Target="../media/image1373.png"/><Relationship Id="rId3" Type="http://schemas.openxmlformats.org/officeDocument/2006/relationships/image" Target="../media/image281.png"/><Relationship Id="rId7" Type="http://schemas.openxmlformats.org/officeDocument/2006/relationships/image" Target="../media/image1223.png"/><Relationship Id="rId12" Type="http://schemas.openxmlformats.org/officeDocument/2006/relationships/image" Target="../media/image1372.png"/><Relationship Id="rId2" Type="http://schemas.openxmlformats.org/officeDocument/2006/relationships/notesSlide" Target="../notesSlides/notesSlide127.xml"/><Relationship Id="rId16" Type="http://schemas.openxmlformats.org/officeDocument/2006/relationships/image" Target="../media/image1375.png"/><Relationship Id="rId1" Type="http://schemas.openxmlformats.org/officeDocument/2006/relationships/slideLayout" Target="../slideLayouts/slideLayout1.xml"/><Relationship Id="rId6" Type="http://schemas.openxmlformats.org/officeDocument/2006/relationships/image" Target="../media/image1369.png"/><Relationship Id="rId11" Type="http://schemas.openxmlformats.org/officeDocument/2006/relationships/image" Target="../media/image1371.png"/><Relationship Id="rId5" Type="http://schemas.openxmlformats.org/officeDocument/2006/relationships/image" Target="../media/image1368.png"/><Relationship Id="rId15" Type="http://schemas.openxmlformats.org/officeDocument/2006/relationships/image" Target="../media/image197.png"/><Relationship Id="rId10" Type="http://schemas.openxmlformats.org/officeDocument/2006/relationships/image" Target="../media/image1222.png"/><Relationship Id="rId4" Type="http://schemas.openxmlformats.org/officeDocument/2006/relationships/image" Target="../media/image1366.png"/><Relationship Id="rId9" Type="http://schemas.openxmlformats.org/officeDocument/2006/relationships/image" Target="../media/image12.png"/><Relationship Id="rId14" Type="http://schemas.openxmlformats.org/officeDocument/2006/relationships/image" Target="../media/image1374.png"/></Relationships>
</file>

<file path=ppt/slides/_rels/slide12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382.png"/><Relationship Id="rId18" Type="http://schemas.openxmlformats.org/officeDocument/2006/relationships/image" Target="../media/image18.png"/><Relationship Id="rId26" Type="http://schemas.openxmlformats.org/officeDocument/2006/relationships/image" Target="../media/image1393.png"/><Relationship Id="rId3" Type="http://schemas.openxmlformats.org/officeDocument/2006/relationships/image" Target="../media/image238.png"/><Relationship Id="rId21" Type="http://schemas.openxmlformats.org/officeDocument/2006/relationships/image" Target="../media/image1388.png"/><Relationship Id="rId7" Type="http://schemas.openxmlformats.org/officeDocument/2006/relationships/image" Target="../media/image125.png"/><Relationship Id="rId12" Type="http://schemas.openxmlformats.org/officeDocument/2006/relationships/image" Target="../media/image1381.png"/><Relationship Id="rId17" Type="http://schemas.openxmlformats.org/officeDocument/2006/relationships/image" Target="../media/image1385.png"/><Relationship Id="rId25" Type="http://schemas.openxmlformats.org/officeDocument/2006/relationships/image" Target="../media/image1392.png"/><Relationship Id="rId2" Type="http://schemas.openxmlformats.org/officeDocument/2006/relationships/notesSlide" Target="../notesSlides/notesSlide128.xml"/><Relationship Id="rId16" Type="http://schemas.openxmlformats.org/officeDocument/2006/relationships/image" Target="../media/image1384.png"/><Relationship Id="rId20" Type="http://schemas.openxmlformats.org/officeDocument/2006/relationships/image" Target="../media/image1387.png"/><Relationship Id="rId29" Type="http://schemas.openxmlformats.org/officeDocument/2006/relationships/image" Target="../media/image1395.png"/><Relationship Id="rId1" Type="http://schemas.openxmlformats.org/officeDocument/2006/relationships/slideLayout" Target="../slideLayouts/slideLayout1.xml"/><Relationship Id="rId6" Type="http://schemas.openxmlformats.org/officeDocument/2006/relationships/image" Target="../media/image1377.png"/><Relationship Id="rId11" Type="http://schemas.openxmlformats.org/officeDocument/2006/relationships/image" Target="../media/image1380.png"/><Relationship Id="rId24" Type="http://schemas.openxmlformats.org/officeDocument/2006/relationships/image" Target="../media/image1391.png"/><Relationship Id="rId5" Type="http://schemas.openxmlformats.org/officeDocument/2006/relationships/image" Target="../media/image1376.png"/><Relationship Id="rId15" Type="http://schemas.openxmlformats.org/officeDocument/2006/relationships/image" Target="../media/image1383.png"/><Relationship Id="rId23" Type="http://schemas.openxmlformats.org/officeDocument/2006/relationships/image" Target="../media/image1390.png"/><Relationship Id="rId28" Type="http://schemas.openxmlformats.org/officeDocument/2006/relationships/image" Target="../media/image197.png"/><Relationship Id="rId10" Type="http://schemas.openxmlformats.org/officeDocument/2006/relationships/image" Target="../media/image1379.png"/><Relationship Id="rId19" Type="http://schemas.openxmlformats.org/officeDocument/2006/relationships/image" Target="../media/image1386.png"/><Relationship Id="rId4" Type="http://schemas.openxmlformats.org/officeDocument/2006/relationships/image" Target="../media/image1366.png"/><Relationship Id="rId9" Type="http://schemas.openxmlformats.org/officeDocument/2006/relationships/image" Target="../media/image1378.png"/><Relationship Id="rId14" Type="http://schemas.openxmlformats.org/officeDocument/2006/relationships/image" Target="../media/image1301.png"/><Relationship Id="rId22" Type="http://schemas.openxmlformats.org/officeDocument/2006/relationships/image" Target="../media/image1389.png"/><Relationship Id="rId27" Type="http://schemas.openxmlformats.org/officeDocument/2006/relationships/image" Target="../media/image1394.png"/></Relationships>
</file>

<file path=ppt/slides/_rels/slide129.xml.rels><?xml version="1.0" encoding="UTF-8" standalone="yes"?>
<Relationships xmlns="http://schemas.openxmlformats.org/package/2006/relationships"><Relationship Id="rId8" Type="http://schemas.openxmlformats.org/officeDocument/2006/relationships/image" Target="../media/image1398.png"/><Relationship Id="rId13" Type="http://schemas.openxmlformats.org/officeDocument/2006/relationships/image" Target="../media/image1402.png"/><Relationship Id="rId18" Type="http://schemas.openxmlformats.org/officeDocument/2006/relationships/image" Target="../media/image63.png"/><Relationship Id="rId3" Type="http://schemas.openxmlformats.org/officeDocument/2006/relationships/image" Target="../media/image743.png"/><Relationship Id="rId21" Type="http://schemas.openxmlformats.org/officeDocument/2006/relationships/image" Target="../media/image125.png"/><Relationship Id="rId7" Type="http://schemas.openxmlformats.org/officeDocument/2006/relationships/image" Target="../media/image12.png"/><Relationship Id="rId12" Type="http://schemas.openxmlformats.org/officeDocument/2006/relationships/image" Target="../media/image1230.png"/><Relationship Id="rId17" Type="http://schemas.openxmlformats.org/officeDocument/2006/relationships/image" Target="../media/image1405.png"/><Relationship Id="rId2" Type="http://schemas.openxmlformats.org/officeDocument/2006/relationships/notesSlide" Target="../notesSlides/notesSlide129.xml"/><Relationship Id="rId16" Type="http://schemas.openxmlformats.org/officeDocument/2006/relationships/image" Target="../media/image68.png"/><Relationship Id="rId20" Type="http://schemas.openxmlformats.org/officeDocument/2006/relationships/image" Target="../media/image1407.png"/><Relationship Id="rId1" Type="http://schemas.openxmlformats.org/officeDocument/2006/relationships/slideLayout" Target="../slideLayouts/slideLayout1.xml"/><Relationship Id="rId6" Type="http://schemas.openxmlformats.org/officeDocument/2006/relationships/image" Target="../media/image1397.png"/><Relationship Id="rId11" Type="http://schemas.openxmlformats.org/officeDocument/2006/relationships/image" Target="../media/image1401.png"/><Relationship Id="rId24" Type="http://schemas.openxmlformats.org/officeDocument/2006/relationships/image" Target="../media/image197.png"/><Relationship Id="rId5" Type="http://schemas.openxmlformats.org/officeDocument/2006/relationships/image" Target="../media/image1396.png"/><Relationship Id="rId15" Type="http://schemas.openxmlformats.org/officeDocument/2006/relationships/image" Target="../media/image1404.png"/><Relationship Id="rId23" Type="http://schemas.openxmlformats.org/officeDocument/2006/relationships/image" Target="../media/image1409.png"/><Relationship Id="rId10" Type="http://schemas.openxmlformats.org/officeDocument/2006/relationships/image" Target="../media/image1400.png"/><Relationship Id="rId19" Type="http://schemas.openxmlformats.org/officeDocument/2006/relationships/image" Target="../media/image1406.png"/><Relationship Id="rId4" Type="http://schemas.openxmlformats.org/officeDocument/2006/relationships/image" Target="../media/image1366.png"/><Relationship Id="rId9" Type="http://schemas.openxmlformats.org/officeDocument/2006/relationships/image" Target="../media/image1399.png"/><Relationship Id="rId14" Type="http://schemas.openxmlformats.org/officeDocument/2006/relationships/image" Target="../media/image1403.png"/><Relationship Id="rId22" Type="http://schemas.openxmlformats.org/officeDocument/2006/relationships/image" Target="../media/image1408.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184.png"/><Relationship Id="rId18" Type="http://schemas.openxmlformats.org/officeDocument/2006/relationships/image" Target="../media/image189.png"/><Relationship Id="rId3" Type="http://schemas.openxmlformats.org/officeDocument/2006/relationships/image" Target="../media/image177.png"/><Relationship Id="rId7" Type="http://schemas.openxmlformats.org/officeDocument/2006/relationships/image" Target="../media/image179.png"/><Relationship Id="rId12" Type="http://schemas.openxmlformats.org/officeDocument/2006/relationships/image" Target="../media/image183.png"/><Relationship Id="rId17" Type="http://schemas.openxmlformats.org/officeDocument/2006/relationships/image" Target="../media/image188.png"/><Relationship Id="rId2" Type="http://schemas.openxmlformats.org/officeDocument/2006/relationships/notesSlide" Target="../notesSlides/notesSlide13.xml"/><Relationship Id="rId16" Type="http://schemas.openxmlformats.org/officeDocument/2006/relationships/image" Target="../media/image187.png"/><Relationship Id="rId1" Type="http://schemas.openxmlformats.org/officeDocument/2006/relationships/slideLayout" Target="../slideLayouts/slideLayout1.xml"/><Relationship Id="rId6" Type="http://schemas.openxmlformats.org/officeDocument/2006/relationships/image" Target="../media/image178.png"/><Relationship Id="rId11" Type="http://schemas.openxmlformats.org/officeDocument/2006/relationships/image" Target="../media/image182.png"/><Relationship Id="rId5" Type="http://schemas.openxmlformats.org/officeDocument/2006/relationships/image" Target="../media/image158.png"/><Relationship Id="rId15" Type="http://schemas.openxmlformats.org/officeDocument/2006/relationships/image" Target="../media/image186.png"/><Relationship Id="rId10" Type="http://schemas.openxmlformats.org/officeDocument/2006/relationships/image" Target="../media/image181.png"/><Relationship Id="rId19" Type="http://schemas.openxmlformats.org/officeDocument/2006/relationships/image" Target="../media/image190.png"/><Relationship Id="rId4" Type="http://schemas.openxmlformats.org/officeDocument/2006/relationships/image" Target="../media/image147.png"/><Relationship Id="rId9" Type="http://schemas.openxmlformats.org/officeDocument/2006/relationships/image" Target="../media/image180.png"/><Relationship Id="rId14" Type="http://schemas.openxmlformats.org/officeDocument/2006/relationships/image" Target="../media/image185.png"/></Relationships>
</file>

<file path=ppt/slides/_rels/slide130.xml.rels><?xml version="1.0" encoding="UTF-8" standalone="yes"?>
<Relationships xmlns="http://schemas.openxmlformats.org/package/2006/relationships"><Relationship Id="rId8" Type="http://schemas.openxmlformats.org/officeDocument/2006/relationships/image" Target="../media/image1414.png"/><Relationship Id="rId13" Type="http://schemas.openxmlformats.org/officeDocument/2006/relationships/image" Target="../media/image1418.png"/><Relationship Id="rId18" Type="http://schemas.openxmlformats.org/officeDocument/2006/relationships/image" Target="../media/image1422.png"/><Relationship Id="rId26" Type="http://schemas.openxmlformats.org/officeDocument/2006/relationships/image" Target="../media/image197.png"/><Relationship Id="rId3" Type="http://schemas.openxmlformats.org/officeDocument/2006/relationships/image" Target="../media/image1410.png"/><Relationship Id="rId21" Type="http://schemas.openxmlformats.org/officeDocument/2006/relationships/image" Target="../media/image1425.png"/><Relationship Id="rId7" Type="http://schemas.openxmlformats.org/officeDocument/2006/relationships/image" Target="../media/image1413.png"/><Relationship Id="rId12" Type="http://schemas.openxmlformats.org/officeDocument/2006/relationships/image" Target="../media/image1417.png"/><Relationship Id="rId17" Type="http://schemas.openxmlformats.org/officeDocument/2006/relationships/image" Target="../media/image1421.png"/><Relationship Id="rId25" Type="http://schemas.openxmlformats.org/officeDocument/2006/relationships/image" Target="../media/image1012.png"/><Relationship Id="rId2" Type="http://schemas.openxmlformats.org/officeDocument/2006/relationships/notesSlide" Target="../notesSlides/notesSlide130.xml"/><Relationship Id="rId16" Type="http://schemas.openxmlformats.org/officeDocument/2006/relationships/image" Target="../media/image1420.png"/><Relationship Id="rId20" Type="http://schemas.openxmlformats.org/officeDocument/2006/relationships/image" Target="../media/image1424.png"/><Relationship Id="rId1" Type="http://schemas.openxmlformats.org/officeDocument/2006/relationships/slideLayout" Target="../slideLayouts/slideLayout1.xml"/><Relationship Id="rId6" Type="http://schemas.openxmlformats.org/officeDocument/2006/relationships/image" Target="../media/image1412.png"/><Relationship Id="rId11" Type="http://schemas.openxmlformats.org/officeDocument/2006/relationships/image" Target="../media/image1100.png"/><Relationship Id="rId24" Type="http://schemas.openxmlformats.org/officeDocument/2006/relationships/image" Target="../media/image460.png"/><Relationship Id="rId5" Type="http://schemas.openxmlformats.org/officeDocument/2006/relationships/image" Target="../media/image1411.png"/><Relationship Id="rId15" Type="http://schemas.openxmlformats.org/officeDocument/2006/relationships/image" Target="../media/image1218.png"/><Relationship Id="rId23" Type="http://schemas.openxmlformats.org/officeDocument/2006/relationships/image" Target="../media/image1427.png"/><Relationship Id="rId10" Type="http://schemas.openxmlformats.org/officeDocument/2006/relationships/image" Target="../media/image1416.png"/><Relationship Id="rId19" Type="http://schemas.openxmlformats.org/officeDocument/2006/relationships/image" Target="../media/image1423.png"/><Relationship Id="rId4" Type="http://schemas.openxmlformats.org/officeDocument/2006/relationships/image" Target="../media/image1366.png"/><Relationship Id="rId9" Type="http://schemas.openxmlformats.org/officeDocument/2006/relationships/image" Target="../media/image1415.png"/><Relationship Id="rId14" Type="http://schemas.openxmlformats.org/officeDocument/2006/relationships/image" Target="../media/image1419.png"/><Relationship Id="rId22" Type="http://schemas.openxmlformats.org/officeDocument/2006/relationships/image" Target="../media/image1426.png"/></Relationships>
</file>

<file path=ppt/slides/_rels/slide131.xml.rels><?xml version="1.0" encoding="UTF-8" standalone="yes"?>
<Relationships xmlns="http://schemas.openxmlformats.org/package/2006/relationships"><Relationship Id="rId8" Type="http://schemas.openxmlformats.org/officeDocument/2006/relationships/image" Target="../media/image1432.png"/><Relationship Id="rId13" Type="http://schemas.openxmlformats.org/officeDocument/2006/relationships/image" Target="../media/image1436.png"/><Relationship Id="rId18" Type="http://schemas.openxmlformats.org/officeDocument/2006/relationships/image" Target="../media/image1440.png"/><Relationship Id="rId3" Type="http://schemas.openxmlformats.org/officeDocument/2006/relationships/image" Target="../media/image1428.png"/><Relationship Id="rId7" Type="http://schemas.openxmlformats.org/officeDocument/2006/relationships/image" Target="../media/image1431.png"/><Relationship Id="rId12" Type="http://schemas.openxmlformats.org/officeDocument/2006/relationships/image" Target="../media/image1435.png"/><Relationship Id="rId17" Type="http://schemas.openxmlformats.org/officeDocument/2006/relationships/image" Target="../media/image1218.png"/><Relationship Id="rId2" Type="http://schemas.openxmlformats.org/officeDocument/2006/relationships/notesSlide" Target="../notesSlides/notesSlide131.xml"/><Relationship Id="rId16" Type="http://schemas.openxmlformats.org/officeDocument/2006/relationships/image" Target="../media/image1439.png"/><Relationship Id="rId20" Type="http://schemas.openxmlformats.org/officeDocument/2006/relationships/image" Target="../media/image1395.png"/><Relationship Id="rId1" Type="http://schemas.openxmlformats.org/officeDocument/2006/relationships/slideLayout" Target="../slideLayouts/slideLayout1.xml"/><Relationship Id="rId6" Type="http://schemas.openxmlformats.org/officeDocument/2006/relationships/image" Target="../media/image1430.png"/><Relationship Id="rId11" Type="http://schemas.openxmlformats.org/officeDocument/2006/relationships/image" Target="../media/image1434.png"/><Relationship Id="rId5" Type="http://schemas.openxmlformats.org/officeDocument/2006/relationships/image" Target="../media/image1429.png"/><Relationship Id="rId15" Type="http://schemas.openxmlformats.org/officeDocument/2006/relationships/image" Target="../media/image1438.png"/><Relationship Id="rId10" Type="http://schemas.openxmlformats.org/officeDocument/2006/relationships/image" Target="../media/image1307.png"/><Relationship Id="rId19" Type="http://schemas.openxmlformats.org/officeDocument/2006/relationships/image" Target="../media/image197.png"/><Relationship Id="rId4" Type="http://schemas.openxmlformats.org/officeDocument/2006/relationships/image" Target="../media/image1366.png"/><Relationship Id="rId9" Type="http://schemas.openxmlformats.org/officeDocument/2006/relationships/image" Target="../media/image1433.png"/><Relationship Id="rId14" Type="http://schemas.openxmlformats.org/officeDocument/2006/relationships/image" Target="../media/image1437.png"/></Relationships>
</file>

<file path=ppt/slides/_rels/slide132.xml.rels><?xml version="1.0" encoding="UTF-8" standalone="yes"?>
<Relationships xmlns="http://schemas.openxmlformats.org/package/2006/relationships"><Relationship Id="rId8" Type="http://schemas.openxmlformats.org/officeDocument/2006/relationships/image" Target="../media/image1443.png"/><Relationship Id="rId13" Type="http://schemas.openxmlformats.org/officeDocument/2006/relationships/image" Target="../media/image1446.png"/><Relationship Id="rId3" Type="http://schemas.openxmlformats.org/officeDocument/2006/relationships/image" Target="../media/image1441.png"/><Relationship Id="rId7" Type="http://schemas.openxmlformats.org/officeDocument/2006/relationships/image" Target="../media/image1442.png"/><Relationship Id="rId12" Type="http://schemas.openxmlformats.org/officeDocument/2006/relationships/image" Target="../media/image1445.png"/><Relationship Id="rId17" Type="http://schemas.openxmlformats.org/officeDocument/2006/relationships/image" Target="../media/image1395.png"/><Relationship Id="rId2" Type="http://schemas.openxmlformats.org/officeDocument/2006/relationships/notesSlide" Target="../notesSlides/notesSlide132.xml"/><Relationship Id="rId16" Type="http://schemas.openxmlformats.org/officeDocument/2006/relationships/image" Target="../media/image197.png"/><Relationship Id="rId1" Type="http://schemas.openxmlformats.org/officeDocument/2006/relationships/slideLayout" Target="../slideLayouts/slideLayout1.xml"/><Relationship Id="rId6" Type="http://schemas.openxmlformats.org/officeDocument/2006/relationships/image" Target="../media/image1239.png"/><Relationship Id="rId11" Type="http://schemas.openxmlformats.org/officeDocument/2006/relationships/image" Target="../media/image1291.png"/><Relationship Id="rId5" Type="http://schemas.openxmlformats.org/officeDocument/2006/relationships/image" Target="../media/image1413.png"/><Relationship Id="rId15" Type="http://schemas.openxmlformats.org/officeDocument/2006/relationships/image" Target="../media/image1374.png"/><Relationship Id="rId10" Type="http://schemas.openxmlformats.org/officeDocument/2006/relationships/image" Target="../media/image1444.png"/><Relationship Id="rId4" Type="http://schemas.openxmlformats.org/officeDocument/2006/relationships/image" Target="../media/image1366.png"/><Relationship Id="rId9" Type="http://schemas.openxmlformats.org/officeDocument/2006/relationships/image" Target="../media/image68.png"/><Relationship Id="rId14" Type="http://schemas.openxmlformats.org/officeDocument/2006/relationships/image" Target="../media/image1447.png"/></Relationships>
</file>

<file path=ppt/slides/_rels/slide1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1455.png"/><Relationship Id="rId3" Type="http://schemas.openxmlformats.org/officeDocument/2006/relationships/image" Target="../media/image1.png"/><Relationship Id="rId7" Type="http://schemas.openxmlformats.org/officeDocument/2006/relationships/image" Target="../media/image1450.png"/><Relationship Id="rId12" Type="http://schemas.openxmlformats.org/officeDocument/2006/relationships/image" Target="../media/image1454.png"/><Relationship Id="rId2" Type="http://schemas.openxmlformats.org/officeDocument/2006/relationships/notesSlide" Target="../notesSlides/notesSlide133.xml"/><Relationship Id="rId16" Type="http://schemas.openxmlformats.org/officeDocument/2006/relationships/image" Target="../media/image1367.png"/><Relationship Id="rId1" Type="http://schemas.openxmlformats.org/officeDocument/2006/relationships/slideLayout" Target="../slideLayouts/slideLayout1.xml"/><Relationship Id="rId6" Type="http://schemas.openxmlformats.org/officeDocument/2006/relationships/image" Target="../media/image1449.png"/><Relationship Id="rId11" Type="http://schemas.openxmlformats.org/officeDocument/2006/relationships/image" Target="../media/image1453.png"/><Relationship Id="rId5" Type="http://schemas.openxmlformats.org/officeDocument/2006/relationships/image" Target="../media/image1448.png"/><Relationship Id="rId15" Type="http://schemas.openxmlformats.org/officeDocument/2006/relationships/image" Target="../media/image197.png"/><Relationship Id="rId10" Type="http://schemas.openxmlformats.org/officeDocument/2006/relationships/image" Target="../media/image1452.png"/><Relationship Id="rId4" Type="http://schemas.openxmlformats.org/officeDocument/2006/relationships/image" Target="../media/image1366.png"/><Relationship Id="rId9" Type="http://schemas.openxmlformats.org/officeDocument/2006/relationships/image" Target="../media/image1451.png"/><Relationship Id="rId14" Type="http://schemas.openxmlformats.org/officeDocument/2006/relationships/image" Target="../media/image1456.png"/></Relationships>
</file>

<file path=ppt/slides/_rels/slide134.xml.rels><?xml version="1.0" encoding="UTF-8" standalone="yes"?>
<Relationships xmlns="http://schemas.openxmlformats.org/package/2006/relationships"><Relationship Id="rId8" Type="http://schemas.openxmlformats.org/officeDocument/2006/relationships/image" Target="../media/image1459.png"/><Relationship Id="rId13" Type="http://schemas.openxmlformats.org/officeDocument/2006/relationships/image" Target="../media/image1463.png"/><Relationship Id="rId18" Type="http://schemas.openxmlformats.org/officeDocument/2006/relationships/image" Target="../media/image1374.png"/><Relationship Id="rId3" Type="http://schemas.openxmlformats.org/officeDocument/2006/relationships/image" Target="../media/image281.png"/><Relationship Id="rId7" Type="http://schemas.openxmlformats.org/officeDocument/2006/relationships/image" Target="../media/image7.png"/><Relationship Id="rId12" Type="http://schemas.openxmlformats.org/officeDocument/2006/relationships/image" Target="../media/image1462.png"/><Relationship Id="rId17" Type="http://schemas.openxmlformats.org/officeDocument/2006/relationships/image" Target="../media/image1466.png"/><Relationship Id="rId2" Type="http://schemas.openxmlformats.org/officeDocument/2006/relationships/notesSlide" Target="../notesSlides/notesSlide134.xml"/><Relationship Id="rId16" Type="http://schemas.openxmlformats.org/officeDocument/2006/relationships/image" Target="../media/image1465.png"/><Relationship Id="rId20" Type="http://schemas.openxmlformats.org/officeDocument/2006/relationships/image" Target="../media/image1375.png"/><Relationship Id="rId1" Type="http://schemas.openxmlformats.org/officeDocument/2006/relationships/slideLayout" Target="../slideLayouts/slideLayout1.xml"/><Relationship Id="rId6" Type="http://schemas.openxmlformats.org/officeDocument/2006/relationships/image" Target="../media/image1458.png"/><Relationship Id="rId11" Type="http://schemas.openxmlformats.org/officeDocument/2006/relationships/image" Target="../media/image508.png"/><Relationship Id="rId5" Type="http://schemas.openxmlformats.org/officeDocument/2006/relationships/image" Target="../media/image1457.png"/><Relationship Id="rId15" Type="http://schemas.openxmlformats.org/officeDocument/2006/relationships/image" Target="../media/image1464.png"/><Relationship Id="rId10" Type="http://schemas.openxmlformats.org/officeDocument/2006/relationships/image" Target="../media/image1461.png"/><Relationship Id="rId19" Type="http://schemas.openxmlformats.org/officeDocument/2006/relationships/image" Target="../media/image197.png"/><Relationship Id="rId4" Type="http://schemas.openxmlformats.org/officeDocument/2006/relationships/image" Target="../media/image1366.png"/><Relationship Id="rId9" Type="http://schemas.openxmlformats.org/officeDocument/2006/relationships/image" Target="../media/image1460.png"/><Relationship Id="rId14" Type="http://schemas.openxmlformats.org/officeDocument/2006/relationships/image" Target="../media/image770.png"/></Relationships>
</file>

<file path=ppt/slides/_rels/slide135.xml.rels><?xml version="1.0" encoding="UTF-8" standalone="yes"?>
<Relationships xmlns="http://schemas.openxmlformats.org/package/2006/relationships"><Relationship Id="rId8" Type="http://schemas.openxmlformats.org/officeDocument/2006/relationships/image" Target="../media/image1469.png"/><Relationship Id="rId13" Type="http://schemas.openxmlformats.org/officeDocument/2006/relationships/image" Target="../media/image1474.png"/><Relationship Id="rId3" Type="http://schemas.openxmlformats.org/officeDocument/2006/relationships/image" Target="../media/image1467.png"/><Relationship Id="rId7" Type="http://schemas.openxmlformats.org/officeDocument/2006/relationships/image" Target="../media/image770.png"/><Relationship Id="rId12" Type="http://schemas.openxmlformats.org/officeDocument/2006/relationships/image" Target="../media/image1473.png"/><Relationship Id="rId2" Type="http://schemas.openxmlformats.org/officeDocument/2006/relationships/notesSlide" Target="../notesSlides/notesSlide135.xml"/><Relationship Id="rId16" Type="http://schemas.openxmlformats.org/officeDocument/2006/relationships/image" Target="../media/image1367.png"/><Relationship Id="rId1" Type="http://schemas.openxmlformats.org/officeDocument/2006/relationships/slideLayout" Target="../slideLayouts/slideLayout1.xml"/><Relationship Id="rId6" Type="http://schemas.openxmlformats.org/officeDocument/2006/relationships/image" Target="../media/image508.png"/><Relationship Id="rId11" Type="http://schemas.openxmlformats.org/officeDocument/2006/relationships/image" Target="../media/image1472.png"/><Relationship Id="rId5" Type="http://schemas.openxmlformats.org/officeDocument/2006/relationships/image" Target="../media/image1468.png"/><Relationship Id="rId15" Type="http://schemas.openxmlformats.org/officeDocument/2006/relationships/image" Target="../media/image197.png"/><Relationship Id="rId10" Type="http://schemas.openxmlformats.org/officeDocument/2006/relationships/image" Target="../media/image1471.png"/><Relationship Id="rId4" Type="http://schemas.openxmlformats.org/officeDocument/2006/relationships/image" Target="../media/image1366.png"/><Relationship Id="rId9" Type="http://schemas.openxmlformats.org/officeDocument/2006/relationships/image" Target="../media/image1470.png"/><Relationship Id="rId14" Type="http://schemas.openxmlformats.org/officeDocument/2006/relationships/image" Target="../media/image1475.png"/></Relationships>
</file>

<file path=ppt/slides/_rels/slide136.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136.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14.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18" Type="http://schemas.openxmlformats.org/officeDocument/2006/relationships/image" Target="../media/image205.png"/><Relationship Id="rId3" Type="http://schemas.openxmlformats.org/officeDocument/2006/relationships/image" Target="../media/image191.png"/><Relationship Id="rId7" Type="http://schemas.openxmlformats.org/officeDocument/2006/relationships/image" Target="../media/image194.png"/><Relationship Id="rId12" Type="http://schemas.openxmlformats.org/officeDocument/2006/relationships/image" Target="../media/image199.png"/><Relationship Id="rId17" Type="http://schemas.openxmlformats.org/officeDocument/2006/relationships/image" Target="../media/image204.png"/><Relationship Id="rId2" Type="http://schemas.openxmlformats.org/officeDocument/2006/relationships/notesSlide" Target="../notesSlides/notesSlide14.xml"/><Relationship Id="rId16"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5" Type="http://schemas.openxmlformats.org/officeDocument/2006/relationships/image" Target="../media/image202.png"/><Relationship Id="rId10" Type="http://schemas.openxmlformats.org/officeDocument/2006/relationships/image" Target="../media/image197.png"/><Relationship Id="rId4" Type="http://schemas.openxmlformats.org/officeDocument/2006/relationships/image" Target="../media/image147.png"/><Relationship Id="rId9" Type="http://schemas.openxmlformats.org/officeDocument/2006/relationships/image" Target="../media/image196.png"/><Relationship Id="rId14" Type="http://schemas.openxmlformats.org/officeDocument/2006/relationships/image" Target="../media/image201.png"/></Relationships>
</file>

<file path=ppt/slides/_rels/slide15.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20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11.png"/></Relationships>
</file>

<file path=ppt/slides/_rels/slide16.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2.png"/><Relationship Id="rId7" Type="http://schemas.openxmlformats.org/officeDocument/2006/relationships/image" Target="../media/image215.png"/><Relationship Id="rId12" Type="http://schemas.openxmlformats.org/officeDocument/2006/relationships/image" Target="../media/image2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06.png"/><Relationship Id="rId9" Type="http://schemas.openxmlformats.org/officeDocument/2006/relationships/image" Target="../media/image217.png"/></Relationships>
</file>

<file path=ppt/slides/_rels/slide17.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1.png"/><Relationship Id="rId7" Type="http://schemas.openxmlformats.org/officeDocument/2006/relationships/image" Target="../media/image223.png"/><Relationship Id="rId12" Type="http://schemas.openxmlformats.org/officeDocument/2006/relationships/image" Target="../media/image22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2.png"/><Relationship Id="rId11" Type="http://schemas.openxmlformats.org/officeDocument/2006/relationships/image" Target="../media/image210.png"/><Relationship Id="rId5" Type="http://schemas.openxmlformats.org/officeDocument/2006/relationships/image" Target="../media/image206.png"/><Relationship Id="rId10" Type="http://schemas.openxmlformats.org/officeDocument/2006/relationships/image" Target="../media/image226.png"/><Relationship Id="rId4" Type="http://schemas.openxmlformats.org/officeDocument/2006/relationships/image" Target="../media/image221.png"/><Relationship Id="rId9" Type="http://schemas.openxmlformats.org/officeDocument/2006/relationships/image" Target="../media/image225.png"/></Relationships>
</file>

<file path=ppt/slides/_rels/slide18.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0" Type="http://schemas.openxmlformats.org/officeDocument/2006/relationships/image" Target="../media/image233.png"/><Relationship Id="rId4" Type="http://schemas.openxmlformats.org/officeDocument/2006/relationships/image" Target="../media/image206.png"/><Relationship Id="rId9" Type="http://schemas.openxmlformats.org/officeDocument/2006/relationships/image" Target="../media/image232.png"/><Relationship Id="rId14" Type="http://schemas.openxmlformats.org/officeDocument/2006/relationships/image" Target="../media/image227.png"/></Relationships>
</file>

<file path=ppt/slides/_rels/slide19.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20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3.png"/><Relationship Id="rId5" Type="http://schemas.openxmlformats.org/officeDocument/2006/relationships/image" Target="../media/image236.png"/><Relationship Id="rId4" Type="http://schemas.openxmlformats.org/officeDocument/2006/relationships/image" Target="../media/image206.png"/><Relationship Id="rId9" Type="http://schemas.openxmlformats.org/officeDocument/2006/relationships/image" Target="../media/image237.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18" Type="http://schemas.openxmlformats.org/officeDocument/2006/relationships/image" Target="../media/image219.png"/><Relationship Id="rId3" Type="http://schemas.openxmlformats.org/officeDocument/2006/relationships/image" Target="../media/image238.png"/><Relationship Id="rId7" Type="http://schemas.openxmlformats.org/officeDocument/2006/relationships/image" Target="../media/image230.png"/><Relationship Id="rId12" Type="http://schemas.openxmlformats.org/officeDocument/2006/relationships/image" Target="../media/image245.png"/><Relationship Id="rId17" Type="http://schemas.openxmlformats.org/officeDocument/2006/relationships/image" Target="../media/image250.png"/><Relationship Id="rId2" Type="http://schemas.openxmlformats.org/officeDocument/2006/relationships/notesSlide" Target="../notesSlides/notesSlide20.xml"/><Relationship Id="rId16" Type="http://schemas.openxmlformats.org/officeDocument/2006/relationships/image" Target="../media/image249.png"/><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244.png"/><Relationship Id="rId5" Type="http://schemas.openxmlformats.org/officeDocument/2006/relationships/image" Target="../media/image239.png"/><Relationship Id="rId15" Type="http://schemas.openxmlformats.org/officeDocument/2006/relationships/image" Target="../media/image248.png"/><Relationship Id="rId10" Type="http://schemas.openxmlformats.org/officeDocument/2006/relationships/image" Target="../media/image243.png"/><Relationship Id="rId19" Type="http://schemas.openxmlformats.org/officeDocument/2006/relationships/image" Target="../media/image251.png"/><Relationship Id="rId4" Type="http://schemas.openxmlformats.org/officeDocument/2006/relationships/image" Target="../media/image206.png"/><Relationship Id="rId9" Type="http://schemas.openxmlformats.org/officeDocument/2006/relationships/image" Target="../media/image242.png"/><Relationship Id="rId14" Type="http://schemas.openxmlformats.org/officeDocument/2006/relationships/image" Target="../media/image247.png"/></Relationships>
</file>

<file path=ppt/slides/_rels/slide2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20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3.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52.png"/></Relationships>
</file>

<file path=ppt/slides/_rels/slide22.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38.png"/><Relationship Id="rId7" Type="http://schemas.openxmlformats.org/officeDocument/2006/relationships/image" Target="../media/image25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4.png"/><Relationship Id="rId11" Type="http://schemas.openxmlformats.org/officeDocument/2006/relationships/image" Target="../media/image258.png"/><Relationship Id="rId5" Type="http://schemas.openxmlformats.org/officeDocument/2006/relationships/image" Target="../media/image253.png"/><Relationship Id="rId10" Type="http://schemas.openxmlformats.org/officeDocument/2006/relationships/image" Target="../media/image219.png"/><Relationship Id="rId4" Type="http://schemas.openxmlformats.org/officeDocument/2006/relationships/image" Target="../media/image206.png"/><Relationship Id="rId9" Type="http://schemas.openxmlformats.org/officeDocument/2006/relationships/image" Target="../media/image257.png"/></Relationships>
</file>

<file path=ppt/slides/_rels/slide23.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22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4.png"/><Relationship Id="rId5"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259.png"/></Relationships>
</file>

<file path=ppt/slides/_rels/slide24.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1.png"/><Relationship Id="rId7" Type="http://schemas.openxmlformats.org/officeDocument/2006/relationships/image" Target="../media/image261.png"/><Relationship Id="rId12" Type="http://schemas.openxmlformats.org/officeDocument/2006/relationships/image" Target="../media/image25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60.png"/><Relationship Id="rId11" Type="http://schemas.openxmlformats.org/officeDocument/2006/relationships/image" Target="../media/image210.png"/><Relationship Id="rId5" Type="http://schemas.openxmlformats.org/officeDocument/2006/relationships/image" Target="../media/image228.png"/><Relationship Id="rId10" Type="http://schemas.openxmlformats.org/officeDocument/2006/relationships/image" Target="../media/image218.png"/><Relationship Id="rId4" Type="http://schemas.openxmlformats.org/officeDocument/2006/relationships/image" Target="../media/image206.png"/><Relationship Id="rId9" Type="http://schemas.openxmlformats.org/officeDocument/2006/relationships/image" Target="../media/image263.png"/></Relationships>
</file>

<file path=ppt/slides/_rels/slide25.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1.png"/><Relationship Id="rId7" Type="http://schemas.openxmlformats.org/officeDocument/2006/relationships/image" Target="../media/image26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06.png"/><Relationship Id="rId5" Type="http://schemas.openxmlformats.org/officeDocument/2006/relationships/image" Target="../media/image265.png"/><Relationship Id="rId10" Type="http://schemas.openxmlformats.org/officeDocument/2006/relationships/image" Target="../media/image267.png"/><Relationship Id="rId4" Type="http://schemas.openxmlformats.org/officeDocument/2006/relationships/image" Target="../media/image264.png"/><Relationship Id="rId9" Type="http://schemas.openxmlformats.org/officeDocument/2006/relationships/image" Target="../media/image210.png"/></Relationships>
</file>

<file path=ppt/slides/_rels/slide26.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png"/><Relationship Id="rId18" Type="http://schemas.openxmlformats.org/officeDocument/2006/relationships/image" Target="../media/image280.png"/><Relationship Id="rId3" Type="http://schemas.openxmlformats.org/officeDocument/2006/relationships/image" Target="../media/image268.png"/><Relationship Id="rId7" Type="http://schemas.openxmlformats.org/officeDocument/2006/relationships/image" Target="../media/image218.png"/><Relationship Id="rId12" Type="http://schemas.openxmlformats.org/officeDocument/2006/relationships/image" Target="../media/image274.png"/><Relationship Id="rId17" Type="http://schemas.openxmlformats.org/officeDocument/2006/relationships/image" Target="../media/image279.png"/><Relationship Id="rId2" Type="http://schemas.openxmlformats.org/officeDocument/2006/relationships/notesSlide" Target="../notesSlides/notesSlide26.xml"/><Relationship Id="rId16" Type="http://schemas.openxmlformats.org/officeDocument/2006/relationships/image" Target="../media/image278.png"/><Relationship Id="rId1" Type="http://schemas.openxmlformats.org/officeDocument/2006/relationships/slideLayout" Target="../slideLayouts/slideLayout1.xml"/><Relationship Id="rId6" Type="http://schemas.openxmlformats.org/officeDocument/2006/relationships/image" Target="../media/image269.png"/><Relationship Id="rId11" Type="http://schemas.openxmlformats.org/officeDocument/2006/relationships/image" Target="../media/image273.png"/><Relationship Id="rId5" Type="http://schemas.openxmlformats.org/officeDocument/2006/relationships/image" Target="../media/image228.png"/><Relationship Id="rId15" Type="http://schemas.openxmlformats.org/officeDocument/2006/relationships/image" Target="../media/image277.png"/><Relationship Id="rId10" Type="http://schemas.openxmlformats.org/officeDocument/2006/relationships/image" Target="../media/image272.png"/><Relationship Id="rId4" Type="http://schemas.openxmlformats.org/officeDocument/2006/relationships/image" Target="../media/image206.png"/><Relationship Id="rId9" Type="http://schemas.openxmlformats.org/officeDocument/2006/relationships/image" Target="../media/image271.png"/><Relationship Id="rId14" Type="http://schemas.openxmlformats.org/officeDocument/2006/relationships/image" Target="../media/image276.png"/></Relationships>
</file>

<file path=ppt/slides/_rels/slide27.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27.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2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1.png"/><Relationship Id="rId7" Type="http://schemas.openxmlformats.org/officeDocument/2006/relationships/image" Target="../media/image30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02.png"/><Relationship Id="rId5" Type="http://schemas.openxmlformats.org/officeDocument/2006/relationships/image" Target="../media/image301.png"/><Relationship Id="rId10" Type="http://schemas.openxmlformats.org/officeDocument/2006/relationships/image" Target="../media/image306.png"/><Relationship Id="rId4" Type="http://schemas.openxmlformats.org/officeDocument/2006/relationships/image" Target="../media/image300.png"/><Relationship Id="rId9" Type="http://schemas.openxmlformats.org/officeDocument/2006/relationships/image" Target="../media/image305.png"/></Relationships>
</file>

<file path=ppt/slides/_rels/slide29.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16.png"/><Relationship Id="rId3" Type="http://schemas.openxmlformats.org/officeDocument/2006/relationships/image" Target="../media/image307.png"/><Relationship Id="rId7" Type="http://schemas.openxmlformats.org/officeDocument/2006/relationships/image" Target="../media/image63.png"/><Relationship Id="rId12" Type="http://schemas.openxmlformats.org/officeDocument/2006/relationships/image" Target="../media/image315.png"/><Relationship Id="rId17" Type="http://schemas.openxmlformats.org/officeDocument/2006/relationships/image" Target="../media/image320.png"/><Relationship Id="rId2" Type="http://schemas.openxmlformats.org/officeDocument/2006/relationships/notesSlide" Target="../notesSlides/notesSlide29.xml"/><Relationship Id="rId16" Type="http://schemas.openxmlformats.org/officeDocument/2006/relationships/image" Target="../media/image319.png"/><Relationship Id="rId1" Type="http://schemas.openxmlformats.org/officeDocument/2006/relationships/slideLayout" Target="../slideLayouts/slideLayout1.xml"/><Relationship Id="rId6" Type="http://schemas.openxmlformats.org/officeDocument/2006/relationships/image" Target="../media/image310.png"/><Relationship Id="rId11" Type="http://schemas.openxmlformats.org/officeDocument/2006/relationships/image" Target="../media/image314.png"/><Relationship Id="rId5" Type="http://schemas.openxmlformats.org/officeDocument/2006/relationships/image" Target="../media/image309.png"/><Relationship Id="rId15" Type="http://schemas.openxmlformats.org/officeDocument/2006/relationships/image" Target="../media/image318.png"/><Relationship Id="rId10" Type="http://schemas.openxmlformats.org/officeDocument/2006/relationships/image" Target="../media/image313.png"/><Relationship Id="rId4" Type="http://schemas.openxmlformats.org/officeDocument/2006/relationships/image" Target="../media/image308.png"/><Relationship Id="rId9" Type="http://schemas.openxmlformats.org/officeDocument/2006/relationships/image" Target="../media/image312.png"/><Relationship Id="rId14" Type="http://schemas.openxmlformats.org/officeDocument/2006/relationships/image" Target="../media/image317.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3.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10.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s>
</file>

<file path=ppt/slides/_rels/slide30.xml.rels><?xml version="1.0" encoding="UTF-8" standalone="yes"?>
<Relationships xmlns="http://schemas.openxmlformats.org/package/2006/relationships"><Relationship Id="rId8" Type="http://schemas.openxmlformats.org/officeDocument/2006/relationships/image" Target="../media/image325.png"/><Relationship Id="rId13" Type="http://schemas.openxmlformats.org/officeDocument/2006/relationships/image" Target="../media/image330.png"/><Relationship Id="rId18" Type="http://schemas.openxmlformats.org/officeDocument/2006/relationships/image" Target="../media/image335.png"/><Relationship Id="rId26" Type="http://schemas.openxmlformats.org/officeDocument/2006/relationships/image" Target="../media/image343.png"/><Relationship Id="rId3" Type="http://schemas.openxmlformats.org/officeDocument/2006/relationships/image" Target="../media/image321.png"/><Relationship Id="rId21" Type="http://schemas.openxmlformats.org/officeDocument/2006/relationships/image" Target="../media/image338.png"/><Relationship Id="rId7" Type="http://schemas.openxmlformats.org/officeDocument/2006/relationships/image" Target="../media/image324.png"/><Relationship Id="rId12" Type="http://schemas.openxmlformats.org/officeDocument/2006/relationships/image" Target="../media/image329.png"/><Relationship Id="rId17" Type="http://schemas.openxmlformats.org/officeDocument/2006/relationships/image" Target="../media/image334.png"/><Relationship Id="rId25" Type="http://schemas.openxmlformats.org/officeDocument/2006/relationships/image" Target="../media/image342.png"/><Relationship Id="rId2" Type="http://schemas.openxmlformats.org/officeDocument/2006/relationships/notesSlide" Target="../notesSlides/notesSlide30.xml"/><Relationship Id="rId16" Type="http://schemas.openxmlformats.org/officeDocument/2006/relationships/image" Target="../media/image333.png"/><Relationship Id="rId20" Type="http://schemas.openxmlformats.org/officeDocument/2006/relationships/image" Target="../media/image337.png"/><Relationship Id="rId1" Type="http://schemas.openxmlformats.org/officeDocument/2006/relationships/slideLayout" Target="../slideLayouts/slideLayout1.xml"/><Relationship Id="rId6" Type="http://schemas.openxmlformats.org/officeDocument/2006/relationships/image" Target="../media/image323.png"/><Relationship Id="rId11" Type="http://schemas.openxmlformats.org/officeDocument/2006/relationships/image" Target="../media/image328.png"/><Relationship Id="rId24" Type="http://schemas.openxmlformats.org/officeDocument/2006/relationships/image" Target="../media/image341.png"/><Relationship Id="rId5" Type="http://schemas.openxmlformats.org/officeDocument/2006/relationships/image" Target="../media/image322.png"/><Relationship Id="rId15" Type="http://schemas.openxmlformats.org/officeDocument/2006/relationships/image" Target="../media/image332.png"/><Relationship Id="rId23" Type="http://schemas.openxmlformats.org/officeDocument/2006/relationships/image" Target="../media/image340.png"/><Relationship Id="rId10" Type="http://schemas.openxmlformats.org/officeDocument/2006/relationships/image" Target="../media/image327.png"/><Relationship Id="rId19" Type="http://schemas.openxmlformats.org/officeDocument/2006/relationships/image" Target="../media/image336.png"/><Relationship Id="rId4" Type="http://schemas.openxmlformats.org/officeDocument/2006/relationships/image" Target="../media/image307.png"/><Relationship Id="rId9" Type="http://schemas.openxmlformats.org/officeDocument/2006/relationships/image" Target="../media/image326.png"/><Relationship Id="rId14" Type="http://schemas.openxmlformats.org/officeDocument/2006/relationships/image" Target="../media/image331.png"/><Relationship Id="rId22" Type="http://schemas.openxmlformats.org/officeDocument/2006/relationships/image" Target="../media/image339.png"/><Relationship Id="rId27" Type="http://schemas.openxmlformats.org/officeDocument/2006/relationships/image" Target="../media/image344.png"/></Relationships>
</file>

<file path=ppt/slides/_rels/slide31.xml.rels><?xml version="1.0" encoding="UTF-8" standalone="yes"?>
<Relationships xmlns="http://schemas.openxmlformats.org/package/2006/relationships"><Relationship Id="rId8" Type="http://schemas.openxmlformats.org/officeDocument/2006/relationships/image" Target="../media/image349.png"/><Relationship Id="rId13" Type="http://schemas.openxmlformats.org/officeDocument/2006/relationships/image" Target="../media/image354.png"/><Relationship Id="rId18" Type="http://schemas.openxmlformats.org/officeDocument/2006/relationships/image" Target="../media/image359.png"/><Relationship Id="rId3" Type="http://schemas.openxmlformats.org/officeDocument/2006/relationships/image" Target="../media/image345.png"/><Relationship Id="rId21" Type="http://schemas.openxmlformats.org/officeDocument/2006/relationships/image" Target="../media/image362.png"/><Relationship Id="rId7" Type="http://schemas.openxmlformats.org/officeDocument/2006/relationships/image" Target="../media/image348.png"/><Relationship Id="rId12" Type="http://schemas.openxmlformats.org/officeDocument/2006/relationships/image" Target="../media/image353.png"/><Relationship Id="rId17" Type="http://schemas.openxmlformats.org/officeDocument/2006/relationships/image" Target="../media/image358.png"/><Relationship Id="rId25" Type="http://schemas.openxmlformats.org/officeDocument/2006/relationships/image" Target="../media/image366.png"/><Relationship Id="rId2" Type="http://schemas.openxmlformats.org/officeDocument/2006/relationships/notesSlide" Target="../notesSlides/notesSlide31.xml"/><Relationship Id="rId16" Type="http://schemas.openxmlformats.org/officeDocument/2006/relationships/image" Target="../media/image357.png"/><Relationship Id="rId20" Type="http://schemas.openxmlformats.org/officeDocument/2006/relationships/image" Target="../media/image361.png"/><Relationship Id="rId1" Type="http://schemas.openxmlformats.org/officeDocument/2006/relationships/slideLayout" Target="../slideLayouts/slideLayout1.xml"/><Relationship Id="rId6" Type="http://schemas.openxmlformats.org/officeDocument/2006/relationships/image" Target="../media/image347.png"/><Relationship Id="rId11" Type="http://schemas.openxmlformats.org/officeDocument/2006/relationships/image" Target="../media/image352.png"/><Relationship Id="rId24" Type="http://schemas.openxmlformats.org/officeDocument/2006/relationships/image" Target="../media/image365.png"/><Relationship Id="rId5" Type="http://schemas.openxmlformats.org/officeDocument/2006/relationships/image" Target="../media/image346.png"/><Relationship Id="rId15" Type="http://schemas.openxmlformats.org/officeDocument/2006/relationships/image" Target="../media/image356.png"/><Relationship Id="rId23" Type="http://schemas.openxmlformats.org/officeDocument/2006/relationships/image" Target="../media/image364.png"/><Relationship Id="rId10" Type="http://schemas.openxmlformats.org/officeDocument/2006/relationships/image" Target="../media/image351.png"/><Relationship Id="rId19" Type="http://schemas.openxmlformats.org/officeDocument/2006/relationships/image" Target="../media/image360.png"/><Relationship Id="rId4" Type="http://schemas.openxmlformats.org/officeDocument/2006/relationships/image" Target="../media/image307.png"/><Relationship Id="rId9" Type="http://schemas.openxmlformats.org/officeDocument/2006/relationships/image" Target="../media/image350.png"/><Relationship Id="rId14" Type="http://schemas.openxmlformats.org/officeDocument/2006/relationships/image" Target="../media/image355.png"/><Relationship Id="rId22" Type="http://schemas.openxmlformats.org/officeDocument/2006/relationships/image" Target="../media/image363.png"/></Relationships>
</file>

<file path=ppt/slides/_rels/slide32.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18" Type="http://schemas.openxmlformats.org/officeDocument/2006/relationships/image" Target="../media/image381.png"/><Relationship Id="rId3" Type="http://schemas.openxmlformats.org/officeDocument/2006/relationships/image" Target="../media/image367.png"/><Relationship Id="rId21" Type="http://schemas.openxmlformats.org/officeDocument/2006/relationships/image" Target="../media/image384.png"/><Relationship Id="rId7" Type="http://schemas.openxmlformats.org/officeDocument/2006/relationships/image" Target="../media/image370.png"/><Relationship Id="rId12" Type="http://schemas.openxmlformats.org/officeDocument/2006/relationships/image" Target="../media/image375.png"/><Relationship Id="rId17" Type="http://schemas.openxmlformats.org/officeDocument/2006/relationships/image" Target="../media/image380.png"/><Relationship Id="rId2" Type="http://schemas.openxmlformats.org/officeDocument/2006/relationships/notesSlide" Target="../notesSlides/notesSlide32.xml"/><Relationship Id="rId16" Type="http://schemas.openxmlformats.org/officeDocument/2006/relationships/image" Target="../media/image379.png"/><Relationship Id="rId20" Type="http://schemas.openxmlformats.org/officeDocument/2006/relationships/image" Target="../media/image383.png"/><Relationship Id="rId1" Type="http://schemas.openxmlformats.org/officeDocument/2006/relationships/slideLayout" Target="../slideLayouts/slideLayout1.xml"/><Relationship Id="rId6" Type="http://schemas.openxmlformats.org/officeDocument/2006/relationships/image" Target="../media/image369.png"/><Relationship Id="rId11" Type="http://schemas.openxmlformats.org/officeDocument/2006/relationships/image" Target="../media/image374.png"/><Relationship Id="rId5" Type="http://schemas.openxmlformats.org/officeDocument/2006/relationships/image" Target="../media/image368.png"/><Relationship Id="rId15" Type="http://schemas.openxmlformats.org/officeDocument/2006/relationships/image" Target="../media/image378.png"/><Relationship Id="rId23" Type="http://schemas.openxmlformats.org/officeDocument/2006/relationships/image" Target="../media/image385.png"/><Relationship Id="rId10" Type="http://schemas.openxmlformats.org/officeDocument/2006/relationships/image" Target="../media/image373.png"/><Relationship Id="rId19" Type="http://schemas.openxmlformats.org/officeDocument/2006/relationships/image" Target="../media/image382.png"/><Relationship Id="rId4" Type="http://schemas.openxmlformats.org/officeDocument/2006/relationships/image" Target="../media/image307.png"/><Relationship Id="rId9" Type="http://schemas.openxmlformats.org/officeDocument/2006/relationships/image" Target="../media/image372.png"/><Relationship Id="rId14" Type="http://schemas.openxmlformats.org/officeDocument/2006/relationships/image" Target="../media/image377.png"/><Relationship Id="rId22"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image" Target="../media/image394.png"/><Relationship Id="rId18" Type="http://schemas.openxmlformats.org/officeDocument/2006/relationships/image" Target="../media/image384.png"/><Relationship Id="rId3" Type="http://schemas.openxmlformats.org/officeDocument/2006/relationships/image" Target="../media/image1.png"/><Relationship Id="rId7" Type="http://schemas.openxmlformats.org/officeDocument/2006/relationships/image" Target="../media/image388.png"/><Relationship Id="rId12" Type="http://schemas.openxmlformats.org/officeDocument/2006/relationships/image" Target="../media/image393.png"/><Relationship Id="rId17" Type="http://schemas.openxmlformats.org/officeDocument/2006/relationships/image" Target="../media/image398.png"/><Relationship Id="rId2" Type="http://schemas.openxmlformats.org/officeDocument/2006/relationships/notesSlide" Target="../notesSlides/notesSlide33.xml"/><Relationship Id="rId16" Type="http://schemas.openxmlformats.org/officeDocument/2006/relationships/image" Target="../media/image397.png"/><Relationship Id="rId1" Type="http://schemas.openxmlformats.org/officeDocument/2006/relationships/slideLayout" Target="../slideLayouts/slideLayout1.xml"/><Relationship Id="rId6" Type="http://schemas.openxmlformats.org/officeDocument/2006/relationships/image" Target="../media/image387.png"/><Relationship Id="rId11" Type="http://schemas.openxmlformats.org/officeDocument/2006/relationships/image" Target="../media/image392.png"/><Relationship Id="rId5" Type="http://schemas.openxmlformats.org/officeDocument/2006/relationships/image" Target="../media/image386.png"/><Relationship Id="rId15" Type="http://schemas.openxmlformats.org/officeDocument/2006/relationships/image" Target="../media/image396.png"/><Relationship Id="rId10" Type="http://schemas.openxmlformats.org/officeDocument/2006/relationships/image" Target="../media/image391.png"/><Relationship Id="rId4" Type="http://schemas.openxmlformats.org/officeDocument/2006/relationships/image" Target="../media/image307.png"/><Relationship Id="rId9" Type="http://schemas.openxmlformats.org/officeDocument/2006/relationships/image" Target="../media/image390.png"/><Relationship Id="rId14" Type="http://schemas.openxmlformats.org/officeDocument/2006/relationships/image" Target="../media/image395.png"/></Relationships>
</file>

<file path=ppt/slides/_rels/slide34.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image" Target="../media/image407.png"/><Relationship Id="rId18" Type="http://schemas.openxmlformats.org/officeDocument/2006/relationships/image" Target="../media/image412.png"/><Relationship Id="rId26" Type="http://schemas.openxmlformats.org/officeDocument/2006/relationships/image" Target="../media/image420.png"/><Relationship Id="rId3" Type="http://schemas.openxmlformats.org/officeDocument/2006/relationships/image" Target="../media/image1.png"/><Relationship Id="rId21" Type="http://schemas.openxmlformats.org/officeDocument/2006/relationships/image" Target="../media/image415.png"/><Relationship Id="rId7" Type="http://schemas.openxmlformats.org/officeDocument/2006/relationships/image" Target="../media/image401.png"/><Relationship Id="rId12" Type="http://schemas.openxmlformats.org/officeDocument/2006/relationships/image" Target="../media/image406.png"/><Relationship Id="rId17" Type="http://schemas.openxmlformats.org/officeDocument/2006/relationships/image" Target="../media/image411.png"/><Relationship Id="rId25" Type="http://schemas.openxmlformats.org/officeDocument/2006/relationships/image" Target="../media/image419.png"/><Relationship Id="rId2" Type="http://schemas.openxmlformats.org/officeDocument/2006/relationships/notesSlide" Target="../notesSlides/notesSlide34.xml"/><Relationship Id="rId16" Type="http://schemas.openxmlformats.org/officeDocument/2006/relationships/image" Target="../media/image410.png"/><Relationship Id="rId20" Type="http://schemas.openxmlformats.org/officeDocument/2006/relationships/image" Target="../media/image414.png"/><Relationship Id="rId1" Type="http://schemas.openxmlformats.org/officeDocument/2006/relationships/slideLayout" Target="../slideLayouts/slideLayout1.xml"/><Relationship Id="rId6" Type="http://schemas.openxmlformats.org/officeDocument/2006/relationships/image" Target="../media/image400.png"/><Relationship Id="rId11" Type="http://schemas.openxmlformats.org/officeDocument/2006/relationships/image" Target="../media/image405.png"/><Relationship Id="rId24" Type="http://schemas.openxmlformats.org/officeDocument/2006/relationships/image" Target="../media/image418.png"/><Relationship Id="rId5" Type="http://schemas.openxmlformats.org/officeDocument/2006/relationships/image" Target="../media/image399.png"/><Relationship Id="rId15" Type="http://schemas.openxmlformats.org/officeDocument/2006/relationships/image" Target="../media/image409.png"/><Relationship Id="rId23" Type="http://schemas.openxmlformats.org/officeDocument/2006/relationships/image" Target="../media/image417.png"/><Relationship Id="rId10" Type="http://schemas.openxmlformats.org/officeDocument/2006/relationships/image" Target="../media/image404.png"/><Relationship Id="rId19" Type="http://schemas.openxmlformats.org/officeDocument/2006/relationships/image" Target="../media/image413.png"/><Relationship Id="rId4" Type="http://schemas.openxmlformats.org/officeDocument/2006/relationships/image" Target="../media/image307.png"/><Relationship Id="rId9" Type="http://schemas.openxmlformats.org/officeDocument/2006/relationships/image" Target="../media/image403.png"/><Relationship Id="rId14" Type="http://schemas.openxmlformats.org/officeDocument/2006/relationships/image" Target="../media/image408.png"/><Relationship Id="rId22" Type="http://schemas.openxmlformats.org/officeDocument/2006/relationships/image" Target="../media/image416.png"/></Relationships>
</file>

<file path=ppt/slides/_rels/slide35.xml.rels><?xml version="1.0" encoding="UTF-8" standalone="yes"?>
<Relationships xmlns="http://schemas.openxmlformats.org/package/2006/relationships"><Relationship Id="rId8" Type="http://schemas.openxmlformats.org/officeDocument/2006/relationships/image" Target="../media/image424.png"/><Relationship Id="rId13" Type="http://schemas.openxmlformats.org/officeDocument/2006/relationships/image" Target="../media/image429.png"/><Relationship Id="rId18" Type="http://schemas.openxmlformats.org/officeDocument/2006/relationships/image" Target="../media/image434.png"/><Relationship Id="rId3" Type="http://schemas.openxmlformats.org/officeDocument/2006/relationships/image" Target="../media/image1.png"/><Relationship Id="rId21" Type="http://schemas.openxmlformats.org/officeDocument/2006/relationships/image" Target="../media/image437.png"/><Relationship Id="rId7" Type="http://schemas.openxmlformats.org/officeDocument/2006/relationships/image" Target="../media/image423.png"/><Relationship Id="rId12" Type="http://schemas.openxmlformats.org/officeDocument/2006/relationships/image" Target="../media/image428.png"/><Relationship Id="rId17" Type="http://schemas.openxmlformats.org/officeDocument/2006/relationships/image" Target="../media/image433.png"/><Relationship Id="rId2" Type="http://schemas.openxmlformats.org/officeDocument/2006/relationships/notesSlide" Target="../notesSlides/notesSlide35.xml"/><Relationship Id="rId16" Type="http://schemas.openxmlformats.org/officeDocument/2006/relationships/image" Target="../media/image432.png"/><Relationship Id="rId20" Type="http://schemas.openxmlformats.org/officeDocument/2006/relationships/image" Target="../media/image436.png"/><Relationship Id="rId1" Type="http://schemas.openxmlformats.org/officeDocument/2006/relationships/slideLayout" Target="../slideLayouts/slideLayout1.xml"/><Relationship Id="rId6" Type="http://schemas.openxmlformats.org/officeDocument/2006/relationships/image" Target="../media/image422.png"/><Relationship Id="rId11" Type="http://schemas.openxmlformats.org/officeDocument/2006/relationships/image" Target="../media/image427.png"/><Relationship Id="rId5" Type="http://schemas.openxmlformats.org/officeDocument/2006/relationships/image" Target="../media/image421.png"/><Relationship Id="rId15" Type="http://schemas.openxmlformats.org/officeDocument/2006/relationships/image" Target="../media/image431.png"/><Relationship Id="rId23" Type="http://schemas.openxmlformats.org/officeDocument/2006/relationships/image" Target="../media/image439.png"/><Relationship Id="rId10" Type="http://schemas.openxmlformats.org/officeDocument/2006/relationships/image" Target="../media/image426.png"/><Relationship Id="rId19" Type="http://schemas.openxmlformats.org/officeDocument/2006/relationships/image" Target="../media/image435.png"/><Relationship Id="rId4" Type="http://schemas.openxmlformats.org/officeDocument/2006/relationships/image" Target="../media/image307.png"/><Relationship Id="rId9" Type="http://schemas.openxmlformats.org/officeDocument/2006/relationships/image" Target="../media/image425.png"/><Relationship Id="rId14" Type="http://schemas.openxmlformats.org/officeDocument/2006/relationships/image" Target="../media/image430.png"/><Relationship Id="rId22" Type="http://schemas.openxmlformats.org/officeDocument/2006/relationships/image" Target="../media/image438.png"/></Relationships>
</file>

<file path=ppt/slides/_rels/slide36.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36.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37.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1.png"/><Relationship Id="rId7" Type="http://schemas.openxmlformats.org/officeDocument/2006/relationships/image" Target="../media/image443.png"/><Relationship Id="rId12" Type="http://schemas.openxmlformats.org/officeDocument/2006/relationships/image" Target="../media/image44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42.png"/><Relationship Id="rId11" Type="http://schemas.openxmlformats.org/officeDocument/2006/relationships/image" Target="../media/image447.png"/><Relationship Id="rId5" Type="http://schemas.openxmlformats.org/officeDocument/2006/relationships/image" Target="../media/image441.png"/><Relationship Id="rId10" Type="http://schemas.openxmlformats.org/officeDocument/2006/relationships/image" Target="../media/image446.png"/><Relationship Id="rId4" Type="http://schemas.openxmlformats.org/officeDocument/2006/relationships/image" Target="../media/image440.png"/><Relationship Id="rId9" Type="http://schemas.openxmlformats.org/officeDocument/2006/relationships/image" Target="../media/image445.png"/></Relationships>
</file>

<file path=ppt/slides/_rels/slide38.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57.png"/><Relationship Id="rId18" Type="http://schemas.openxmlformats.org/officeDocument/2006/relationships/image" Target="../media/image462.png"/><Relationship Id="rId3" Type="http://schemas.openxmlformats.org/officeDocument/2006/relationships/image" Target="../media/image1.png"/><Relationship Id="rId21" Type="http://schemas.openxmlformats.org/officeDocument/2006/relationships/image" Target="../media/image465.png"/><Relationship Id="rId7" Type="http://schemas.openxmlformats.org/officeDocument/2006/relationships/image" Target="../media/image451.png"/><Relationship Id="rId12" Type="http://schemas.openxmlformats.org/officeDocument/2006/relationships/image" Target="../media/image456.png"/><Relationship Id="rId17" Type="http://schemas.openxmlformats.org/officeDocument/2006/relationships/image" Target="../media/image461.png"/><Relationship Id="rId2" Type="http://schemas.openxmlformats.org/officeDocument/2006/relationships/notesSlide" Target="../notesSlides/notesSlide38.xml"/><Relationship Id="rId16" Type="http://schemas.openxmlformats.org/officeDocument/2006/relationships/image" Target="../media/image460.png"/><Relationship Id="rId20" Type="http://schemas.openxmlformats.org/officeDocument/2006/relationships/image" Target="../media/image464.png"/><Relationship Id="rId1" Type="http://schemas.openxmlformats.org/officeDocument/2006/relationships/slideLayout" Target="../slideLayouts/slideLayout1.xml"/><Relationship Id="rId6" Type="http://schemas.openxmlformats.org/officeDocument/2006/relationships/image" Target="../media/image450.png"/><Relationship Id="rId11" Type="http://schemas.openxmlformats.org/officeDocument/2006/relationships/image" Target="../media/image455.png"/><Relationship Id="rId5" Type="http://schemas.openxmlformats.org/officeDocument/2006/relationships/image" Target="../media/image449.png"/><Relationship Id="rId15" Type="http://schemas.openxmlformats.org/officeDocument/2006/relationships/image" Target="../media/image459.png"/><Relationship Id="rId10" Type="http://schemas.openxmlformats.org/officeDocument/2006/relationships/image" Target="../media/image454.png"/><Relationship Id="rId19" Type="http://schemas.openxmlformats.org/officeDocument/2006/relationships/image" Target="../media/image463.png"/><Relationship Id="rId4" Type="http://schemas.openxmlformats.org/officeDocument/2006/relationships/image" Target="../media/image440.png"/><Relationship Id="rId9" Type="http://schemas.openxmlformats.org/officeDocument/2006/relationships/image" Target="../media/image453.png"/><Relationship Id="rId14" Type="http://schemas.openxmlformats.org/officeDocument/2006/relationships/image" Target="../media/image458.png"/><Relationship Id="rId22" Type="http://schemas.openxmlformats.org/officeDocument/2006/relationships/image" Target="../media/image384.png"/></Relationships>
</file>

<file path=ppt/slides/_rels/slide39.xml.rels><?xml version="1.0" encoding="UTF-8" standalone="yes"?>
<Relationships xmlns="http://schemas.openxmlformats.org/package/2006/relationships"><Relationship Id="rId8" Type="http://schemas.openxmlformats.org/officeDocument/2006/relationships/image" Target="../media/image469.png"/><Relationship Id="rId13" Type="http://schemas.openxmlformats.org/officeDocument/2006/relationships/image" Target="../media/image474.png"/><Relationship Id="rId18" Type="http://schemas.openxmlformats.org/officeDocument/2006/relationships/image" Target="../media/image479.png"/><Relationship Id="rId3" Type="http://schemas.openxmlformats.org/officeDocument/2006/relationships/image" Target="../media/image1.png"/><Relationship Id="rId21" Type="http://schemas.openxmlformats.org/officeDocument/2006/relationships/image" Target="../media/image482.png"/><Relationship Id="rId7" Type="http://schemas.openxmlformats.org/officeDocument/2006/relationships/image" Target="../media/image468.png"/><Relationship Id="rId12" Type="http://schemas.openxmlformats.org/officeDocument/2006/relationships/image" Target="../media/image473.png"/><Relationship Id="rId17" Type="http://schemas.openxmlformats.org/officeDocument/2006/relationships/image" Target="../media/image478.png"/><Relationship Id="rId2" Type="http://schemas.openxmlformats.org/officeDocument/2006/relationships/notesSlide" Target="../notesSlides/notesSlide39.xml"/><Relationship Id="rId16" Type="http://schemas.openxmlformats.org/officeDocument/2006/relationships/image" Target="../media/image477.png"/><Relationship Id="rId20" Type="http://schemas.openxmlformats.org/officeDocument/2006/relationships/image" Target="../media/image481.png"/><Relationship Id="rId1" Type="http://schemas.openxmlformats.org/officeDocument/2006/relationships/slideLayout" Target="../slideLayouts/slideLayout1.xml"/><Relationship Id="rId6" Type="http://schemas.openxmlformats.org/officeDocument/2006/relationships/image" Target="../media/image467.png"/><Relationship Id="rId11" Type="http://schemas.openxmlformats.org/officeDocument/2006/relationships/image" Target="../media/image472.png"/><Relationship Id="rId5" Type="http://schemas.openxmlformats.org/officeDocument/2006/relationships/image" Target="../media/image466.png"/><Relationship Id="rId15" Type="http://schemas.openxmlformats.org/officeDocument/2006/relationships/image" Target="../media/image476.png"/><Relationship Id="rId10" Type="http://schemas.openxmlformats.org/officeDocument/2006/relationships/image" Target="../media/image471.png"/><Relationship Id="rId19" Type="http://schemas.openxmlformats.org/officeDocument/2006/relationships/image" Target="../media/image480.png"/><Relationship Id="rId4" Type="http://schemas.openxmlformats.org/officeDocument/2006/relationships/image" Target="../media/image440.png"/><Relationship Id="rId9" Type="http://schemas.openxmlformats.org/officeDocument/2006/relationships/image" Target="../media/image470.png"/><Relationship Id="rId14" Type="http://schemas.openxmlformats.org/officeDocument/2006/relationships/image" Target="../media/image475.png"/></Relationships>
</file>

<file path=ppt/slides/_rels/slide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4.xml"/><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10.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55.png"/><Relationship Id="rId14" Type="http://schemas.openxmlformats.org/officeDocument/2006/relationships/image" Target="../media/image60.png"/></Relationships>
</file>

<file path=ppt/slides/_rels/slide40.xml.rels><?xml version="1.0" encoding="UTF-8" standalone="yes"?>
<Relationships xmlns="http://schemas.openxmlformats.org/package/2006/relationships"><Relationship Id="rId8" Type="http://schemas.openxmlformats.org/officeDocument/2006/relationships/image" Target="../media/image485.png"/><Relationship Id="rId13" Type="http://schemas.openxmlformats.org/officeDocument/2006/relationships/image" Target="../media/image489.png"/><Relationship Id="rId18" Type="http://schemas.openxmlformats.org/officeDocument/2006/relationships/image" Target="../media/image494.png"/><Relationship Id="rId3" Type="http://schemas.openxmlformats.org/officeDocument/2006/relationships/image" Target="../media/image1.png"/><Relationship Id="rId21" Type="http://schemas.openxmlformats.org/officeDocument/2006/relationships/image" Target="../media/image497.png"/><Relationship Id="rId7" Type="http://schemas.openxmlformats.org/officeDocument/2006/relationships/image" Target="../media/image484.png"/><Relationship Id="rId12" Type="http://schemas.openxmlformats.org/officeDocument/2006/relationships/image" Target="../media/image488.png"/><Relationship Id="rId17" Type="http://schemas.openxmlformats.org/officeDocument/2006/relationships/image" Target="../media/image493.png"/><Relationship Id="rId25" Type="http://schemas.openxmlformats.org/officeDocument/2006/relationships/image" Target="../media/image501.png"/><Relationship Id="rId2" Type="http://schemas.openxmlformats.org/officeDocument/2006/relationships/notesSlide" Target="../notesSlides/notesSlide40.xml"/><Relationship Id="rId16" Type="http://schemas.openxmlformats.org/officeDocument/2006/relationships/image" Target="../media/image492.png"/><Relationship Id="rId20" Type="http://schemas.openxmlformats.org/officeDocument/2006/relationships/image" Target="../media/image496.png"/><Relationship Id="rId1" Type="http://schemas.openxmlformats.org/officeDocument/2006/relationships/slideLayout" Target="../slideLayouts/slideLayout1.xml"/><Relationship Id="rId6" Type="http://schemas.openxmlformats.org/officeDocument/2006/relationships/image" Target="../media/image466.png"/><Relationship Id="rId11" Type="http://schemas.openxmlformats.org/officeDocument/2006/relationships/image" Target="../media/image487.png"/><Relationship Id="rId24" Type="http://schemas.openxmlformats.org/officeDocument/2006/relationships/image" Target="../media/image500.png"/><Relationship Id="rId5" Type="http://schemas.openxmlformats.org/officeDocument/2006/relationships/image" Target="../media/image483.png"/><Relationship Id="rId15" Type="http://schemas.openxmlformats.org/officeDocument/2006/relationships/image" Target="../media/image491.png"/><Relationship Id="rId23" Type="http://schemas.openxmlformats.org/officeDocument/2006/relationships/image" Target="../media/image499.png"/><Relationship Id="rId10" Type="http://schemas.openxmlformats.org/officeDocument/2006/relationships/image" Target="../media/image470.png"/><Relationship Id="rId19" Type="http://schemas.openxmlformats.org/officeDocument/2006/relationships/image" Target="../media/image495.png"/><Relationship Id="rId4" Type="http://schemas.openxmlformats.org/officeDocument/2006/relationships/image" Target="../media/image440.png"/><Relationship Id="rId9" Type="http://schemas.openxmlformats.org/officeDocument/2006/relationships/image" Target="../media/image486.png"/><Relationship Id="rId14" Type="http://schemas.openxmlformats.org/officeDocument/2006/relationships/image" Target="../media/image490.png"/><Relationship Id="rId22" Type="http://schemas.openxmlformats.org/officeDocument/2006/relationships/image" Target="../media/image49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04.png"/><Relationship Id="rId5" Type="http://schemas.openxmlformats.org/officeDocument/2006/relationships/image" Target="../media/image503.png"/><Relationship Id="rId4" Type="http://schemas.openxmlformats.org/officeDocument/2006/relationships/image" Target="../media/image502.png"/></Relationships>
</file>

<file path=ppt/slides/_rels/slide42.xml.rels><?xml version="1.0" encoding="UTF-8" standalone="yes"?>
<Relationships xmlns="http://schemas.openxmlformats.org/package/2006/relationships"><Relationship Id="rId8" Type="http://schemas.openxmlformats.org/officeDocument/2006/relationships/image" Target="../media/image509.png"/><Relationship Id="rId13" Type="http://schemas.openxmlformats.org/officeDocument/2006/relationships/image" Target="../media/image514.png"/><Relationship Id="rId3" Type="http://schemas.openxmlformats.org/officeDocument/2006/relationships/image" Target="../media/image1.png"/><Relationship Id="rId7" Type="http://schemas.openxmlformats.org/officeDocument/2006/relationships/image" Target="../media/image508.png"/><Relationship Id="rId12" Type="http://schemas.openxmlformats.org/officeDocument/2006/relationships/image" Target="../media/image513.png"/><Relationship Id="rId17" Type="http://schemas.openxmlformats.org/officeDocument/2006/relationships/image" Target="../media/image518.png"/><Relationship Id="rId2" Type="http://schemas.openxmlformats.org/officeDocument/2006/relationships/notesSlide" Target="../notesSlides/notesSlide42.xml"/><Relationship Id="rId16" Type="http://schemas.openxmlformats.org/officeDocument/2006/relationships/image" Target="../media/image517.png"/><Relationship Id="rId1" Type="http://schemas.openxmlformats.org/officeDocument/2006/relationships/slideLayout" Target="../slideLayouts/slideLayout1.xml"/><Relationship Id="rId6" Type="http://schemas.openxmlformats.org/officeDocument/2006/relationships/image" Target="../media/image507.png"/><Relationship Id="rId11" Type="http://schemas.openxmlformats.org/officeDocument/2006/relationships/image" Target="../media/image512.png"/><Relationship Id="rId5" Type="http://schemas.openxmlformats.org/officeDocument/2006/relationships/image" Target="../media/image506.png"/><Relationship Id="rId15" Type="http://schemas.openxmlformats.org/officeDocument/2006/relationships/image" Target="../media/image516.png"/><Relationship Id="rId10" Type="http://schemas.openxmlformats.org/officeDocument/2006/relationships/image" Target="../media/image511.png"/><Relationship Id="rId4" Type="http://schemas.openxmlformats.org/officeDocument/2006/relationships/image" Target="../media/image505.png"/><Relationship Id="rId9" Type="http://schemas.openxmlformats.org/officeDocument/2006/relationships/image" Target="../media/image510.png"/><Relationship Id="rId14" Type="http://schemas.openxmlformats.org/officeDocument/2006/relationships/image" Target="../media/image515.png"/></Relationships>
</file>

<file path=ppt/slides/_rels/slide43.xml.rels><?xml version="1.0" encoding="UTF-8" standalone="yes"?>
<Relationships xmlns="http://schemas.openxmlformats.org/package/2006/relationships"><Relationship Id="rId8" Type="http://schemas.openxmlformats.org/officeDocument/2006/relationships/image" Target="../media/image522.png"/><Relationship Id="rId13" Type="http://schemas.openxmlformats.org/officeDocument/2006/relationships/image" Target="../media/image527.png"/><Relationship Id="rId18" Type="http://schemas.openxmlformats.org/officeDocument/2006/relationships/image" Target="../media/image532.png"/><Relationship Id="rId3" Type="http://schemas.openxmlformats.org/officeDocument/2006/relationships/image" Target="../media/image519.png"/><Relationship Id="rId7" Type="http://schemas.openxmlformats.org/officeDocument/2006/relationships/image" Target="../media/image521.png"/><Relationship Id="rId12" Type="http://schemas.openxmlformats.org/officeDocument/2006/relationships/image" Target="../media/image526.png"/><Relationship Id="rId17" Type="http://schemas.openxmlformats.org/officeDocument/2006/relationships/image" Target="../media/image531.png"/><Relationship Id="rId2" Type="http://schemas.openxmlformats.org/officeDocument/2006/relationships/notesSlide" Target="../notesSlides/notesSlide43.xml"/><Relationship Id="rId16" Type="http://schemas.openxmlformats.org/officeDocument/2006/relationships/image" Target="../media/image530.png"/><Relationship Id="rId1" Type="http://schemas.openxmlformats.org/officeDocument/2006/relationships/slideLayout" Target="../slideLayouts/slideLayout1.xml"/><Relationship Id="rId6" Type="http://schemas.openxmlformats.org/officeDocument/2006/relationships/image" Target="../media/image520.png"/><Relationship Id="rId11" Type="http://schemas.openxmlformats.org/officeDocument/2006/relationships/image" Target="../media/image525.png"/><Relationship Id="rId5" Type="http://schemas.openxmlformats.org/officeDocument/2006/relationships/image" Target="../media/image506.png"/><Relationship Id="rId15" Type="http://schemas.openxmlformats.org/officeDocument/2006/relationships/image" Target="../media/image529.png"/><Relationship Id="rId10" Type="http://schemas.openxmlformats.org/officeDocument/2006/relationships/image" Target="../media/image524.png"/><Relationship Id="rId19" Type="http://schemas.openxmlformats.org/officeDocument/2006/relationships/image" Target="../media/image533.png"/><Relationship Id="rId4" Type="http://schemas.openxmlformats.org/officeDocument/2006/relationships/image" Target="../media/image505.png"/><Relationship Id="rId9" Type="http://schemas.openxmlformats.org/officeDocument/2006/relationships/image" Target="../media/image523.png"/><Relationship Id="rId14" Type="http://schemas.openxmlformats.org/officeDocument/2006/relationships/image" Target="../media/image528.png"/></Relationships>
</file>

<file path=ppt/slides/_rels/slide44.xml.rels><?xml version="1.0" encoding="UTF-8" standalone="yes"?>
<Relationships xmlns="http://schemas.openxmlformats.org/package/2006/relationships"><Relationship Id="rId8" Type="http://schemas.openxmlformats.org/officeDocument/2006/relationships/image" Target="../media/image536.png"/><Relationship Id="rId13" Type="http://schemas.openxmlformats.org/officeDocument/2006/relationships/image" Target="../media/image541.png"/><Relationship Id="rId18" Type="http://schemas.openxmlformats.org/officeDocument/2006/relationships/image" Target="../media/image518.png"/><Relationship Id="rId3" Type="http://schemas.openxmlformats.org/officeDocument/2006/relationships/image" Target="../media/image1.png"/><Relationship Id="rId7" Type="http://schemas.openxmlformats.org/officeDocument/2006/relationships/image" Target="../media/image535.png"/><Relationship Id="rId12" Type="http://schemas.openxmlformats.org/officeDocument/2006/relationships/image" Target="../media/image540.png"/><Relationship Id="rId17" Type="http://schemas.openxmlformats.org/officeDocument/2006/relationships/image" Target="../media/image517.png"/><Relationship Id="rId2" Type="http://schemas.openxmlformats.org/officeDocument/2006/relationships/notesSlide" Target="../notesSlides/notesSlide44.xml"/><Relationship Id="rId16" Type="http://schemas.openxmlformats.org/officeDocument/2006/relationships/image" Target="../media/image544.png"/><Relationship Id="rId1" Type="http://schemas.openxmlformats.org/officeDocument/2006/relationships/slideLayout" Target="../slideLayouts/slideLayout1.xml"/><Relationship Id="rId6" Type="http://schemas.openxmlformats.org/officeDocument/2006/relationships/image" Target="../media/image534.png"/><Relationship Id="rId11" Type="http://schemas.openxmlformats.org/officeDocument/2006/relationships/image" Target="../media/image539.png"/><Relationship Id="rId5" Type="http://schemas.openxmlformats.org/officeDocument/2006/relationships/image" Target="../media/image506.png"/><Relationship Id="rId15" Type="http://schemas.openxmlformats.org/officeDocument/2006/relationships/image" Target="../media/image543.png"/><Relationship Id="rId10" Type="http://schemas.openxmlformats.org/officeDocument/2006/relationships/image" Target="../media/image538.png"/><Relationship Id="rId4" Type="http://schemas.openxmlformats.org/officeDocument/2006/relationships/image" Target="../media/image505.png"/><Relationship Id="rId9" Type="http://schemas.openxmlformats.org/officeDocument/2006/relationships/image" Target="../media/image537.png"/><Relationship Id="rId14" Type="http://schemas.openxmlformats.org/officeDocument/2006/relationships/image" Target="../media/image542.png"/></Relationships>
</file>

<file path=ppt/slides/_rels/slide45.xml.rels><?xml version="1.0" encoding="UTF-8" standalone="yes"?>
<Relationships xmlns="http://schemas.openxmlformats.org/package/2006/relationships"><Relationship Id="rId8" Type="http://schemas.openxmlformats.org/officeDocument/2006/relationships/image" Target="../media/image547.png"/><Relationship Id="rId13" Type="http://schemas.openxmlformats.org/officeDocument/2006/relationships/image" Target="../media/image552.png"/><Relationship Id="rId18" Type="http://schemas.openxmlformats.org/officeDocument/2006/relationships/image" Target="../media/image518.png"/><Relationship Id="rId3" Type="http://schemas.openxmlformats.org/officeDocument/2006/relationships/image" Target="../media/image1.png"/><Relationship Id="rId7" Type="http://schemas.openxmlformats.org/officeDocument/2006/relationships/image" Target="../media/image546.png"/><Relationship Id="rId12" Type="http://schemas.openxmlformats.org/officeDocument/2006/relationships/image" Target="../media/image551.png"/><Relationship Id="rId17" Type="http://schemas.openxmlformats.org/officeDocument/2006/relationships/image" Target="../media/image517.png"/><Relationship Id="rId2" Type="http://schemas.openxmlformats.org/officeDocument/2006/relationships/notesSlide" Target="../notesSlides/notesSlide45.xml"/><Relationship Id="rId16" Type="http://schemas.openxmlformats.org/officeDocument/2006/relationships/image" Target="../media/image473.png"/><Relationship Id="rId1" Type="http://schemas.openxmlformats.org/officeDocument/2006/relationships/slideLayout" Target="../slideLayouts/slideLayout1.xml"/><Relationship Id="rId6" Type="http://schemas.openxmlformats.org/officeDocument/2006/relationships/image" Target="../media/image545.png"/><Relationship Id="rId11" Type="http://schemas.openxmlformats.org/officeDocument/2006/relationships/image" Target="../media/image550.png"/><Relationship Id="rId5" Type="http://schemas.openxmlformats.org/officeDocument/2006/relationships/image" Target="../media/image506.png"/><Relationship Id="rId15" Type="http://schemas.openxmlformats.org/officeDocument/2006/relationships/image" Target="../media/image554.png"/><Relationship Id="rId10" Type="http://schemas.openxmlformats.org/officeDocument/2006/relationships/image" Target="../media/image549.png"/><Relationship Id="rId4" Type="http://schemas.openxmlformats.org/officeDocument/2006/relationships/image" Target="../media/image505.png"/><Relationship Id="rId9" Type="http://schemas.openxmlformats.org/officeDocument/2006/relationships/image" Target="../media/image548.png"/><Relationship Id="rId14" Type="http://schemas.openxmlformats.org/officeDocument/2006/relationships/image" Target="../media/image553.png"/></Relationships>
</file>

<file path=ppt/slides/_rels/slide46.xml.rels><?xml version="1.0" encoding="UTF-8" standalone="yes"?>
<Relationships xmlns="http://schemas.openxmlformats.org/package/2006/relationships"><Relationship Id="rId8" Type="http://schemas.openxmlformats.org/officeDocument/2006/relationships/image" Target="../media/image557.png"/><Relationship Id="rId13" Type="http://schemas.openxmlformats.org/officeDocument/2006/relationships/image" Target="../media/image517.png"/><Relationship Id="rId3" Type="http://schemas.openxmlformats.org/officeDocument/2006/relationships/image" Target="../media/image1.png"/><Relationship Id="rId7" Type="http://schemas.openxmlformats.org/officeDocument/2006/relationships/image" Target="../media/image556.png"/><Relationship Id="rId12"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55.png"/><Relationship Id="rId11" Type="http://schemas.openxmlformats.org/officeDocument/2006/relationships/image" Target="../media/image560.png"/><Relationship Id="rId5" Type="http://schemas.openxmlformats.org/officeDocument/2006/relationships/image" Target="../media/image506.png"/><Relationship Id="rId10" Type="http://schemas.openxmlformats.org/officeDocument/2006/relationships/image" Target="../media/image559.png"/><Relationship Id="rId4" Type="http://schemas.openxmlformats.org/officeDocument/2006/relationships/image" Target="../media/image505.png"/><Relationship Id="rId9" Type="http://schemas.openxmlformats.org/officeDocument/2006/relationships/image" Target="../media/image558.png"/><Relationship Id="rId14" Type="http://schemas.openxmlformats.org/officeDocument/2006/relationships/image" Target="../media/image518.png"/></Relationships>
</file>

<file path=ppt/slides/_rels/slide47.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209.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24.png"/><Relationship Id="rId5" Type="http://schemas.openxmlformats.org/officeDocument/2006/relationships/image" Target="../media/image561.png"/><Relationship Id="rId4" Type="http://schemas.openxmlformats.org/officeDocument/2006/relationships/image" Target="../media/image206.png"/><Relationship Id="rId9" Type="http://schemas.openxmlformats.org/officeDocument/2006/relationships/image" Target="../media/image562.png"/></Relationships>
</file>

<file path=ppt/slides/_rels/slide48.xml.rels><?xml version="1.0" encoding="UTF-8" standalone="yes"?>
<Relationships xmlns="http://schemas.openxmlformats.org/package/2006/relationships"><Relationship Id="rId8" Type="http://schemas.openxmlformats.org/officeDocument/2006/relationships/image" Target="../media/image566.png"/><Relationship Id="rId13" Type="http://schemas.openxmlformats.org/officeDocument/2006/relationships/image" Target="../media/image571.png"/><Relationship Id="rId3" Type="http://schemas.openxmlformats.org/officeDocument/2006/relationships/image" Target="../media/image1.png"/><Relationship Id="rId7" Type="http://schemas.openxmlformats.org/officeDocument/2006/relationships/image" Target="../media/image565.png"/><Relationship Id="rId12" Type="http://schemas.openxmlformats.org/officeDocument/2006/relationships/image" Target="../media/image570.png"/><Relationship Id="rId17" Type="http://schemas.openxmlformats.org/officeDocument/2006/relationships/image" Target="../media/image562.png"/><Relationship Id="rId2" Type="http://schemas.openxmlformats.org/officeDocument/2006/relationships/notesSlide" Target="../notesSlides/notesSlide48.xml"/><Relationship Id="rId16" Type="http://schemas.openxmlformats.org/officeDocument/2006/relationships/image" Target="../media/image210.png"/><Relationship Id="rId1" Type="http://schemas.openxmlformats.org/officeDocument/2006/relationships/slideLayout" Target="../slideLayouts/slideLayout1.xml"/><Relationship Id="rId6" Type="http://schemas.openxmlformats.org/officeDocument/2006/relationships/image" Target="../media/image564.png"/><Relationship Id="rId11" Type="http://schemas.openxmlformats.org/officeDocument/2006/relationships/image" Target="../media/image569.png"/><Relationship Id="rId5" Type="http://schemas.openxmlformats.org/officeDocument/2006/relationships/image" Target="../media/image563.png"/><Relationship Id="rId15" Type="http://schemas.openxmlformats.org/officeDocument/2006/relationships/image" Target="../media/image573.png"/><Relationship Id="rId10" Type="http://schemas.openxmlformats.org/officeDocument/2006/relationships/image" Target="../media/image568.png"/><Relationship Id="rId4" Type="http://schemas.openxmlformats.org/officeDocument/2006/relationships/image" Target="../media/image206.png"/><Relationship Id="rId9" Type="http://schemas.openxmlformats.org/officeDocument/2006/relationships/image" Target="../media/image567.png"/><Relationship Id="rId14" Type="http://schemas.openxmlformats.org/officeDocument/2006/relationships/image" Target="../media/image572.png"/></Relationships>
</file>

<file path=ppt/slides/_rels/slide49.xml.rels><?xml version="1.0" encoding="UTF-8" standalone="yes"?>
<Relationships xmlns="http://schemas.openxmlformats.org/package/2006/relationships"><Relationship Id="rId8" Type="http://schemas.openxmlformats.org/officeDocument/2006/relationships/image" Target="../media/image576.png"/><Relationship Id="rId13" Type="http://schemas.openxmlformats.org/officeDocument/2006/relationships/image" Target="../media/image579.png"/><Relationship Id="rId3" Type="http://schemas.openxmlformats.org/officeDocument/2006/relationships/image" Target="../media/image1.png"/><Relationship Id="rId7" Type="http://schemas.openxmlformats.org/officeDocument/2006/relationships/image" Target="../media/image575.png"/><Relationship Id="rId12" Type="http://schemas.openxmlformats.org/officeDocument/2006/relationships/image" Target="../media/image210.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74.png"/><Relationship Id="rId11" Type="http://schemas.openxmlformats.org/officeDocument/2006/relationships/image" Target="../media/image209.png"/><Relationship Id="rId5" Type="http://schemas.openxmlformats.org/officeDocument/2006/relationships/image" Target="../media/image207.png"/><Relationship Id="rId10" Type="http://schemas.openxmlformats.org/officeDocument/2006/relationships/image" Target="../media/image578.png"/><Relationship Id="rId4" Type="http://schemas.openxmlformats.org/officeDocument/2006/relationships/image" Target="../media/image206.png"/><Relationship Id="rId9" Type="http://schemas.openxmlformats.org/officeDocument/2006/relationships/image" Target="../media/image577.png"/></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5.png"/><Relationship Id="rId3" Type="http://schemas.openxmlformats.org/officeDocument/2006/relationships/image" Target="../media/image64.png"/><Relationship Id="rId21" Type="http://schemas.openxmlformats.org/officeDocument/2006/relationships/image" Target="../media/image80.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4.png"/><Relationship Id="rId2" Type="http://schemas.openxmlformats.org/officeDocument/2006/relationships/notesSlide" Target="../notesSlides/notesSlide5.xml"/><Relationship Id="rId16" Type="http://schemas.openxmlformats.org/officeDocument/2006/relationships/image" Target="../media/image76.png"/><Relationship Id="rId20"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3.png"/><Relationship Id="rId5" Type="http://schemas.openxmlformats.org/officeDocument/2006/relationships/image" Target="../media/image10.png"/><Relationship Id="rId15" Type="http://schemas.openxmlformats.org/officeDocument/2006/relationships/image" Target="../media/image75.png"/><Relationship Id="rId23" Type="http://schemas.openxmlformats.org/officeDocument/2006/relationships/image" Target="../media/image82.png"/><Relationship Id="rId10" Type="http://schemas.openxmlformats.org/officeDocument/2006/relationships/image" Target="../media/image70.png"/><Relationship Id="rId19"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1.png"/></Relationships>
</file>

<file path=ppt/slides/_rels/slide50.xml.rels><?xml version="1.0" encoding="UTF-8" standalone="yes"?>
<Relationships xmlns="http://schemas.openxmlformats.org/package/2006/relationships"><Relationship Id="rId8" Type="http://schemas.openxmlformats.org/officeDocument/2006/relationships/image" Target="../media/image583.png"/><Relationship Id="rId13" Type="http://schemas.openxmlformats.org/officeDocument/2006/relationships/image" Target="../media/image588.png"/><Relationship Id="rId3" Type="http://schemas.openxmlformats.org/officeDocument/2006/relationships/image" Target="../media/image1.png"/><Relationship Id="rId7" Type="http://schemas.openxmlformats.org/officeDocument/2006/relationships/image" Target="../media/image582.png"/><Relationship Id="rId12" Type="http://schemas.openxmlformats.org/officeDocument/2006/relationships/image" Target="../media/image587.png"/><Relationship Id="rId17" Type="http://schemas.openxmlformats.org/officeDocument/2006/relationships/image" Target="../media/image579.png"/><Relationship Id="rId2" Type="http://schemas.openxmlformats.org/officeDocument/2006/relationships/notesSlide" Target="../notesSlides/notesSlide50.xml"/><Relationship Id="rId16" Type="http://schemas.openxmlformats.org/officeDocument/2006/relationships/image" Target="../media/image210.png"/><Relationship Id="rId1" Type="http://schemas.openxmlformats.org/officeDocument/2006/relationships/slideLayout" Target="../slideLayouts/slideLayout1.xml"/><Relationship Id="rId6" Type="http://schemas.openxmlformats.org/officeDocument/2006/relationships/image" Target="../media/image581.png"/><Relationship Id="rId11" Type="http://schemas.openxmlformats.org/officeDocument/2006/relationships/image" Target="../media/image586.png"/><Relationship Id="rId5" Type="http://schemas.openxmlformats.org/officeDocument/2006/relationships/image" Target="../media/image580.png"/><Relationship Id="rId15" Type="http://schemas.openxmlformats.org/officeDocument/2006/relationships/image" Target="../media/image226.png"/><Relationship Id="rId10" Type="http://schemas.openxmlformats.org/officeDocument/2006/relationships/image" Target="../media/image585.png"/><Relationship Id="rId4" Type="http://schemas.openxmlformats.org/officeDocument/2006/relationships/image" Target="../media/image206.png"/><Relationship Id="rId9" Type="http://schemas.openxmlformats.org/officeDocument/2006/relationships/image" Target="../media/image584.png"/><Relationship Id="rId14" Type="http://schemas.openxmlformats.org/officeDocument/2006/relationships/image" Target="../media/image278.png"/></Relationships>
</file>

<file path=ppt/slides/_rels/slide51.xml.rels><?xml version="1.0" encoding="UTF-8" standalone="yes"?>
<Relationships xmlns="http://schemas.openxmlformats.org/package/2006/relationships"><Relationship Id="rId8" Type="http://schemas.openxmlformats.org/officeDocument/2006/relationships/image" Target="../media/image589.png"/><Relationship Id="rId3" Type="http://schemas.openxmlformats.org/officeDocument/2006/relationships/image" Target="../media/image1.png"/><Relationship Id="rId7" Type="http://schemas.openxmlformats.org/officeDocument/2006/relationships/image" Target="../media/image22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208.png"/><Relationship Id="rId11" Type="http://schemas.openxmlformats.org/officeDocument/2006/relationships/image" Target="../media/image591.png"/><Relationship Id="rId5" Type="http://schemas.openxmlformats.org/officeDocument/2006/relationships/image" Target="../media/image207.png"/><Relationship Id="rId10" Type="http://schemas.openxmlformats.org/officeDocument/2006/relationships/image" Target="../media/image210.png"/><Relationship Id="rId4" Type="http://schemas.openxmlformats.org/officeDocument/2006/relationships/image" Target="../media/image206.png"/><Relationship Id="rId9" Type="http://schemas.openxmlformats.org/officeDocument/2006/relationships/image" Target="../media/image590.png"/></Relationships>
</file>

<file path=ppt/slides/_rels/slide52.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592.png"/><Relationship Id="rId12" Type="http://schemas.openxmlformats.org/officeDocument/2006/relationships/image" Target="../media/image596.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564.png"/><Relationship Id="rId11" Type="http://schemas.openxmlformats.org/officeDocument/2006/relationships/image" Target="../media/image595.png"/><Relationship Id="rId5" Type="http://schemas.openxmlformats.org/officeDocument/2006/relationships/image" Target="../media/image213.png"/><Relationship Id="rId10" Type="http://schemas.openxmlformats.org/officeDocument/2006/relationships/image" Target="../media/image231.png"/><Relationship Id="rId4" Type="http://schemas.openxmlformats.org/officeDocument/2006/relationships/image" Target="../media/image206.png"/><Relationship Id="rId9" Type="http://schemas.openxmlformats.org/officeDocument/2006/relationships/image" Target="../media/image594.png"/><Relationship Id="rId14" Type="http://schemas.openxmlformats.org/officeDocument/2006/relationships/image" Target="../media/image591.png"/></Relationships>
</file>

<file path=ppt/slides/_rels/slide53.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600.png"/><Relationship Id="rId3" Type="http://schemas.openxmlformats.org/officeDocument/2006/relationships/image" Target="../media/image597.png"/><Relationship Id="rId7" Type="http://schemas.openxmlformats.org/officeDocument/2006/relationships/image" Target="../media/image224.png"/><Relationship Id="rId12" Type="http://schemas.openxmlformats.org/officeDocument/2006/relationships/image" Target="../media/image219.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08.png"/><Relationship Id="rId11" Type="http://schemas.openxmlformats.org/officeDocument/2006/relationships/image" Target="../media/image226.png"/><Relationship Id="rId5" Type="http://schemas.openxmlformats.org/officeDocument/2006/relationships/image" Target="../media/image207.png"/><Relationship Id="rId10" Type="http://schemas.openxmlformats.org/officeDocument/2006/relationships/image" Target="../media/image599.png"/><Relationship Id="rId4" Type="http://schemas.openxmlformats.org/officeDocument/2006/relationships/image" Target="../media/image206.png"/><Relationship Id="rId9" Type="http://schemas.openxmlformats.org/officeDocument/2006/relationships/image" Target="../media/image598.png"/></Relationships>
</file>

<file path=ppt/slides/_rels/slide54.xml.rels><?xml version="1.0" encoding="UTF-8" standalone="yes"?>
<Relationships xmlns="http://schemas.openxmlformats.org/package/2006/relationships"><Relationship Id="rId8" Type="http://schemas.openxmlformats.org/officeDocument/2006/relationships/image" Target="../media/image604.png"/><Relationship Id="rId3" Type="http://schemas.openxmlformats.org/officeDocument/2006/relationships/image" Target="../media/image601.png"/><Relationship Id="rId7" Type="http://schemas.openxmlformats.org/officeDocument/2006/relationships/image" Target="../media/image603.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02.png"/><Relationship Id="rId5" Type="http://schemas.openxmlformats.org/officeDocument/2006/relationships/image" Target="../media/image228.png"/><Relationship Id="rId10" Type="http://schemas.openxmlformats.org/officeDocument/2006/relationships/image" Target="../media/image600.png"/><Relationship Id="rId4" Type="http://schemas.openxmlformats.org/officeDocument/2006/relationships/image" Target="../media/image206.png"/><Relationship Id="rId9" Type="http://schemas.openxmlformats.org/officeDocument/2006/relationships/image" Target="../media/image219.png"/></Relationships>
</file>

<file path=ppt/slides/_rels/slide55.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224.png"/><Relationship Id="rId12" Type="http://schemas.openxmlformats.org/officeDocument/2006/relationships/image" Target="../media/image609.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605.png"/><Relationship Id="rId11" Type="http://schemas.openxmlformats.org/officeDocument/2006/relationships/image" Target="../media/image608.png"/><Relationship Id="rId5" Type="http://schemas.openxmlformats.org/officeDocument/2006/relationships/image" Target="../media/image207.png"/><Relationship Id="rId10" Type="http://schemas.openxmlformats.org/officeDocument/2006/relationships/image" Target="../media/image607.png"/><Relationship Id="rId4" Type="http://schemas.openxmlformats.org/officeDocument/2006/relationships/image" Target="../media/image206.png"/><Relationship Id="rId9" Type="http://schemas.openxmlformats.org/officeDocument/2006/relationships/image" Target="../media/image606.png"/><Relationship Id="rId14" Type="http://schemas.openxmlformats.org/officeDocument/2006/relationships/image" Target="../media/image610.png"/></Relationships>
</file>

<file path=ppt/slides/_rels/slide56.xml.rels><?xml version="1.0" encoding="UTF-8" standalone="yes"?>
<Relationships xmlns="http://schemas.openxmlformats.org/package/2006/relationships"><Relationship Id="rId8" Type="http://schemas.openxmlformats.org/officeDocument/2006/relationships/image" Target="../media/image613.png"/><Relationship Id="rId13" Type="http://schemas.openxmlformats.org/officeDocument/2006/relationships/image" Target="../media/image610.png"/><Relationship Id="rId3" Type="http://schemas.openxmlformats.org/officeDocument/2006/relationships/image" Target="../media/image1.png"/><Relationship Id="rId7" Type="http://schemas.openxmlformats.org/officeDocument/2006/relationships/image" Target="../media/image612.png"/><Relationship Id="rId12" Type="http://schemas.openxmlformats.org/officeDocument/2006/relationships/image" Target="../media/image210.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11.png"/><Relationship Id="rId11" Type="http://schemas.openxmlformats.org/officeDocument/2006/relationships/image" Target="../media/image616.png"/><Relationship Id="rId5" Type="http://schemas.openxmlformats.org/officeDocument/2006/relationships/image" Target="../media/image228.png"/><Relationship Id="rId10" Type="http://schemas.openxmlformats.org/officeDocument/2006/relationships/image" Target="../media/image615.png"/><Relationship Id="rId4" Type="http://schemas.openxmlformats.org/officeDocument/2006/relationships/image" Target="../media/image206.png"/><Relationship Id="rId9" Type="http://schemas.openxmlformats.org/officeDocument/2006/relationships/image" Target="../media/image614.png"/></Relationships>
</file>

<file path=ppt/slides/_rels/slide57.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1.png"/><Relationship Id="rId7" Type="http://schemas.openxmlformats.org/officeDocument/2006/relationships/image" Target="../media/image617.png"/><Relationship Id="rId12" Type="http://schemas.openxmlformats.org/officeDocument/2006/relationships/image" Target="../media/image619.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206.png"/><Relationship Id="rId11" Type="http://schemas.openxmlformats.org/officeDocument/2006/relationships/image" Target="../media/image210.png"/><Relationship Id="rId5" Type="http://schemas.openxmlformats.org/officeDocument/2006/relationships/image" Target="../media/image265.png"/><Relationship Id="rId10" Type="http://schemas.openxmlformats.org/officeDocument/2006/relationships/image" Target="../media/image618.png"/><Relationship Id="rId4" Type="http://schemas.openxmlformats.org/officeDocument/2006/relationships/image" Target="../media/image264.png"/><Relationship Id="rId9" Type="http://schemas.openxmlformats.org/officeDocument/2006/relationships/image" Target="../media/image208.png"/></Relationships>
</file>

<file path=ppt/slides/_rels/slide58.xml.rels><?xml version="1.0" encoding="UTF-8" standalone="yes"?>
<Relationships xmlns="http://schemas.openxmlformats.org/package/2006/relationships"><Relationship Id="rId8" Type="http://schemas.openxmlformats.org/officeDocument/2006/relationships/image" Target="../media/image621.png"/><Relationship Id="rId13"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620.png"/><Relationship Id="rId12" Type="http://schemas.openxmlformats.org/officeDocument/2006/relationships/image" Target="../media/image62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564.png"/><Relationship Id="rId11" Type="http://schemas.openxmlformats.org/officeDocument/2006/relationships/image" Target="../media/image624.png"/><Relationship Id="rId5" Type="http://schemas.openxmlformats.org/officeDocument/2006/relationships/image" Target="../media/image213.png"/><Relationship Id="rId10" Type="http://schemas.openxmlformats.org/officeDocument/2006/relationships/image" Target="../media/image623.png"/><Relationship Id="rId4" Type="http://schemas.openxmlformats.org/officeDocument/2006/relationships/image" Target="../media/image206.png"/><Relationship Id="rId9" Type="http://schemas.openxmlformats.org/officeDocument/2006/relationships/image" Target="../media/image622.png"/><Relationship Id="rId14" Type="http://schemas.openxmlformats.org/officeDocument/2006/relationships/image" Target="../media/image619.png"/></Relationships>
</file>

<file path=ppt/slides/_rels/slide59.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59.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 Type="http://schemas.openxmlformats.org/officeDocument/2006/relationships/image" Target="../media/image1.png"/><Relationship Id="rId21" Type="http://schemas.openxmlformats.org/officeDocument/2006/relationships/image" Target="../media/image100.png"/><Relationship Id="rId7" Type="http://schemas.openxmlformats.org/officeDocument/2006/relationships/image" Target="../media/image87.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2" Type="http://schemas.openxmlformats.org/officeDocument/2006/relationships/notesSlide" Target="../notesSlides/notesSlide6.xml"/><Relationship Id="rId16" Type="http://schemas.openxmlformats.org/officeDocument/2006/relationships/image" Target="../media/image95.png"/><Relationship Id="rId20" Type="http://schemas.openxmlformats.org/officeDocument/2006/relationships/image" Target="../media/image99.png"/><Relationship Id="rId29"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86.png"/><Relationship Id="rId11" Type="http://schemas.openxmlformats.org/officeDocument/2006/relationships/image" Target="../media/image90.png"/><Relationship Id="rId24" Type="http://schemas.openxmlformats.org/officeDocument/2006/relationships/image" Target="../media/image103.png"/><Relationship Id="rId5" Type="http://schemas.openxmlformats.org/officeDocument/2006/relationships/image" Target="../media/image10.pn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2.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s>
</file>

<file path=ppt/slides/_rels/slide60.xml.rels><?xml version="1.0" encoding="UTF-8" standalone="yes"?>
<Relationships xmlns="http://schemas.openxmlformats.org/package/2006/relationships"><Relationship Id="rId8" Type="http://schemas.openxmlformats.org/officeDocument/2006/relationships/image" Target="../media/image631.png"/><Relationship Id="rId13" Type="http://schemas.openxmlformats.org/officeDocument/2006/relationships/image" Target="../media/image636.png"/><Relationship Id="rId18" Type="http://schemas.openxmlformats.org/officeDocument/2006/relationships/image" Target="../media/image641.png"/><Relationship Id="rId3" Type="http://schemas.openxmlformats.org/officeDocument/2006/relationships/image" Target="../media/image626.png"/><Relationship Id="rId21" Type="http://schemas.openxmlformats.org/officeDocument/2006/relationships/image" Target="../media/image644.png"/><Relationship Id="rId7" Type="http://schemas.openxmlformats.org/officeDocument/2006/relationships/image" Target="../media/image630.png"/><Relationship Id="rId12" Type="http://schemas.openxmlformats.org/officeDocument/2006/relationships/image" Target="../media/image635.png"/><Relationship Id="rId17" Type="http://schemas.openxmlformats.org/officeDocument/2006/relationships/image" Target="../media/image640.png"/><Relationship Id="rId25" Type="http://schemas.openxmlformats.org/officeDocument/2006/relationships/image" Target="../media/image648.png"/><Relationship Id="rId2" Type="http://schemas.openxmlformats.org/officeDocument/2006/relationships/notesSlide" Target="../notesSlides/notesSlide60.xml"/><Relationship Id="rId16" Type="http://schemas.openxmlformats.org/officeDocument/2006/relationships/image" Target="../media/image639.png"/><Relationship Id="rId20" Type="http://schemas.openxmlformats.org/officeDocument/2006/relationships/image" Target="../media/image643.png"/><Relationship Id="rId1" Type="http://schemas.openxmlformats.org/officeDocument/2006/relationships/slideLayout" Target="../slideLayouts/slideLayout1.xml"/><Relationship Id="rId6" Type="http://schemas.openxmlformats.org/officeDocument/2006/relationships/image" Target="../media/image629.png"/><Relationship Id="rId11" Type="http://schemas.openxmlformats.org/officeDocument/2006/relationships/image" Target="../media/image634.png"/><Relationship Id="rId24" Type="http://schemas.openxmlformats.org/officeDocument/2006/relationships/image" Target="../media/image647.png"/><Relationship Id="rId5" Type="http://schemas.openxmlformats.org/officeDocument/2006/relationships/image" Target="../media/image628.png"/><Relationship Id="rId15" Type="http://schemas.openxmlformats.org/officeDocument/2006/relationships/image" Target="../media/image638.png"/><Relationship Id="rId23" Type="http://schemas.openxmlformats.org/officeDocument/2006/relationships/image" Target="../media/image646.png"/><Relationship Id="rId10" Type="http://schemas.openxmlformats.org/officeDocument/2006/relationships/image" Target="../media/image633.png"/><Relationship Id="rId19" Type="http://schemas.openxmlformats.org/officeDocument/2006/relationships/image" Target="../media/image642.png"/><Relationship Id="rId4" Type="http://schemas.openxmlformats.org/officeDocument/2006/relationships/image" Target="../media/image627.png"/><Relationship Id="rId9" Type="http://schemas.openxmlformats.org/officeDocument/2006/relationships/image" Target="../media/image632.png"/><Relationship Id="rId14" Type="http://schemas.openxmlformats.org/officeDocument/2006/relationships/image" Target="../media/image637.png"/><Relationship Id="rId22" Type="http://schemas.openxmlformats.org/officeDocument/2006/relationships/image" Target="../media/image645.png"/></Relationships>
</file>

<file path=ppt/slides/_rels/slide61.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61.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62.xml.rels><?xml version="1.0" encoding="UTF-8" standalone="yes"?>
<Relationships xmlns="http://schemas.openxmlformats.org/package/2006/relationships"><Relationship Id="rId8" Type="http://schemas.openxmlformats.org/officeDocument/2006/relationships/image" Target="../media/image654.png"/><Relationship Id="rId13" Type="http://schemas.openxmlformats.org/officeDocument/2006/relationships/image" Target="../media/image659.png"/><Relationship Id="rId3" Type="http://schemas.openxmlformats.org/officeDocument/2006/relationships/image" Target="../media/image649.png"/><Relationship Id="rId7" Type="http://schemas.openxmlformats.org/officeDocument/2006/relationships/image" Target="../media/image653.png"/><Relationship Id="rId12" Type="http://schemas.openxmlformats.org/officeDocument/2006/relationships/image" Target="../media/image658.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52.png"/><Relationship Id="rId11" Type="http://schemas.openxmlformats.org/officeDocument/2006/relationships/image" Target="../media/image657.png"/><Relationship Id="rId5" Type="http://schemas.openxmlformats.org/officeDocument/2006/relationships/image" Target="../media/image651.png"/><Relationship Id="rId10" Type="http://schemas.openxmlformats.org/officeDocument/2006/relationships/image" Target="../media/image656.png"/><Relationship Id="rId4" Type="http://schemas.openxmlformats.org/officeDocument/2006/relationships/image" Target="../media/image650.png"/><Relationship Id="rId9" Type="http://schemas.openxmlformats.org/officeDocument/2006/relationships/image" Target="../media/image655.png"/></Relationships>
</file>

<file path=ppt/slides/_rels/slide63.xml.rels><?xml version="1.0" encoding="UTF-8" standalone="yes"?>
<Relationships xmlns="http://schemas.openxmlformats.org/package/2006/relationships"><Relationship Id="rId13" Type="http://schemas.openxmlformats.org/officeDocument/2006/relationships/image" Target="../media/image669.png"/><Relationship Id="rId18" Type="http://schemas.openxmlformats.org/officeDocument/2006/relationships/image" Target="../media/image674.png"/><Relationship Id="rId26" Type="http://schemas.openxmlformats.org/officeDocument/2006/relationships/image" Target="../media/image681.png"/><Relationship Id="rId39" Type="http://schemas.openxmlformats.org/officeDocument/2006/relationships/image" Target="../media/image694.png"/><Relationship Id="rId21" Type="http://schemas.openxmlformats.org/officeDocument/2006/relationships/image" Target="../media/image677.png"/><Relationship Id="rId34" Type="http://schemas.openxmlformats.org/officeDocument/2006/relationships/image" Target="../media/image689.png"/><Relationship Id="rId42" Type="http://schemas.openxmlformats.org/officeDocument/2006/relationships/image" Target="../media/image696.png"/><Relationship Id="rId47" Type="http://schemas.openxmlformats.org/officeDocument/2006/relationships/image" Target="../media/image701.png"/><Relationship Id="rId50" Type="http://schemas.openxmlformats.org/officeDocument/2006/relationships/image" Target="../media/image704.png"/><Relationship Id="rId55" Type="http://schemas.openxmlformats.org/officeDocument/2006/relationships/image" Target="../media/image709.png"/><Relationship Id="rId7" Type="http://schemas.openxmlformats.org/officeDocument/2006/relationships/image" Target="../media/image663.png"/><Relationship Id="rId2" Type="http://schemas.openxmlformats.org/officeDocument/2006/relationships/notesSlide" Target="../notesSlides/notesSlide63.xml"/><Relationship Id="rId16" Type="http://schemas.openxmlformats.org/officeDocument/2006/relationships/image" Target="../media/image672.png"/><Relationship Id="rId29" Type="http://schemas.openxmlformats.org/officeDocument/2006/relationships/image" Target="../media/image684.png"/><Relationship Id="rId11" Type="http://schemas.openxmlformats.org/officeDocument/2006/relationships/image" Target="../media/image667.png"/><Relationship Id="rId24" Type="http://schemas.openxmlformats.org/officeDocument/2006/relationships/image" Target="../media/image680.png"/><Relationship Id="rId32" Type="http://schemas.openxmlformats.org/officeDocument/2006/relationships/image" Target="../media/image687.png"/><Relationship Id="rId37" Type="http://schemas.openxmlformats.org/officeDocument/2006/relationships/image" Target="../media/image692.png"/><Relationship Id="rId40" Type="http://schemas.openxmlformats.org/officeDocument/2006/relationships/image" Target="../media/image695.png"/><Relationship Id="rId45" Type="http://schemas.openxmlformats.org/officeDocument/2006/relationships/image" Target="../media/image699.png"/><Relationship Id="rId53" Type="http://schemas.openxmlformats.org/officeDocument/2006/relationships/image" Target="../media/image707.png"/><Relationship Id="rId58" Type="http://schemas.openxmlformats.org/officeDocument/2006/relationships/image" Target="../media/image711.png"/><Relationship Id="rId5" Type="http://schemas.openxmlformats.org/officeDocument/2006/relationships/image" Target="../media/image661.png"/><Relationship Id="rId19" Type="http://schemas.openxmlformats.org/officeDocument/2006/relationships/image" Target="../media/image675.png"/><Relationship Id="rId4" Type="http://schemas.openxmlformats.org/officeDocument/2006/relationships/image" Target="../media/image650.png"/><Relationship Id="rId9" Type="http://schemas.openxmlformats.org/officeDocument/2006/relationships/image" Target="../media/image665.png"/><Relationship Id="rId14" Type="http://schemas.openxmlformats.org/officeDocument/2006/relationships/image" Target="../media/image670.png"/><Relationship Id="rId22" Type="http://schemas.openxmlformats.org/officeDocument/2006/relationships/image" Target="../media/image678.png"/><Relationship Id="rId27" Type="http://schemas.openxmlformats.org/officeDocument/2006/relationships/image" Target="../media/image682.png"/><Relationship Id="rId30" Type="http://schemas.openxmlformats.org/officeDocument/2006/relationships/image" Target="../media/image685.png"/><Relationship Id="rId35" Type="http://schemas.openxmlformats.org/officeDocument/2006/relationships/image" Target="../media/image690.png"/><Relationship Id="rId43" Type="http://schemas.openxmlformats.org/officeDocument/2006/relationships/image" Target="../media/image697.png"/><Relationship Id="rId48" Type="http://schemas.openxmlformats.org/officeDocument/2006/relationships/image" Target="../media/image702.png"/><Relationship Id="rId56" Type="http://schemas.openxmlformats.org/officeDocument/2006/relationships/image" Target="../media/image710.png"/><Relationship Id="rId8" Type="http://schemas.openxmlformats.org/officeDocument/2006/relationships/image" Target="../media/image664.png"/><Relationship Id="rId51" Type="http://schemas.openxmlformats.org/officeDocument/2006/relationships/image" Target="../media/image705.png"/><Relationship Id="rId3" Type="http://schemas.openxmlformats.org/officeDocument/2006/relationships/image" Target="../media/image660.png"/><Relationship Id="rId12" Type="http://schemas.openxmlformats.org/officeDocument/2006/relationships/image" Target="../media/image668.png"/><Relationship Id="rId17" Type="http://schemas.openxmlformats.org/officeDocument/2006/relationships/image" Target="../media/image673.png"/><Relationship Id="rId25" Type="http://schemas.openxmlformats.org/officeDocument/2006/relationships/image" Target="../media/image655.png"/><Relationship Id="rId33" Type="http://schemas.openxmlformats.org/officeDocument/2006/relationships/image" Target="../media/image688.png"/><Relationship Id="rId38" Type="http://schemas.openxmlformats.org/officeDocument/2006/relationships/image" Target="../media/image693.png"/><Relationship Id="rId46" Type="http://schemas.openxmlformats.org/officeDocument/2006/relationships/image" Target="../media/image700.png"/><Relationship Id="rId20" Type="http://schemas.openxmlformats.org/officeDocument/2006/relationships/image" Target="../media/image676.png"/><Relationship Id="rId41" Type="http://schemas.openxmlformats.org/officeDocument/2006/relationships/image" Target="../media/image658.png"/><Relationship Id="rId54" Type="http://schemas.openxmlformats.org/officeDocument/2006/relationships/image" Target="../media/image708.png"/><Relationship Id="rId1" Type="http://schemas.openxmlformats.org/officeDocument/2006/relationships/slideLayout" Target="../slideLayouts/slideLayout1.xml"/><Relationship Id="rId6" Type="http://schemas.openxmlformats.org/officeDocument/2006/relationships/image" Target="../media/image662.png"/><Relationship Id="rId15" Type="http://schemas.openxmlformats.org/officeDocument/2006/relationships/image" Target="../media/image671.png"/><Relationship Id="rId23" Type="http://schemas.openxmlformats.org/officeDocument/2006/relationships/image" Target="../media/image679.png"/><Relationship Id="rId28" Type="http://schemas.openxmlformats.org/officeDocument/2006/relationships/image" Target="../media/image683.png"/><Relationship Id="rId36" Type="http://schemas.openxmlformats.org/officeDocument/2006/relationships/image" Target="../media/image691.png"/><Relationship Id="rId49" Type="http://schemas.openxmlformats.org/officeDocument/2006/relationships/image" Target="../media/image703.png"/><Relationship Id="rId57" Type="http://schemas.openxmlformats.org/officeDocument/2006/relationships/image" Target="../media/image384.png"/><Relationship Id="rId10" Type="http://schemas.openxmlformats.org/officeDocument/2006/relationships/image" Target="../media/image666.png"/><Relationship Id="rId31" Type="http://schemas.openxmlformats.org/officeDocument/2006/relationships/image" Target="../media/image686.png"/><Relationship Id="rId44" Type="http://schemas.openxmlformats.org/officeDocument/2006/relationships/image" Target="../media/image698.png"/><Relationship Id="rId52" Type="http://schemas.openxmlformats.org/officeDocument/2006/relationships/image" Target="../media/image706.png"/></Relationships>
</file>

<file path=ppt/slides/_rels/slide64.xml.rels><?xml version="1.0" encoding="UTF-8" standalone="yes"?>
<Relationships xmlns="http://schemas.openxmlformats.org/package/2006/relationships"><Relationship Id="rId8" Type="http://schemas.openxmlformats.org/officeDocument/2006/relationships/image" Target="../media/image714.png"/><Relationship Id="rId13" Type="http://schemas.openxmlformats.org/officeDocument/2006/relationships/image" Target="../media/image718.png"/><Relationship Id="rId18" Type="http://schemas.openxmlformats.org/officeDocument/2006/relationships/image" Target="../media/image722.png"/><Relationship Id="rId3" Type="http://schemas.openxmlformats.org/officeDocument/2006/relationships/image" Target="../media/image122.png"/><Relationship Id="rId21" Type="http://schemas.openxmlformats.org/officeDocument/2006/relationships/image" Target="../media/image725.png"/><Relationship Id="rId7" Type="http://schemas.openxmlformats.org/officeDocument/2006/relationships/image" Target="../media/image713.png"/><Relationship Id="rId12" Type="http://schemas.openxmlformats.org/officeDocument/2006/relationships/image" Target="../media/image717.png"/><Relationship Id="rId17" Type="http://schemas.openxmlformats.org/officeDocument/2006/relationships/image" Target="../media/image508.png"/><Relationship Id="rId2" Type="http://schemas.openxmlformats.org/officeDocument/2006/relationships/notesSlide" Target="../notesSlides/notesSlide64.xml"/><Relationship Id="rId16" Type="http://schemas.openxmlformats.org/officeDocument/2006/relationships/image" Target="../media/image721.png"/><Relationship Id="rId20" Type="http://schemas.openxmlformats.org/officeDocument/2006/relationships/image" Target="../media/image724.png"/><Relationship Id="rId1" Type="http://schemas.openxmlformats.org/officeDocument/2006/relationships/slideLayout" Target="../slideLayouts/slideLayout1.xml"/><Relationship Id="rId6" Type="http://schemas.openxmlformats.org/officeDocument/2006/relationships/image" Target="../media/image712.png"/><Relationship Id="rId11" Type="http://schemas.openxmlformats.org/officeDocument/2006/relationships/image" Target="../media/image716.png"/><Relationship Id="rId5" Type="http://schemas.openxmlformats.org/officeDocument/2006/relationships/image" Target="../media/image506.png"/><Relationship Id="rId15" Type="http://schemas.openxmlformats.org/officeDocument/2006/relationships/image" Target="../media/image720.png"/><Relationship Id="rId10" Type="http://schemas.openxmlformats.org/officeDocument/2006/relationships/image" Target="../media/image523.png"/><Relationship Id="rId19" Type="http://schemas.openxmlformats.org/officeDocument/2006/relationships/image" Target="../media/image723.png"/><Relationship Id="rId4" Type="http://schemas.openxmlformats.org/officeDocument/2006/relationships/image" Target="../media/image505.png"/><Relationship Id="rId9" Type="http://schemas.openxmlformats.org/officeDocument/2006/relationships/image" Target="../media/image715.png"/><Relationship Id="rId14" Type="http://schemas.openxmlformats.org/officeDocument/2006/relationships/image" Target="../media/image719.png"/></Relationships>
</file>

<file path=ppt/slides/_rels/slide65.xml.rels><?xml version="1.0" encoding="UTF-8" standalone="yes"?>
<Relationships xmlns="http://schemas.openxmlformats.org/package/2006/relationships"><Relationship Id="rId8" Type="http://schemas.openxmlformats.org/officeDocument/2006/relationships/image" Target="../media/image728.png"/><Relationship Id="rId13" Type="http://schemas.openxmlformats.org/officeDocument/2006/relationships/image" Target="../media/image733.png"/><Relationship Id="rId18" Type="http://schemas.openxmlformats.org/officeDocument/2006/relationships/image" Target="../media/image517.png"/><Relationship Id="rId3" Type="http://schemas.openxmlformats.org/officeDocument/2006/relationships/image" Target="../media/image1.png"/><Relationship Id="rId7" Type="http://schemas.openxmlformats.org/officeDocument/2006/relationships/image" Target="../media/image727.png"/><Relationship Id="rId12" Type="http://schemas.openxmlformats.org/officeDocument/2006/relationships/image" Target="../media/image732.png"/><Relationship Id="rId17" Type="http://schemas.openxmlformats.org/officeDocument/2006/relationships/image" Target="../media/image737.png"/><Relationship Id="rId2" Type="http://schemas.openxmlformats.org/officeDocument/2006/relationships/notesSlide" Target="../notesSlides/notesSlide65.xml"/><Relationship Id="rId16" Type="http://schemas.openxmlformats.org/officeDocument/2006/relationships/image" Target="../media/image736.png"/><Relationship Id="rId1" Type="http://schemas.openxmlformats.org/officeDocument/2006/relationships/slideLayout" Target="../slideLayouts/slideLayout1.xml"/><Relationship Id="rId6" Type="http://schemas.openxmlformats.org/officeDocument/2006/relationships/image" Target="../media/image726.png"/><Relationship Id="rId11" Type="http://schemas.openxmlformats.org/officeDocument/2006/relationships/image" Target="../media/image731.png"/><Relationship Id="rId5" Type="http://schemas.openxmlformats.org/officeDocument/2006/relationships/image" Target="../media/image506.png"/><Relationship Id="rId15" Type="http://schemas.openxmlformats.org/officeDocument/2006/relationships/image" Target="../media/image735.png"/><Relationship Id="rId10" Type="http://schemas.openxmlformats.org/officeDocument/2006/relationships/image" Target="../media/image730.png"/><Relationship Id="rId19" Type="http://schemas.openxmlformats.org/officeDocument/2006/relationships/image" Target="../media/image518.png"/><Relationship Id="rId4" Type="http://schemas.openxmlformats.org/officeDocument/2006/relationships/image" Target="../media/image505.png"/><Relationship Id="rId9" Type="http://schemas.openxmlformats.org/officeDocument/2006/relationships/image" Target="../media/image729.png"/><Relationship Id="rId14" Type="http://schemas.openxmlformats.org/officeDocument/2006/relationships/image" Target="../media/image734.png"/></Relationships>
</file>

<file path=ppt/slides/_rels/slide66.xml.rels><?xml version="1.0" encoding="UTF-8" standalone="yes"?>
<Relationships xmlns="http://schemas.openxmlformats.org/package/2006/relationships"><Relationship Id="rId8" Type="http://schemas.openxmlformats.org/officeDocument/2006/relationships/image" Target="../media/image654.png"/><Relationship Id="rId13" Type="http://schemas.openxmlformats.org/officeDocument/2006/relationships/image" Target="../media/image659.png"/><Relationship Id="rId3" Type="http://schemas.openxmlformats.org/officeDocument/2006/relationships/image" Target="../media/image649.png"/><Relationship Id="rId7" Type="http://schemas.openxmlformats.org/officeDocument/2006/relationships/image" Target="../media/image653.png"/><Relationship Id="rId12" Type="http://schemas.openxmlformats.org/officeDocument/2006/relationships/image" Target="../media/image658.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652.png"/><Relationship Id="rId11" Type="http://schemas.openxmlformats.org/officeDocument/2006/relationships/image" Target="../media/image657.png"/><Relationship Id="rId5" Type="http://schemas.openxmlformats.org/officeDocument/2006/relationships/image" Target="../media/image651.png"/><Relationship Id="rId10" Type="http://schemas.openxmlformats.org/officeDocument/2006/relationships/image" Target="../media/image656.png"/><Relationship Id="rId4" Type="http://schemas.openxmlformats.org/officeDocument/2006/relationships/image" Target="../media/image650.png"/><Relationship Id="rId9" Type="http://schemas.openxmlformats.org/officeDocument/2006/relationships/image" Target="../media/image655.png"/></Relationships>
</file>

<file path=ppt/slides/_rels/slide67.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67.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68.xml.rels><?xml version="1.0" encoding="UTF-8" standalone="yes"?>
<Relationships xmlns="http://schemas.openxmlformats.org/package/2006/relationships"><Relationship Id="rId8" Type="http://schemas.openxmlformats.org/officeDocument/2006/relationships/image" Target="../media/image742.png"/><Relationship Id="rId3" Type="http://schemas.openxmlformats.org/officeDocument/2006/relationships/image" Target="../media/image1.png"/><Relationship Id="rId7" Type="http://schemas.openxmlformats.org/officeDocument/2006/relationships/image" Target="../media/image741.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740.png"/><Relationship Id="rId5" Type="http://schemas.openxmlformats.org/officeDocument/2006/relationships/image" Target="../media/image739.png"/><Relationship Id="rId4" Type="http://schemas.openxmlformats.org/officeDocument/2006/relationships/image" Target="../media/image738.png"/></Relationships>
</file>

<file path=ppt/slides/_rels/slide69.xml.rels><?xml version="1.0" encoding="UTF-8" standalone="yes"?>
<Relationships xmlns="http://schemas.openxmlformats.org/package/2006/relationships"><Relationship Id="rId8" Type="http://schemas.openxmlformats.org/officeDocument/2006/relationships/image" Target="../media/image747.png"/><Relationship Id="rId13" Type="http://schemas.openxmlformats.org/officeDocument/2006/relationships/image" Target="../media/image752.png"/><Relationship Id="rId18" Type="http://schemas.openxmlformats.org/officeDocument/2006/relationships/image" Target="../media/image757.png"/><Relationship Id="rId3" Type="http://schemas.openxmlformats.org/officeDocument/2006/relationships/image" Target="../media/image743.png"/><Relationship Id="rId7" Type="http://schemas.openxmlformats.org/officeDocument/2006/relationships/image" Target="../media/image12.png"/><Relationship Id="rId12" Type="http://schemas.openxmlformats.org/officeDocument/2006/relationships/image" Target="../media/image751.png"/><Relationship Id="rId17" Type="http://schemas.openxmlformats.org/officeDocument/2006/relationships/image" Target="../media/image756.png"/><Relationship Id="rId2" Type="http://schemas.openxmlformats.org/officeDocument/2006/relationships/notesSlide" Target="../notesSlides/notesSlide69.xml"/><Relationship Id="rId16" Type="http://schemas.openxmlformats.org/officeDocument/2006/relationships/image" Target="../media/image755.png"/><Relationship Id="rId1" Type="http://schemas.openxmlformats.org/officeDocument/2006/relationships/slideLayout" Target="../slideLayouts/slideLayout1.xml"/><Relationship Id="rId6" Type="http://schemas.openxmlformats.org/officeDocument/2006/relationships/image" Target="../media/image746.png"/><Relationship Id="rId11" Type="http://schemas.openxmlformats.org/officeDocument/2006/relationships/image" Target="../media/image750.png"/><Relationship Id="rId5" Type="http://schemas.openxmlformats.org/officeDocument/2006/relationships/image" Target="../media/image745.png"/><Relationship Id="rId15" Type="http://schemas.openxmlformats.org/officeDocument/2006/relationships/image" Target="../media/image754.png"/><Relationship Id="rId10" Type="http://schemas.openxmlformats.org/officeDocument/2006/relationships/image" Target="../media/image749.png"/><Relationship Id="rId19" Type="http://schemas.openxmlformats.org/officeDocument/2006/relationships/image" Target="../media/image758.png"/><Relationship Id="rId4" Type="http://schemas.openxmlformats.org/officeDocument/2006/relationships/image" Target="../media/image744.png"/><Relationship Id="rId9" Type="http://schemas.openxmlformats.org/officeDocument/2006/relationships/image" Target="../media/image748.png"/><Relationship Id="rId14" Type="http://schemas.openxmlformats.org/officeDocument/2006/relationships/image" Target="../media/image753.png"/></Relationships>
</file>

<file path=ppt/slides/_rels/slide7.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1.png"/><Relationship Id="rId7" Type="http://schemas.openxmlformats.org/officeDocument/2006/relationships/image" Target="../media/image110.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notesSlide" Target="../notesSlides/notesSlide7.xml"/><Relationship Id="rId16" Type="http://schemas.openxmlformats.org/officeDocument/2006/relationships/image" Target="../media/image118.png"/><Relationship Id="rId1" Type="http://schemas.openxmlformats.org/officeDocument/2006/relationships/slideLayout" Target="../slideLayouts/slideLayout1.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10.png"/><Relationship Id="rId15" Type="http://schemas.openxmlformats.org/officeDocument/2006/relationships/image" Target="../media/image117.png"/><Relationship Id="rId10" Type="http://schemas.openxmlformats.org/officeDocument/2006/relationships/image" Target="../media/image7.png"/><Relationship Id="rId19" Type="http://schemas.openxmlformats.org/officeDocument/2006/relationships/image" Target="../media/image121.png"/><Relationship Id="rId4" Type="http://schemas.openxmlformats.org/officeDocument/2006/relationships/image" Target="../media/image2.png"/><Relationship Id="rId9" Type="http://schemas.openxmlformats.org/officeDocument/2006/relationships/image" Target="../media/image112.png"/><Relationship Id="rId14" Type="http://schemas.openxmlformats.org/officeDocument/2006/relationships/image" Target="../media/image116.png"/></Relationships>
</file>

<file path=ppt/slides/_rels/slide70.xml.rels><?xml version="1.0" encoding="UTF-8" standalone="yes"?>
<Relationships xmlns="http://schemas.openxmlformats.org/package/2006/relationships"><Relationship Id="rId8" Type="http://schemas.openxmlformats.org/officeDocument/2006/relationships/image" Target="../media/image762.png"/><Relationship Id="rId3" Type="http://schemas.openxmlformats.org/officeDocument/2006/relationships/image" Target="../media/image1.png"/><Relationship Id="rId7" Type="http://schemas.openxmlformats.org/officeDocument/2006/relationships/image" Target="../media/image761.png"/><Relationship Id="rId12" Type="http://schemas.openxmlformats.org/officeDocument/2006/relationships/image" Target="../media/image766.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60.png"/><Relationship Id="rId11" Type="http://schemas.openxmlformats.org/officeDocument/2006/relationships/image" Target="../media/image765.png"/><Relationship Id="rId5" Type="http://schemas.openxmlformats.org/officeDocument/2006/relationships/image" Target="../media/image759.png"/><Relationship Id="rId10" Type="http://schemas.openxmlformats.org/officeDocument/2006/relationships/image" Target="../media/image764.png"/><Relationship Id="rId4" Type="http://schemas.openxmlformats.org/officeDocument/2006/relationships/image" Target="../media/image744.png"/><Relationship Id="rId9" Type="http://schemas.openxmlformats.org/officeDocument/2006/relationships/image" Target="../media/image763.png"/></Relationships>
</file>

<file path=ppt/slides/_rels/slide71.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775.png"/><Relationship Id="rId18" Type="http://schemas.openxmlformats.org/officeDocument/2006/relationships/image" Target="../media/image780.png"/><Relationship Id="rId3" Type="http://schemas.openxmlformats.org/officeDocument/2006/relationships/image" Target="../media/image1.png"/><Relationship Id="rId21" Type="http://schemas.openxmlformats.org/officeDocument/2006/relationships/image" Target="../media/image783.png"/><Relationship Id="rId7" Type="http://schemas.openxmlformats.org/officeDocument/2006/relationships/image" Target="../media/image769.png"/><Relationship Id="rId12" Type="http://schemas.openxmlformats.org/officeDocument/2006/relationships/image" Target="../media/image774.png"/><Relationship Id="rId17" Type="http://schemas.openxmlformats.org/officeDocument/2006/relationships/image" Target="../media/image779.png"/><Relationship Id="rId25" Type="http://schemas.openxmlformats.org/officeDocument/2006/relationships/image" Target="../media/image787.png"/><Relationship Id="rId2" Type="http://schemas.openxmlformats.org/officeDocument/2006/relationships/notesSlide" Target="../notesSlides/notesSlide71.xml"/><Relationship Id="rId16" Type="http://schemas.openxmlformats.org/officeDocument/2006/relationships/image" Target="../media/image778.png"/><Relationship Id="rId20" Type="http://schemas.openxmlformats.org/officeDocument/2006/relationships/image" Target="../media/image782.png"/><Relationship Id="rId1" Type="http://schemas.openxmlformats.org/officeDocument/2006/relationships/slideLayout" Target="../slideLayouts/slideLayout1.xml"/><Relationship Id="rId6" Type="http://schemas.openxmlformats.org/officeDocument/2006/relationships/image" Target="../media/image768.png"/><Relationship Id="rId11" Type="http://schemas.openxmlformats.org/officeDocument/2006/relationships/image" Target="../media/image773.png"/><Relationship Id="rId24" Type="http://schemas.openxmlformats.org/officeDocument/2006/relationships/image" Target="../media/image786.png"/><Relationship Id="rId5" Type="http://schemas.openxmlformats.org/officeDocument/2006/relationships/image" Target="../media/image767.png"/><Relationship Id="rId15" Type="http://schemas.openxmlformats.org/officeDocument/2006/relationships/image" Target="../media/image777.png"/><Relationship Id="rId23" Type="http://schemas.openxmlformats.org/officeDocument/2006/relationships/image" Target="../media/image785.png"/><Relationship Id="rId10" Type="http://schemas.openxmlformats.org/officeDocument/2006/relationships/image" Target="../media/image772.png"/><Relationship Id="rId19" Type="http://schemas.openxmlformats.org/officeDocument/2006/relationships/image" Target="../media/image781.png"/><Relationship Id="rId4" Type="http://schemas.openxmlformats.org/officeDocument/2006/relationships/image" Target="../media/image744.png"/><Relationship Id="rId9" Type="http://schemas.openxmlformats.org/officeDocument/2006/relationships/image" Target="../media/image771.png"/><Relationship Id="rId14" Type="http://schemas.openxmlformats.org/officeDocument/2006/relationships/image" Target="../media/image776.png"/><Relationship Id="rId22" Type="http://schemas.openxmlformats.org/officeDocument/2006/relationships/image" Target="../media/image784.png"/></Relationships>
</file>

<file path=ppt/slides/_rels/slide72.xml.rels><?xml version="1.0" encoding="UTF-8" standalone="yes"?>
<Relationships xmlns="http://schemas.openxmlformats.org/package/2006/relationships"><Relationship Id="rId8" Type="http://schemas.openxmlformats.org/officeDocument/2006/relationships/image" Target="../media/image790.png"/><Relationship Id="rId13" Type="http://schemas.openxmlformats.org/officeDocument/2006/relationships/image" Target="../media/image795.png"/><Relationship Id="rId18" Type="http://schemas.openxmlformats.org/officeDocument/2006/relationships/image" Target="../media/image800.png"/><Relationship Id="rId3" Type="http://schemas.openxmlformats.org/officeDocument/2006/relationships/image" Target="../media/image268.png"/><Relationship Id="rId7" Type="http://schemas.openxmlformats.org/officeDocument/2006/relationships/image" Target="../media/image747.png"/><Relationship Id="rId12" Type="http://schemas.openxmlformats.org/officeDocument/2006/relationships/image" Target="../media/image794.png"/><Relationship Id="rId17" Type="http://schemas.openxmlformats.org/officeDocument/2006/relationships/image" Target="../media/image799.png"/><Relationship Id="rId2" Type="http://schemas.openxmlformats.org/officeDocument/2006/relationships/notesSlide" Target="../notesSlides/notesSlide72.xml"/><Relationship Id="rId16" Type="http://schemas.openxmlformats.org/officeDocument/2006/relationships/image" Target="../media/image798.png"/><Relationship Id="rId20" Type="http://schemas.openxmlformats.org/officeDocument/2006/relationships/image" Target="../media/image802.png"/><Relationship Id="rId1" Type="http://schemas.openxmlformats.org/officeDocument/2006/relationships/slideLayout" Target="../slideLayouts/slideLayout1.xml"/><Relationship Id="rId6" Type="http://schemas.openxmlformats.org/officeDocument/2006/relationships/image" Target="../media/image789.png"/><Relationship Id="rId11" Type="http://schemas.openxmlformats.org/officeDocument/2006/relationships/image" Target="../media/image793.png"/><Relationship Id="rId5" Type="http://schemas.openxmlformats.org/officeDocument/2006/relationships/image" Target="../media/image788.png"/><Relationship Id="rId15" Type="http://schemas.openxmlformats.org/officeDocument/2006/relationships/image" Target="../media/image797.png"/><Relationship Id="rId10" Type="http://schemas.openxmlformats.org/officeDocument/2006/relationships/image" Target="../media/image792.png"/><Relationship Id="rId19" Type="http://schemas.openxmlformats.org/officeDocument/2006/relationships/image" Target="../media/image801.png"/><Relationship Id="rId4" Type="http://schemas.openxmlformats.org/officeDocument/2006/relationships/image" Target="../media/image744.png"/><Relationship Id="rId9" Type="http://schemas.openxmlformats.org/officeDocument/2006/relationships/image" Target="../media/image791.png"/><Relationship Id="rId14" Type="http://schemas.openxmlformats.org/officeDocument/2006/relationships/image" Target="../media/image796.png"/></Relationships>
</file>

<file path=ppt/slides/_rels/slide73.xml.rels><?xml version="1.0" encoding="UTF-8" standalone="yes"?>
<Relationships xmlns="http://schemas.openxmlformats.org/package/2006/relationships"><Relationship Id="rId8" Type="http://schemas.openxmlformats.org/officeDocument/2006/relationships/image" Target="../media/image807.png"/><Relationship Id="rId13" Type="http://schemas.openxmlformats.org/officeDocument/2006/relationships/image" Target="../media/image812.png"/><Relationship Id="rId18" Type="http://schemas.openxmlformats.org/officeDocument/2006/relationships/image" Target="../media/image817.png"/><Relationship Id="rId3" Type="http://schemas.openxmlformats.org/officeDocument/2006/relationships/image" Target="../media/image803.png"/><Relationship Id="rId21" Type="http://schemas.openxmlformats.org/officeDocument/2006/relationships/image" Target="../media/image820.png"/><Relationship Id="rId7" Type="http://schemas.openxmlformats.org/officeDocument/2006/relationships/image" Target="../media/image806.png"/><Relationship Id="rId12" Type="http://schemas.openxmlformats.org/officeDocument/2006/relationships/image" Target="../media/image811.png"/><Relationship Id="rId17" Type="http://schemas.openxmlformats.org/officeDocument/2006/relationships/image" Target="../media/image816.png"/><Relationship Id="rId2" Type="http://schemas.openxmlformats.org/officeDocument/2006/relationships/notesSlide" Target="../notesSlides/notesSlide73.xml"/><Relationship Id="rId16" Type="http://schemas.openxmlformats.org/officeDocument/2006/relationships/image" Target="../media/image815.png"/><Relationship Id="rId20" Type="http://schemas.openxmlformats.org/officeDocument/2006/relationships/image" Target="../media/image819.png"/><Relationship Id="rId1" Type="http://schemas.openxmlformats.org/officeDocument/2006/relationships/slideLayout" Target="../slideLayouts/slideLayout1.xml"/><Relationship Id="rId6" Type="http://schemas.openxmlformats.org/officeDocument/2006/relationships/image" Target="../media/image805.png"/><Relationship Id="rId11" Type="http://schemas.openxmlformats.org/officeDocument/2006/relationships/image" Target="../media/image810.png"/><Relationship Id="rId24" Type="http://schemas.openxmlformats.org/officeDocument/2006/relationships/image" Target="../media/image823.png"/><Relationship Id="rId5" Type="http://schemas.openxmlformats.org/officeDocument/2006/relationships/image" Target="../media/image804.png"/><Relationship Id="rId15" Type="http://schemas.openxmlformats.org/officeDocument/2006/relationships/image" Target="../media/image814.png"/><Relationship Id="rId23" Type="http://schemas.openxmlformats.org/officeDocument/2006/relationships/image" Target="../media/image822.png"/><Relationship Id="rId10" Type="http://schemas.openxmlformats.org/officeDocument/2006/relationships/image" Target="../media/image809.png"/><Relationship Id="rId19" Type="http://schemas.openxmlformats.org/officeDocument/2006/relationships/image" Target="../media/image818.png"/><Relationship Id="rId4" Type="http://schemas.openxmlformats.org/officeDocument/2006/relationships/image" Target="../media/image744.png"/><Relationship Id="rId9" Type="http://schemas.openxmlformats.org/officeDocument/2006/relationships/image" Target="../media/image808.png"/><Relationship Id="rId14" Type="http://schemas.openxmlformats.org/officeDocument/2006/relationships/image" Target="../media/image813.png"/><Relationship Id="rId22" Type="http://schemas.openxmlformats.org/officeDocument/2006/relationships/image" Target="../media/image821.png"/></Relationships>
</file>

<file path=ppt/slides/_rels/slide74.xml.rels><?xml version="1.0" encoding="UTF-8" standalone="yes"?>
<Relationships xmlns="http://schemas.openxmlformats.org/package/2006/relationships"><Relationship Id="rId8" Type="http://schemas.openxmlformats.org/officeDocument/2006/relationships/image" Target="../media/image827.png"/><Relationship Id="rId13" Type="http://schemas.openxmlformats.org/officeDocument/2006/relationships/image" Target="../media/image831.png"/><Relationship Id="rId18" Type="http://schemas.openxmlformats.org/officeDocument/2006/relationships/image" Target="../media/image835.png"/><Relationship Id="rId3" Type="http://schemas.openxmlformats.org/officeDocument/2006/relationships/image" Target="../media/image743.png"/><Relationship Id="rId7" Type="http://schemas.openxmlformats.org/officeDocument/2006/relationships/image" Target="../media/image826.png"/><Relationship Id="rId12" Type="http://schemas.openxmlformats.org/officeDocument/2006/relationships/image" Target="../media/image830.png"/><Relationship Id="rId17" Type="http://schemas.openxmlformats.org/officeDocument/2006/relationships/image" Target="../media/image834.png"/><Relationship Id="rId2" Type="http://schemas.openxmlformats.org/officeDocument/2006/relationships/notesSlide" Target="../notesSlides/notesSlide74.xml"/><Relationship Id="rId16" Type="http://schemas.openxmlformats.org/officeDocument/2006/relationships/image" Target="../media/image833.png"/><Relationship Id="rId20" Type="http://schemas.openxmlformats.org/officeDocument/2006/relationships/image" Target="../media/image837.png"/><Relationship Id="rId1" Type="http://schemas.openxmlformats.org/officeDocument/2006/relationships/slideLayout" Target="../slideLayouts/slideLayout1.xml"/><Relationship Id="rId6" Type="http://schemas.openxmlformats.org/officeDocument/2006/relationships/image" Target="../media/image825.png"/><Relationship Id="rId11" Type="http://schemas.openxmlformats.org/officeDocument/2006/relationships/image" Target="../media/image777.png"/><Relationship Id="rId5" Type="http://schemas.openxmlformats.org/officeDocument/2006/relationships/image" Target="../media/image824.png"/><Relationship Id="rId15" Type="http://schemas.openxmlformats.org/officeDocument/2006/relationships/image" Target="../media/image832.png"/><Relationship Id="rId10" Type="http://schemas.openxmlformats.org/officeDocument/2006/relationships/image" Target="../media/image829.png"/><Relationship Id="rId19" Type="http://schemas.openxmlformats.org/officeDocument/2006/relationships/image" Target="../media/image836.png"/><Relationship Id="rId4" Type="http://schemas.openxmlformats.org/officeDocument/2006/relationships/image" Target="../media/image744.png"/><Relationship Id="rId9" Type="http://schemas.openxmlformats.org/officeDocument/2006/relationships/image" Target="../media/image828.png"/><Relationship Id="rId14" Type="http://schemas.openxmlformats.org/officeDocument/2006/relationships/image" Target="../media/image741.png"/></Relationships>
</file>

<file path=ppt/slides/_rels/slide75.xml.rels><?xml version="1.0" encoding="UTF-8" standalone="yes"?>
<Relationships xmlns="http://schemas.openxmlformats.org/package/2006/relationships"><Relationship Id="rId8" Type="http://schemas.openxmlformats.org/officeDocument/2006/relationships/image" Target="../media/image842.png"/><Relationship Id="rId13" Type="http://schemas.openxmlformats.org/officeDocument/2006/relationships/image" Target="../media/image847.png"/><Relationship Id="rId18" Type="http://schemas.openxmlformats.org/officeDocument/2006/relationships/image" Target="../media/image850.png"/><Relationship Id="rId26" Type="http://schemas.openxmlformats.org/officeDocument/2006/relationships/image" Target="../media/image855.png"/><Relationship Id="rId3" Type="http://schemas.openxmlformats.org/officeDocument/2006/relationships/image" Target="../media/image838.png"/><Relationship Id="rId21" Type="http://schemas.openxmlformats.org/officeDocument/2006/relationships/image" Target="../media/image754.png"/><Relationship Id="rId7" Type="http://schemas.openxmlformats.org/officeDocument/2006/relationships/image" Target="../media/image841.png"/><Relationship Id="rId12" Type="http://schemas.openxmlformats.org/officeDocument/2006/relationships/image" Target="../media/image846.png"/><Relationship Id="rId17" Type="http://schemas.openxmlformats.org/officeDocument/2006/relationships/image" Target="../media/image756.png"/><Relationship Id="rId25" Type="http://schemas.openxmlformats.org/officeDocument/2006/relationships/image" Target="../media/image854.png"/><Relationship Id="rId2" Type="http://schemas.openxmlformats.org/officeDocument/2006/relationships/notesSlide" Target="../notesSlides/notesSlide75.xml"/><Relationship Id="rId16" Type="http://schemas.openxmlformats.org/officeDocument/2006/relationships/image" Target="../media/image755.png"/><Relationship Id="rId20" Type="http://schemas.openxmlformats.org/officeDocument/2006/relationships/image" Target="../media/image852.png"/><Relationship Id="rId29" Type="http://schemas.openxmlformats.org/officeDocument/2006/relationships/image" Target="../media/image858.png"/><Relationship Id="rId1" Type="http://schemas.openxmlformats.org/officeDocument/2006/relationships/slideLayout" Target="../slideLayouts/slideLayout1.xml"/><Relationship Id="rId6" Type="http://schemas.openxmlformats.org/officeDocument/2006/relationships/image" Target="../media/image840.png"/><Relationship Id="rId11" Type="http://schemas.openxmlformats.org/officeDocument/2006/relationships/image" Target="../media/image845.png"/><Relationship Id="rId24" Type="http://schemas.openxmlformats.org/officeDocument/2006/relationships/image" Target="../media/image853.png"/><Relationship Id="rId5" Type="http://schemas.openxmlformats.org/officeDocument/2006/relationships/image" Target="../media/image839.png"/><Relationship Id="rId15" Type="http://schemas.openxmlformats.org/officeDocument/2006/relationships/image" Target="../media/image849.png"/><Relationship Id="rId23" Type="http://schemas.openxmlformats.org/officeDocument/2006/relationships/image" Target="../media/image758.png"/><Relationship Id="rId28" Type="http://schemas.openxmlformats.org/officeDocument/2006/relationships/image" Target="../media/image857.png"/><Relationship Id="rId10" Type="http://schemas.openxmlformats.org/officeDocument/2006/relationships/image" Target="../media/image844.png"/><Relationship Id="rId19" Type="http://schemas.openxmlformats.org/officeDocument/2006/relationships/image" Target="../media/image851.png"/><Relationship Id="rId4" Type="http://schemas.openxmlformats.org/officeDocument/2006/relationships/image" Target="../media/image744.png"/><Relationship Id="rId9" Type="http://schemas.openxmlformats.org/officeDocument/2006/relationships/image" Target="../media/image843.png"/><Relationship Id="rId14" Type="http://schemas.openxmlformats.org/officeDocument/2006/relationships/image" Target="../media/image848.png"/><Relationship Id="rId22" Type="http://schemas.openxmlformats.org/officeDocument/2006/relationships/image" Target="../media/image757.png"/><Relationship Id="rId27" Type="http://schemas.openxmlformats.org/officeDocument/2006/relationships/image" Target="../media/image856.png"/></Relationships>
</file>

<file path=ppt/slides/_rels/slide7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866.png"/><Relationship Id="rId18" Type="http://schemas.openxmlformats.org/officeDocument/2006/relationships/image" Target="../media/image867.png"/><Relationship Id="rId26" Type="http://schemas.openxmlformats.org/officeDocument/2006/relationships/image" Target="../media/image875.png"/><Relationship Id="rId3" Type="http://schemas.openxmlformats.org/officeDocument/2006/relationships/image" Target="../media/image146.png"/><Relationship Id="rId21" Type="http://schemas.openxmlformats.org/officeDocument/2006/relationships/image" Target="../media/image870.png"/><Relationship Id="rId7" Type="http://schemas.openxmlformats.org/officeDocument/2006/relationships/image" Target="../media/image861.png"/><Relationship Id="rId12" Type="http://schemas.openxmlformats.org/officeDocument/2006/relationships/image" Target="../media/image865.png"/><Relationship Id="rId17" Type="http://schemas.openxmlformats.org/officeDocument/2006/relationships/image" Target="../media/image756.png"/><Relationship Id="rId25" Type="http://schemas.openxmlformats.org/officeDocument/2006/relationships/image" Target="../media/image874.png"/><Relationship Id="rId2" Type="http://schemas.openxmlformats.org/officeDocument/2006/relationships/notesSlide" Target="../notesSlides/notesSlide76.xml"/><Relationship Id="rId16" Type="http://schemas.openxmlformats.org/officeDocument/2006/relationships/image" Target="../media/image755.png"/><Relationship Id="rId20" Type="http://schemas.openxmlformats.org/officeDocument/2006/relationships/image" Target="../media/image869.png"/><Relationship Id="rId1" Type="http://schemas.openxmlformats.org/officeDocument/2006/relationships/slideLayout" Target="../slideLayouts/slideLayout1.xml"/><Relationship Id="rId6" Type="http://schemas.openxmlformats.org/officeDocument/2006/relationships/image" Target="../media/image860.png"/><Relationship Id="rId11" Type="http://schemas.openxmlformats.org/officeDocument/2006/relationships/image" Target="../media/image864.png"/><Relationship Id="rId24" Type="http://schemas.openxmlformats.org/officeDocument/2006/relationships/image" Target="../media/image873.png"/><Relationship Id="rId5" Type="http://schemas.openxmlformats.org/officeDocument/2006/relationships/image" Target="../media/image859.png"/><Relationship Id="rId15" Type="http://schemas.openxmlformats.org/officeDocument/2006/relationships/image" Target="../media/image754.png"/><Relationship Id="rId23" Type="http://schemas.openxmlformats.org/officeDocument/2006/relationships/image" Target="../media/image872.png"/><Relationship Id="rId10" Type="http://schemas.openxmlformats.org/officeDocument/2006/relationships/image" Target="../media/image863.png"/><Relationship Id="rId19" Type="http://schemas.openxmlformats.org/officeDocument/2006/relationships/image" Target="../media/image868.png"/><Relationship Id="rId4" Type="http://schemas.openxmlformats.org/officeDocument/2006/relationships/image" Target="../media/image744.png"/><Relationship Id="rId9" Type="http://schemas.openxmlformats.org/officeDocument/2006/relationships/image" Target="../media/image862.png"/><Relationship Id="rId14" Type="http://schemas.openxmlformats.org/officeDocument/2006/relationships/image" Target="../media/image753.png"/><Relationship Id="rId22" Type="http://schemas.openxmlformats.org/officeDocument/2006/relationships/image" Target="../media/image871.png"/><Relationship Id="rId27" Type="http://schemas.openxmlformats.org/officeDocument/2006/relationships/image" Target="../media/image876.png"/></Relationships>
</file>

<file path=ppt/slides/_rels/slide77.xml.rels><?xml version="1.0" encoding="UTF-8" standalone="yes"?>
<Relationships xmlns="http://schemas.openxmlformats.org/package/2006/relationships"><Relationship Id="rId8" Type="http://schemas.openxmlformats.org/officeDocument/2006/relationships/image" Target="../media/image286.png"/><Relationship Id="rId13" Type="http://schemas.openxmlformats.org/officeDocument/2006/relationships/image" Target="../media/image291.png"/><Relationship Id="rId18" Type="http://schemas.openxmlformats.org/officeDocument/2006/relationships/image" Target="../media/image296.png"/><Relationship Id="rId3" Type="http://schemas.openxmlformats.org/officeDocument/2006/relationships/image" Target="../media/image281.png"/><Relationship Id="rId21" Type="http://schemas.openxmlformats.org/officeDocument/2006/relationships/image" Target="../media/image299.png"/><Relationship Id="rId7" Type="http://schemas.openxmlformats.org/officeDocument/2006/relationships/image" Target="../media/image285.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notesSlide" Target="../notesSlides/notesSlide77.xml"/><Relationship Id="rId16" Type="http://schemas.openxmlformats.org/officeDocument/2006/relationships/image" Target="../media/image294.png"/><Relationship Id="rId20"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5" Type="http://schemas.openxmlformats.org/officeDocument/2006/relationships/image" Target="../media/image293.png"/><Relationship Id="rId10" Type="http://schemas.openxmlformats.org/officeDocument/2006/relationships/image" Target="../media/image288.png"/><Relationship Id="rId19" Type="http://schemas.openxmlformats.org/officeDocument/2006/relationships/image" Target="../media/image297.png"/><Relationship Id="rId4" Type="http://schemas.openxmlformats.org/officeDocument/2006/relationships/image" Target="../media/image282.png"/><Relationship Id="rId9" Type="http://schemas.openxmlformats.org/officeDocument/2006/relationships/image" Target="../media/image287.png"/><Relationship Id="rId14" Type="http://schemas.openxmlformats.org/officeDocument/2006/relationships/image" Target="../media/image292.png"/></Relationships>
</file>

<file path=ppt/slides/_rels/slide78.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1.png"/><Relationship Id="rId7" Type="http://schemas.openxmlformats.org/officeDocument/2006/relationships/image" Target="../media/image879.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878.png"/><Relationship Id="rId5" Type="http://schemas.openxmlformats.org/officeDocument/2006/relationships/image" Target="../media/image503.png"/><Relationship Id="rId4" Type="http://schemas.openxmlformats.org/officeDocument/2006/relationships/image" Target="../media/image877.png"/><Relationship Id="rId9" Type="http://schemas.openxmlformats.org/officeDocument/2006/relationships/image" Target="../media/image881.png"/></Relationships>
</file>

<file path=ppt/slides/_rels/slide79.xml.rels><?xml version="1.0" encoding="UTF-8" standalone="yes"?>
<Relationships xmlns="http://schemas.openxmlformats.org/package/2006/relationships"><Relationship Id="rId8" Type="http://schemas.openxmlformats.org/officeDocument/2006/relationships/image" Target="../media/image887.png"/><Relationship Id="rId13" Type="http://schemas.openxmlformats.org/officeDocument/2006/relationships/image" Target="../media/image892.png"/><Relationship Id="rId3" Type="http://schemas.openxmlformats.org/officeDocument/2006/relationships/image" Target="../media/image882.png"/><Relationship Id="rId7" Type="http://schemas.openxmlformats.org/officeDocument/2006/relationships/image" Target="../media/image886.png"/><Relationship Id="rId12" Type="http://schemas.openxmlformats.org/officeDocument/2006/relationships/image" Target="../media/image891.png"/><Relationship Id="rId2" Type="http://schemas.openxmlformats.org/officeDocument/2006/relationships/notesSlide" Target="../notesSlides/notesSlide79.xml"/><Relationship Id="rId16" Type="http://schemas.openxmlformats.org/officeDocument/2006/relationships/image" Target="../media/image895.png"/><Relationship Id="rId1" Type="http://schemas.openxmlformats.org/officeDocument/2006/relationships/slideLayout" Target="../slideLayouts/slideLayout1.xml"/><Relationship Id="rId6" Type="http://schemas.openxmlformats.org/officeDocument/2006/relationships/image" Target="../media/image885.png"/><Relationship Id="rId11" Type="http://schemas.openxmlformats.org/officeDocument/2006/relationships/image" Target="../media/image890.png"/><Relationship Id="rId5" Type="http://schemas.openxmlformats.org/officeDocument/2006/relationships/image" Target="../media/image884.png"/><Relationship Id="rId15" Type="http://schemas.openxmlformats.org/officeDocument/2006/relationships/image" Target="../media/image894.png"/><Relationship Id="rId10" Type="http://schemas.openxmlformats.org/officeDocument/2006/relationships/image" Target="../media/image889.png"/><Relationship Id="rId4" Type="http://schemas.openxmlformats.org/officeDocument/2006/relationships/image" Target="../media/image883.png"/><Relationship Id="rId9" Type="http://schemas.openxmlformats.org/officeDocument/2006/relationships/image" Target="../media/image888.png"/><Relationship Id="rId14" Type="http://schemas.openxmlformats.org/officeDocument/2006/relationships/image" Target="../media/image893.png"/></Relationships>
</file>

<file path=ppt/slides/_rels/slide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18" Type="http://schemas.openxmlformats.org/officeDocument/2006/relationships/image" Target="../media/image120.png"/><Relationship Id="rId3" Type="http://schemas.openxmlformats.org/officeDocument/2006/relationships/image" Target="../media/image122.png"/><Relationship Id="rId7" Type="http://schemas.openxmlformats.org/officeDocument/2006/relationships/image" Target="../media/image67.png"/><Relationship Id="rId12" Type="http://schemas.openxmlformats.org/officeDocument/2006/relationships/image" Target="../media/image128.png"/><Relationship Id="rId17" Type="http://schemas.openxmlformats.org/officeDocument/2006/relationships/image" Target="../media/image131.png"/><Relationship Id="rId2" Type="http://schemas.openxmlformats.org/officeDocument/2006/relationships/notesSlide" Target="../notesSlides/notesSlide8.xml"/><Relationship Id="rId16" Type="http://schemas.openxmlformats.org/officeDocument/2006/relationships/image" Target="../media/image130.png"/><Relationship Id="rId1" Type="http://schemas.openxmlformats.org/officeDocument/2006/relationships/slideLayout" Target="../slideLayouts/slideLayout1.xml"/><Relationship Id="rId6" Type="http://schemas.openxmlformats.org/officeDocument/2006/relationships/image" Target="../media/image124.png"/><Relationship Id="rId11" Type="http://schemas.openxmlformats.org/officeDocument/2006/relationships/image" Target="../media/image127.png"/><Relationship Id="rId5" Type="http://schemas.openxmlformats.org/officeDocument/2006/relationships/image" Target="../media/image10.png"/><Relationship Id="rId15" Type="http://schemas.openxmlformats.org/officeDocument/2006/relationships/image" Target="../media/image80.png"/><Relationship Id="rId10" Type="http://schemas.openxmlformats.org/officeDocument/2006/relationships/image" Target="../media/image126.png"/><Relationship Id="rId19" Type="http://schemas.openxmlformats.org/officeDocument/2006/relationships/image" Target="../media/image132.png"/><Relationship Id="rId4" Type="http://schemas.openxmlformats.org/officeDocument/2006/relationships/image" Target="../media/image123.png"/><Relationship Id="rId9" Type="http://schemas.openxmlformats.org/officeDocument/2006/relationships/image" Target="../media/image7.png"/><Relationship Id="rId14" Type="http://schemas.openxmlformats.org/officeDocument/2006/relationships/image" Target="../media/image79.png"/></Relationships>
</file>

<file path=ppt/slides/_rels/slide80.xml.rels><?xml version="1.0" encoding="UTF-8" standalone="yes"?>
<Relationships xmlns="http://schemas.openxmlformats.org/package/2006/relationships"><Relationship Id="rId8" Type="http://schemas.openxmlformats.org/officeDocument/2006/relationships/image" Target="../media/image900.png"/><Relationship Id="rId13" Type="http://schemas.openxmlformats.org/officeDocument/2006/relationships/image" Target="../media/image905.png"/><Relationship Id="rId3" Type="http://schemas.openxmlformats.org/officeDocument/2006/relationships/image" Target="../media/image896.png"/><Relationship Id="rId7" Type="http://schemas.openxmlformats.org/officeDocument/2006/relationships/image" Target="../media/image899.png"/><Relationship Id="rId12" Type="http://schemas.openxmlformats.org/officeDocument/2006/relationships/image" Target="../media/image904.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898.png"/><Relationship Id="rId11" Type="http://schemas.openxmlformats.org/officeDocument/2006/relationships/image" Target="../media/image903.png"/><Relationship Id="rId5" Type="http://schemas.openxmlformats.org/officeDocument/2006/relationships/image" Target="../media/image897.png"/><Relationship Id="rId10" Type="http://schemas.openxmlformats.org/officeDocument/2006/relationships/image" Target="../media/image902.png"/><Relationship Id="rId4" Type="http://schemas.openxmlformats.org/officeDocument/2006/relationships/image" Target="../media/image883.png"/><Relationship Id="rId9" Type="http://schemas.openxmlformats.org/officeDocument/2006/relationships/image" Target="../media/image901.png"/></Relationships>
</file>

<file path=ppt/slides/_rels/slide81.xml.rels><?xml version="1.0" encoding="UTF-8" standalone="yes"?>
<Relationships xmlns="http://schemas.openxmlformats.org/package/2006/relationships"><Relationship Id="rId8" Type="http://schemas.openxmlformats.org/officeDocument/2006/relationships/image" Target="../media/image909.png"/><Relationship Id="rId13" Type="http://schemas.openxmlformats.org/officeDocument/2006/relationships/image" Target="../media/image914.png"/><Relationship Id="rId3" Type="http://schemas.openxmlformats.org/officeDocument/2006/relationships/image" Target="../media/image8.png"/><Relationship Id="rId7" Type="http://schemas.openxmlformats.org/officeDocument/2006/relationships/image" Target="../media/image908.png"/><Relationship Id="rId12" Type="http://schemas.openxmlformats.org/officeDocument/2006/relationships/image" Target="../media/image913.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907.png"/><Relationship Id="rId11" Type="http://schemas.openxmlformats.org/officeDocument/2006/relationships/image" Target="../media/image912.png"/><Relationship Id="rId5" Type="http://schemas.openxmlformats.org/officeDocument/2006/relationships/image" Target="../media/image906.png"/><Relationship Id="rId10" Type="http://schemas.openxmlformats.org/officeDocument/2006/relationships/image" Target="../media/image911.png"/><Relationship Id="rId4" Type="http://schemas.openxmlformats.org/officeDocument/2006/relationships/image" Target="../media/image883.png"/><Relationship Id="rId9" Type="http://schemas.openxmlformats.org/officeDocument/2006/relationships/image" Target="../media/image910.png"/></Relationships>
</file>

<file path=ppt/slides/_rels/slide82.xml.rels><?xml version="1.0" encoding="UTF-8" standalone="yes"?>
<Relationships xmlns="http://schemas.openxmlformats.org/package/2006/relationships"><Relationship Id="rId8" Type="http://schemas.openxmlformats.org/officeDocument/2006/relationships/image" Target="../media/image919.png"/><Relationship Id="rId13" Type="http://schemas.openxmlformats.org/officeDocument/2006/relationships/image" Target="../media/image924.png"/><Relationship Id="rId18" Type="http://schemas.openxmlformats.org/officeDocument/2006/relationships/image" Target="../media/image231.png"/><Relationship Id="rId26" Type="http://schemas.openxmlformats.org/officeDocument/2006/relationships/image" Target="../media/image936.png"/><Relationship Id="rId3" Type="http://schemas.openxmlformats.org/officeDocument/2006/relationships/image" Target="../media/image915.png"/><Relationship Id="rId21" Type="http://schemas.openxmlformats.org/officeDocument/2006/relationships/image" Target="../media/image931.png"/><Relationship Id="rId7" Type="http://schemas.openxmlformats.org/officeDocument/2006/relationships/image" Target="../media/image918.png"/><Relationship Id="rId12" Type="http://schemas.openxmlformats.org/officeDocument/2006/relationships/image" Target="../media/image923.png"/><Relationship Id="rId17" Type="http://schemas.openxmlformats.org/officeDocument/2006/relationships/image" Target="../media/image928.png"/><Relationship Id="rId25" Type="http://schemas.openxmlformats.org/officeDocument/2006/relationships/image" Target="../media/image935.png"/><Relationship Id="rId2" Type="http://schemas.openxmlformats.org/officeDocument/2006/relationships/notesSlide" Target="../notesSlides/notesSlide82.xml"/><Relationship Id="rId16" Type="http://schemas.openxmlformats.org/officeDocument/2006/relationships/image" Target="../media/image927.png"/><Relationship Id="rId20" Type="http://schemas.openxmlformats.org/officeDocument/2006/relationships/image" Target="../media/image930.png"/><Relationship Id="rId29" Type="http://schemas.openxmlformats.org/officeDocument/2006/relationships/image" Target="../media/image939.png"/><Relationship Id="rId1" Type="http://schemas.openxmlformats.org/officeDocument/2006/relationships/slideLayout" Target="../slideLayouts/slideLayout1.xml"/><Relationship Id="rId6" Type="http://schemas.openxmlformats.org/officeDocument/2006/relationships/image" Target="../media/image917.png"/><Relationship Id="rId11" Type="http://schemas.openxmlformats.org/officeDocument/2006/relationships/image" Target="../media/image922.png"/><Relationship Id="rId24" Type="http://schemas.openxmlformats.org/officeDocument/2006/relationships/image" Target="../media/image934.png"/><Relationship Id="rId5" Type="http://schemas.openxmlformats.org/officeDocument/2006/relationships/image" Target="../media/image916.png"/><Relationship Id="rId15" Type="http://schemas.openxmlformats.org/officeDocument/2006/relationships/image" Target="../media/image926.png"/><Relationship Id="rId23" Type="http://schemas.openxmlformats.org/officeDocument/2006/relationships/image" Target="../media/image933.png"/><Relationship Id="rId28" Type="http://schemas.openxmlformats.org/officeDocument/2006/relationships/image" Target="../media/image938.png"/><Relationship Id="rId10" Type="http://schemas.openxmlformats.org/officeDocument/2006/relationships/image" Target="../media/image921.png"/><Relationship Id="rId19" Type="http://schemas.openxmlformats.org/officeDocument/2006/relationships/image" Target="../media/image929.png"/><Relationship Id="rId31" Type="http://schemas.openxmlformats.org/officeDocument/2006/relationships/image" Target="../media/image941.png"/><Relationship Id="rId4" Type="http://schemas.openxmlformats.org/officeDocument/2006/relationships/image" Target="../media/image883.png"/><Relationship Id="rId9" Type="http://schemas.openxmlformats.org/officeDocument/2006/relationships/image" Target="../media/image920.png"/><Relationship Id="rId14" Type="http://schemas.openxmlformats.org/officeDocument/2006/relationships/image" Target="../media/image925.png"/><Relationship Id="rId22" Type="http://schemas.openxmlformats.org/officeDocument/2006/relationships/image" Target="../media/image932.png"/><Relationship Id="rId27" Type="http://schemas.openxmlformats.org/officeDocument/2006/relationships/image" Target="../media/image937.png"/><Relationship Id="rId30" Type="http://schemas.openxmlformats.org/officeDocument/2006/relationships/image" Target="../media/image940.png"/></Relationships>
</file>

<file path=ppt/slides/_rels/slide83.xml.rels><?xml version="1.0" encoding="UTF-8" standalone="yes"?>
<Relationships xmlns="http://schemas.openxmlformats.org/package/2006/relationships"><Relationship Id="rId8" Type="http://schemas.openxmlformats.org/officeDocument/2006/relationships/image" Target="../media/image946.png"/><Relationship Id="rId13" Type="http://schemas.openxmlformats.org/officeDocument/2006/relationships/image" Target="../media/image951.png"/><Relationship Id="rId18" Type="http://schemas.openxmlformats.org/officeDocument/2006/relationships/image" Target="../media/image955.png"/><Relationship Id="rId3" Type="http://schemas.openxmlformats.org/officeDocument/2006/relationships/image" Target="../media/image942.png"/><Relationship Id="rId21" Type="http://schemas.openxmlformats.org/officeDocument/2006/relationships/image" Target="../media/image958.png"/><Relationship Id="rId7" Type="http://schemas.openxmlformats.org/officeDocument/2006/relationships/image" Target="../media/image945.png"/><Relationship Id="rId12" Type="http://schemas.openxmlformats.org/officeDocument/2006/relationships/image" Target="../media/image950.png"/><Relationship Id="rId17" Type="http://schemas.openxmlformats.org/officeDocument/2006/relationships/image" Target="../media/image954.png"/><Relationship Id="rId2" Type="http://schemas.openxmlformats.org/officeDocument/2006/relationships/notesSlide" Target="../notesSlides/notesSlide83.xml"/><Relationship Id="rId16" Type="http://schemas.openxmlformats.org/officeDocument/2006/relationships/image" Target="../media/image953.png"/><Relationship Id="rId20" Type="http://schemas.openxmlformats.org/officeDocument/2006/relationships/image" Target="../media/image957.png"/><Relationship Id="rId1" Type="http://schemas.openxmlformats.org/officeDocument/2006/relationships/slideLayout" Target="../slideLayouts/slideLayout1.xml"/><Relationship Id="rId6" Type="http://schemas.openxmlformats.org/officeDocument/2006/relationships/image" Target="../media/image944.png"/><Relationship Id="rId11" Type="http://schemas.openxmlformats.org/officeDocument/2006/relationships/image" Target="../media/image949.png"/><Relationship Id="rId5" Type="http://schemas.openxmlformats.org/officeDocument/2006/relationships/image" Target="../media/image943.png"/><Relationship Id="rId15" Type="http://schemas.openxmlformats.org/officeDocument/2006/relationships/image" Target="../media/image55.png"/><Relationship Id="rId10" Type="http://schemas.openxmlformats.org/officeDocument/2006/relationships/image" Target="../media/image948.png"/><Relationship Id="rId19" Type="http://schemas.openxmlformats.org/officeDocument/2006/relationships/image" Target="../media/image956.png"/><Relationship Id="rId4" Type="http://schemas.openxmlformats.org/officeDocument/2006/relationships/image" Target="../media/image883.png"/><Relationship Id="rId9" Type="http://schemas.openxmlformats.org/officeDocument/2006/relationships/image" Target="../media/image947.png"/><Relationship Id="rId14" Type="http://schemas.openxmlformats.org/officeDocument/2006/relationships/image" Target="../media/image952.png"/></Relationships>
</file>

<file path=ppt/slides/_rels/slide84.xml.rels><?xml version="1.0" encoding="UTF-8" standalone="yes"?>
<Relationships xmlns="http://schemas.openxmlformats.org/package/2006/relationships"><Relationship Id="rId8" Type="http://schemas.openxmlformats.org/officeDocument/2006/relationships/image" Target="../media/image962.png"/><Relationship Id="rId13" Type="http://schemas.openxmlformats.org/officeDocument/2006/relationships/image" Target="../media/image967.png"/><Relationship Id="rId3" Type="http://schemas.openxmlformats.org/officeDocument/2006/relationships/image" Target="../media/image1.png"/><Relationship Id="rId7" Type="http://schemas.openxmlformats.org/officeDocument/2006/relationships/image" Target="../media/image961.png"/><Relationship Id="rId12" Type="http://schemas.openxmlformats.org/officeDocument/2006/relationships/image" Target="../media/image966.png"/><Relationship Id="rId17" Type="http://schemas.openxmlformats.org/officeDocument/2006/relationships/image" Target="../media/image971.png"/><Relationship Id="rId2" Type="http://schemas.openxmlformats.org/officeDocument/2006/relationships/notesSlide" Target="../notesSlides/notesSlide84.xml"/><Relationship Id="rId16" Type="http://schemas.openxmlformats.org/officeDocument/2006/relationships/image" Target="../media/image970.png"/><Relationship Id="rId1" Type="http://schemas.openxmlformats.org/officeDocument/2006/relationships/slideLayout" Target="../slideLayouts/slideLayout1.xml"/><Relationship Id="rId6" Type="http://schemas.openxmlformats.org/officeDocument/2006/relationships/image" Target="../media/image960.png"/><Relationship Id="rId11" Type="http://schemas.openxmlformats.org/officeDocument/2006/relationships/image" Target="../media/image965.png"/><Relationship Id="rId5" Type="http://schemas.openxmlformats.org/officeDocument/2006/relationships/image" Target="../media/image959.png"/><Relationship Id="rId15" Type="http://schemas.openxmlformats.org/officeDocument/2006/relationships/image" Target="../media/image969.png"/><Relationship Id="rId10" Type="http://schemas.openxmlformats.org/officeDocument/2006/relationships/image" Target="../media/image964.png"/><Relationship Id="rId4" Type="http://schemas.openxmlformats.org/officeDocument/2006/relationships/image" Target="../media/image883.png"/><Relationship Id="rId9" Type="http://schemas.openxmlformats.org/officeDocument/2006/relationships/image" Target="../media/image963.png"/><Relationship Id="rId14" Type="http://schemas.openxmlformats.org/officeDocument/2006/relationships/image" Target="../media/image968.png"/></Relationships>
</file>

<file path=ppt/slides/_rels/slide85.xml.rels><?xml version="1.0" encoding="UTF-8" standalone="yes"?>
<Relationships xmlns="http://schemas.openxmlformats.org/package/2006/relationships"><Relationship Id="rId8" Type="http://schemas.openxmlformats.org/officeDocument/2006/relationships/image" Target="../media/image975.png"/><Relationship Id="rId13" Type="http://schemas.openxmlformats.org/officeDocument/2006/relationships/image" Target="../media/image980.png"/><Relationship Id="rId18" Type="http://schemas.openxmlformats.org/officeDocument/2006/relationships/image" Target="../media/image985.png"/><Relationship Id="rId26" Type="http://schemas.openxmlformats.org/officeDocument/2006/relationships/image" Target="../media/image991.png"/><Relationship Id="rId3" Type="http://schemas.openxmlformats.org/officeDocument/2006/relationships/image" Target="../media/image1.png"/><Relationship Id="rId21" Type="http://schemas.openxmlformats.org/officeDocument/2006/relationships/image" Target="../media/image988.png"/><Relationship Id="rId7" Type="http://schemas.openxmlformats.org/officeDocument/2006/relationships/image" Target="../media/image974.png"/><Relationship Id="rId12" Type="http://schemas.openxmlformats.org/officeDocument/2006/relationships/image" Target="../media/image979.png"/><Relationship Id="rId17" Type="http://schemas.openxmlformats.org/officeDocument/2006/relationships/image" Target="../media/image984.png"/><Relationship Id="rId25" Type="http://schemas.openxmlformats.org/officeDocument/2006/relationships/image" Target="../media/image945.png"/><Relationship Id="rId2" Type="http://schemas.openxmlformats.org/officeDocument/2006/relationships/notesSlide" Target="../notesSlides/notesSlide85.xml"/><Relationship Id="rId16" Type="http://schemas.openxmlformats.org/officeDocument/2006/relationships/image" Target="../media/image983.png"/><Relationship Id="rId20" Type="http://schemas.openxmlformats.org/officeDocument/2006/relationships/image" Target="../media/image987.png"/><Relationship Id="rId29" Type="http://schemas.openxmlformats.org/officeDocument/2006/relationships/image" Target="../media/image994.png"/><Relationship Id="rId1" Type="http://schemas.openxmlformats.org/officeDocument/2006/relationships/slideLayout" Target="../slideLayouts/slideLayout1.xml"/><Relationship Id="rId6" Type="http://schemas.openxmlformats.org/officeDocument/2006/relationships/image" Target="../media/image973.png"/><Relationship Id="rId11" Type="http://schemas.openxmlformats.org/officeDocument/2006/relationships/image" Target="../media/image978.png"/><Relationship Id="rId24" Type="http://schemas.openxmlformats.org/officeDocument/2006/relationships/image" Target="../media/image656.png"/><Relationship Id="rId5" Type="http://schemas.openxmlformats.org/officeDocument/2006/relationships/image" Target="../media/image972.png"/><Relationship Id="rId15" Type="http://schemas.openxmlformats.org/officeDocument/2006/relationships/image" Target="../media/image982.png"/><Relationship Id="rId23" Type="http://schemas.openxmlformats.org/officeDocument/2006/relationships/image" Target="../media/image990.png"/><Relationship Id="rId28" Type="http://schemas.openxmlformats.org/officeDocument/2006/relationships/image" Target="../media/image993.png"/><Relationship Id="rId10" Type="http://schemas.openxmlformats.org/officeDocument/2006/relationships/image" Target="../media/image977.png"/><Relationship Id="rId19" Type="http://schemas.openxmlformats.org/officeDocument/2006/relationships/image" Target="../media/image986.png"/><Relationship Id="rId4" Type="http://schemas.openxmlformats.org/officeDocument/2006/relationships/image" Target="../media/image883.png"/><Relationship Id="rId9" Type="http://schemas.openxmlformats.org/officeDocument/2006/relationships/image" Target="../media/image976.png"/><Relationship Id="rId14" Type="http://schemas.openxmlformats.org/officeDocument/2006/relationships/image" Target="../media/image981.png"/><Relationship Id="rId22" Type="http://schemas.openxmlformats.org/officeDocument/2006/relationships/image" Target="../media/image989.png"/><Relationship Id="rId27" Type="http://schemas.openxmlformats.org/officeDocument/2006/relationships/image" Target="../media/image992.png"/><Relationship Id="rId30" Type="http://schemas.openxmlformats.org/officeDocument/2006/relationships/image" Target="../media/image995.png"/></Relationships>
</file>

<file path=ppt/slides/_rels/slide86.xml.rels><?xml version="1.0" encoding="UTF-8" standalone="yes"?>
<Relationships xmlns="http://schemas.openxmlformats.org/package/2006/relationships"><Relationship Id="rId8" Type="http://schemas.openxmlformats.org/officeDocument/2006/relationships/image" Target="../media/image999.png"/><Relationship Id="rId13" Type="http://schemas.openxmlformats.org/officeDocument/2006/relationships/image" Target="../media/image1004.png"/><Relationship Id="rId18" Type="http://schemas.openxmlformats.org/officeDocument/2006/relationships/image" Target="../media/image1009.png"/><Relationship Id="rId3" Type="http://schemas.openxmlformats.org/officeDocument/2006/relationships/image" Target="../media/image212.png"/><Relationship Id="rId21" Type="http://schemas.openxmlformats.org/officeDocument/2006/relationships/image" Target="../media/image1012.png"/><Relationship Id="rId7" Type="http://schemas.openxmlformats.org/officeDocument/2006/relationships/image" Target="../media/image998.png"/><Relationship Id="rId12" Type="http://schemas.openxmlformats.org/officeDocument/2006/relationships/image" Target="../media/image1003.png"/><Relationship Id="rId17" Type="http://schemas.openxmlformats.org/officeDocument/2006/relationships/image" Target="../media/image1008.png"/><Relationship Id="rId2" Type="http://schemas.openxmlformats.org/officeDocument/2006/relationships/notesSlide" Target="../notesSlides/notesSlide86.xml"/><Relationship Id="rId16" Type="http://schemas.openxmlformats.org/officeDocument/2006/relationships/image" Target="../media/image1007.png"/><Relationship Id="rId20" Type="http://schemas.openxmlformats.org/officeDocument/2006/relationships/image" Target="../media/image1011.png"/><Relationship Id="rId1" Type="http://schemas.openxmlformats.org/officeDocument/2006/relationships/slideLayout" Target="../slideLayouts/slideLayout1.xml"/><Relationship Id="rId6" Type="http://schemas.openxmlformats.org/officeDocument/2006/relationships/image" Target="../media/image997.png"/><Relationship Id="rId11" Type="http://schemas.openxmlformats.org/officeDocument/2006/relationships/image" Target="../media/image1002.png"/><Relationship Id="rId5" Type="http://schemas.openxmlformats.org/officeDocument/2006/relationships/image" Target="../media/image996.png"/><Relationship Id="rId15" Type="http://schemas.openxmlformats.org/officeDocument/2006/relationships/image" Target="../media/image1006.png"/><Relationship Id="rId10" Type="http://schemas.openxmlformats.org/officeDocument/2006/relationships/image" Target="../media/image1001.png"/><Relationship Id="rId19" Type="http://schemas.openxmlformats.org/officeDocument/2006/relationships/image" Target="../media/image1010.png"/><Relationship Id="rId4" Type="http://schemas.openxmlformats.org/officeDocument/2006/relationships/image" Target="../media/image883.png"/><Relationship Id="rId9" Type="http://schemas.openxmlformats.org/officeDocument/2006/relationships/image" Target="../media/image1000.png"/><Relationship Id="rId14" Type="http://schemas.openxmlformats.org/officeDocument/2006/relationships/image" Target="../media/image1005.png"/></Relationships>
</file>

<file path=ppt/slides/_rels/slide87.xml.rels><?xml version="1.0" encoding="UTF-8" standalone="yes"?>
<Relationships xmlns="http://schemas.openxmlformats.org/package/2006/relationships"><Relationship Id="rId8" Type="http://schemas.openxmlformats.org/officeDocument/2006/relationships/image" Target="../media/image1014.png"/><Relationship Id="rId13" Type="http://schemas.openxmlformats.org/officeDocument/2006/relationships/image" Target="../media/image1018.png"/><Relationship Id="rId3" Type="http://schemas.openxmlformats.org/officeDocument/2006/relationships/image" Target="../media/image1.png"/><Relationship Id="rId7" Type="http://schemas.openxmlformats.org/officeDocument/2006/relationships/image" Target="../media/image224.png"/><Relationship Id="rId12" Type="http://schemas.openxmlformats.org/officeDocument/2006/relationships/image" Target="../media/image210.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23.png"/><Relationship Id="rId11" Type="http://schemas.openxmlformats.org/officeDocument/2006/relationships/image" Target="../media/image1017.png"/><Relationship Id="rId5" Type="http://schemas.openxmlformats.org/officeDocument/2006/relationships/image" Target="../media/image1013.png"/><Relationship Id="rId10" Type="http://schemas.openxmlformats.org/officeDocument/2006/relationships/image" Target="../media/image1016.png"/><Relationship Id="rId4" Type="http://schemas.openxmlformats.org/officeDocument/2006/relationships/image" Target="../media/image206.png"/><Relationship Id="rId9" Type="http://schemas.openxmlformats.org/officeDocument/2006/relationships/image" Target="../media/image1015.png"/></Relationships>
</file>

<file path=ppt/slides/_rels/slide88.xml.rels><?xml version="1.0" encoding="UTF-8" standalone="yes"?>
<Relationships xmlns="http://schemas.openxmlformats.org/package/2006/relationships"><Relationship Id="rId8" Type="http://schemas.openxmlformats.org/officeDocument/2006/relationships/image" Target="../media/image1020.png"/><Relationship Id="rId13" Type="http://schemas.openxmlformats.org/officeDocument/2006/relationships/image" Target="../media/image1025.png"/><Relationship Id="rId3" Type="http://schemas.openxmlformats.org/officeDocument/2006/relationships/image" Target="../media/image1.png"/><Relationship Id="rId7" Type="http://schemas.openxmlformats.org/officeDocument/2006/relationships/image" Target="../media/image222.png"/><Relationship Id="rId12" Type="http://schemas.openxmlformats.org/officeDocument/2006/relationships/image" Target="../media/image1024.png"/><Relationship Id="rId17" Type="http://schemas.openxmlformats.org/officeDocument/2006/relationships/image" Target="../media/image1018.png"/><Relationship Id="rId2" Type="http://schemas.openxmlformats.org/officeDocument/2006/relationships/notesSlide" Target="../notesSlides/notesSlide88.xml"/><Relationship Id="rId16" Type="http://schemas.openxmlformats.org/officeDocument/2006/relationships/image" Target="../media/image210.png"/><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1023.png"/><Relationship Id="rId5" Type="http://schemas.openxmlformats.org/officeDocument/2006/relationships/image" Target="../media/image1019.png"/><Relationship Id="rId15" Type="http://schemas.openxmlformats.org/officeDocument/2006/relationships/image" Target="../media/image1027.png"/><Relationship Id="rId10" Type="http://schemas.openxmlformats.org/officeDocument/2006/relationships/image" Target="../media/image1022.png"/><Relationship Id="rId4" Type="http://schemas.openxmlformats.org/officeDocument/2006/relationships/image" Target="../media/image206.png"/><Relationship Id="rId9" Type="http://schemas.openxmlformats.org/officeDocument/2006/relationships/image" Target="../media/image1021.png"/><Relationship Id="rId14" Type="http://schemas.openxmlformats.org/officeDocument/2006/relationships/image" Target="../media/image1026.png"/></Relationships>
</file>

<file path=ppt/slides/_rels/slide89.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034.png"/><Relationship Id="rId3" Type="http://schemas.openxmlformats.org/officeDocument/2006/relationships/image" Target="../media/image1.png"/><Relationship Id="rId7" Type="http://schemas.openxmlformats.org/officeDocument/2006/relationships/image" Target="../media/image1029.png"/><Relationship Id="rId12" Type="http://schemas.openxmlformats.org/officeDocument/2006/relationships/image" Target="../media/image1033.png"/><Relationship Id="rId2" Type="http://schemas.openxmlformats.org/officeDocument/2006/relationships/notesSlide" Target="../notesSlides/notesSlide89.xml"/><Relationship Id="rId16" Type="http://schemas.openxmlformats.org/officeDocument/2006/relationships/image" Target="../media/image1036.png"/><Relationship Id="rId1" Type="http://schemas.openxmlformats.org/officeDocument/2006/relationships/slideLayout" Target="../slideLayouts/slideLayout1.xml"/><Relationship Id="rId6" Type="http://schemas.openxmlformats.org/officeDocument/2006/relationships/image" Target="../media/image1028.png"/><Relationship Id="rId11" Type="http://schemas.openxmlformats.org/officeDocument/2006/relationships/image" Target="../media/image1032.png"/><Relationship Id="rId5" Type="http://schemas.openxmlformats.org/officeDocument/2006/relationships/image" Target="../media/image207.png"/><Relationship Id="rId15" Type="http://schemas.openxmlformats.org/officeDocument/2006/relationships/image" Target="../media/image210.png"/><Relationship Id="rId10" Type="http://schemas.openxmlformats.org/officeDocument/2006/relationships/image" Target="../media/image1031.png"/><Relationship Id="rId4" Type="http://schemas.openxmlformats.org/officeDocument/2006/relationships/image" Target="../media/image206.png"/><Relationship Id="rId9" Type="http://schemas.openxmlformats.org/officeDocument/2006/relationships/image" Target="../media/image930.png"/><Relationship Id="rId14" Type="http://schemas.openxmlformats.org/officeDocument/2006/relationships/image" Target="../media/image1035.png"/></Relationships>
</file>

<file path=ppt/slides/_rels/slide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9.xml"/><Relationship Id="rId16" Type="http://schemas.openxmlformats.org/officeDocument/2006/relationships/image" Target="../media/image145.png"/><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90.xml.rels><?xml version="1.0" encoding="UTF-8" standalone="yes"?>
<Relationships xmlns="http://schemas.openxmlformats.org/package/2006/relationships"><Relationship Id="rId8" Type="http://schemas.openxmlformats.org/officeDocument/2006/relationships/image" Target="../media/image1039.png"/><Relationship Id="rId13"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1038.png"/><Relationship Id="rId12" Type="http://schemas.openxmlformats.org/officeDocument/2006/relationships/image" Target="../media/image230.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1037.png"/><Relationship Id="rId11" Type="http://schemas.openxmlformats.org/officeDocument/2006/relationships/image" Target="../media/image1041.png"/><Relationship Id="rId5" Type="http://schemas.openxmlformats.org/officeDocument/2006/relationships/image" Target="../media/image228.png"/><Relationship Id="rId10" Type="http://schemas.openxmlformats.org/officeDocument/2006/relationships/image" Target="../media/image254.png"/><Relationship Id="rId4" Type="http://schemas.openxmlformats.org/officeDocument/2006/relationships/image" Target="../media/image206.png"/><Relationship Id="rId9" Type="http://schemas.openxmlformats.org/officeDocument/2006/relationships/image" Target="../media/image1040.png"/><Relationship Id="rId14" Type="http://schemas.openxmlformats.org/officeDocument/2006/relationships/image" Target="../media/image1036.png"/></Relationships>
</file>

<file path=ppt/slides/_rels/slide91.xml.rels><?xml version="1.0" encoding="UTF-8" standalone="yes"?>
<Relationships xmlns="http://schemas.openxmlformats.org/package/2006/relationships"><Relationship Id="rId8" Type="http://schemas.openxmlformats.org/officeDocument/2006/relationships/image" Target="../media/image1046.png"/><Relationship Id="rId3" Type="http://schemas.openxmlformats.org/officeDocument/2006/relationships/image" Target="../media/image1.png"/><Relationship Id="rId7" Type="http://schemas.openxmlformats.org/officeDocument/2006/relationships/image" Target="../media/image1045.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1044.png"/><Relationship Id="rId11" Type="http://schemas.openxmlformats.org/officeDocument/2006/relationships/image" Target="../media/image1049.png"/><Relationship Id="rId5" Type="http://schemas.openxmlformats.org/officeDocument/2006/relationships/image" Target="../media/image1043.png"/><Relationship Id="rId10" Type="http://schemas.openxmlformats.org/officeDocument/2006/relationships/image" Target="../media/image1048.png"/><Relationship Id="rId4" Type="http://schemas.openxmlformats.org/officeDocument/2006/relationships/image" Target="../media/image1042.png"/><Relationship Id="rId9" Type="http://schemas.openxmlformats.org/officeDocument/2006/relationships/image" Target="../media/image1047.png"/></Relationships>
</file>

<file path=ppt/slides/_rels/slide92.xml.rels><?xml version="1.0" encoding="UTF-8" standalone="yes"?>
<Relationships xmlns="http://schemas.openxmlformats.org/package/2006/relationships"><Relationship Id="rId8" Type="http://schemas.openxmlformats.org/officeDocument/2006/relationships/image" Target="../media/image1054.png"/><Relationship Id="rId3" Type="http://schemas.openxmlformats.org/officeDocument/2006/relationships/image" Target="../media/image1.png"/><Relationship Id="rId7" Type="http://schemas.openxmlformats.org/officeDocument/2006/relationships/image" Target="../media/image1053.png"/><Relationship Id="rId12" Type="http://schemas.openxmlformats.org/officeDocument/2006/relationships/image" Target="../media/image1058.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1052.png"/><Relationship Id="rId11" Type="http://schemas.openxmlformats.org/officeDocument/2006/relationships/image" Target="../media/image1057.png"/><Relationship Id="rId5" Type="http://schemas.openxmlformats.org/officeDocument/2006/relationships/image" Target="../media/image1051.png"/><Relationship Id="rId10" Type="http://schemas.openxmlformats.org/officeDocument/2006/relationships/image" Target="../media/image1056.png"/><Relationship Id="rId4" Type="http://schemas.openxmlformats.org/officeDocument/2006/relationships/image" Target="../media/image1050.png"/><Relationship Id="rId9" Type="http://schemas.openxmlformats.org/officeDocument/2006/relationships/image" Target="../media/image1055.png"/></Relationships>
</file>

<file path=ppt/slides/_rels/slide93.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1066.png"/><Relationship Id="rId3" Type="http://schemas.openxmlformats.org/officeDocument/2006/relationships/image" Target="../media/image1.png"/><Relationship Id="rId7" Type="http://schemas.openxmlformats.org/officeDocument/2006/relationships/image" Target="../media/image1061.png"/><Relationship Id="rId12" Type="http://schemas.openxmlformats.org/officeDocument/2006/relationships/image" Target="../media/image1065.png"/><Relationship Id="rId2" Type="http://schemas.openxmlformats.org/officeDocument/2006/relationships/notesSlide" Target="../notesSlides/notesSlide93.xml"/><Relationship Id="rId16" Type="http://schemas.openxmlformats.org/officeDocument/2006/relationships/image" Target="../media/image1058.png"/><Relationship Id="rId1" Type="http://schemas.openxmlformats.org/officeDocument/2006/relationships/slideLayout" Target="../slideLayouts/slideLayout1.xml"/><Relationship Id="rId6" Type="http://schemas.openxmlformats.org/officeDocument/2006/relationships/image" Target="../media/image1060.png"/><Relationship Id="rId11" Type="http://schemas.openxmlformats.org/officeDocument/2006/relationships/image" Target="../media/image1064.png"/><Relationship Id="rId5" Type="http://schemas.openxmlformats.org/officeDocument/2006/relationships/image" Target="../media/image1059.png"/><Relationship Id="rId15" Type="http://schemas.openxmlformats.org/officeDocument/2006/relationships/image" Target="../media/image1068.png"/><Relationship Id="rId10" Type="http://schemas.openxmlformats.org/officeDocument/2006/relationships/image" Target="../media/image1063.png"/><Relationship Id="rId4" Type="http://schemas.openxmlformats.org/officeDocument/2006/relationships/image" Target="../media/image1050.png"/><Relationship Id="rId9" Type="http://schemas.openxmlformats.org/officeDocument/2006/relationships/image" Target="../media/image1062.png"/><Relationship Id="rId14" Type="http://schemas.openxmlformats.org/officeDocument/2006/relationships/image" Target="../media/image1067.png"/></Relationships>
</file>

<file path=ppt/slides/_rels/slide94.xml.rels><?xml version="1.0" encoding="UTF-8" standalone="yes"?>
<Relationships xmlns="http://schemas.openxmlformats.org/package/2006/relationships"><Relationship Id="rId8" Type="http://schemas.openxmlformats.org/officeDocument/2006/relationships/image" Target="../media/image1072.png"/><Relationship Id="rId13" Type="http://schemas.openxmlformats.org/officeDocument/2006/relationships/image" Target="../media/image1077.png"/><Relationship Id="rId3" Type="http://schemas.openxmlformats.org/officeDocument/2006/relationships/image" Target="../media/image1.png"/><Relationship Id="rId7" Type="http://schemas.openxmlformats.org/officeDocument/2006/relationships/image" Target="../media/image1071.png"/><Relationship Id="rId12" Type="http://schemas.openxmlformats.org/officeDocument/2006/relationships/image" Target="../media/image1076.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1070.png"/><Relationship Id="rId11" Type="http://schemas.openxmlformats.org/officeDocument/2006/relationships/image" Target="../media/image1075.png"/><Relationship Id="rId5" Type="http://schemas.openxmlformats.org/officeDocument/2006/relationships/image" Target="../media/image1069.png"/><Relationship Id="rId10" Type="http://schemas.openxmlformats.org/officeDocument/2006/relationships/image" Target="../media/image1074.png"/><Relationship Id="rId4" Type="http://schemas.openxmlformats.org/officeDocument/2006/relationships/image" Target="../media/image1050.png"/><Relationship Id="rId9" Type="http://schemas.openxmlformats.org/officeDocument/2006/relationships/image" Target="../media/image1073.png"/><Relationship Id="rId14" Type="http://schemas.openxmlformats.org/officeDocument/2006/relationships/image" Target="../media/image1058.png"/></Relationships>
</file>

<file path=ppt/slides/_rels/slide95.xml.rels><?xml version="1.0" encoding="UTF-8" standalone="yes"?>
<Relationships xmlns="http://schemas.openxmlformats.org/package/2006/relationships"><Relationship Id="rId8" Type="http://schemas.openxmlformats.org/officeDocument/2006/relationships/image" Target="../media/image1081.png"/><Relationship Id="rId13" Type="http://schemas.openxmlformats.org/officeDocument/2006/relationships/image" Target="../media/image1086.png"/><Relationship Id="rId3" Type="http://schemas.openxmlformats.org/officeDocument/2006/relationships/image" Target="../media/image1.png"/><Relationship Id="rId7" Type="http://schemas.openxmlformats.org/officeDocument/2006/relationships/image" Target="../media/image1080.png"/><Relationship Id="rId12" Type="http://schemas.openxmlformats.org/officeDocument/2006/relationships/image" Target="../media/image1085.png"/><Relationship Id="rId17" Type="http://schemas.openxmlformats.org/officeDocument/2006/relationships/image" Target="../media/image1058.png"/><Relationship Id="rId2" Type="http://schemas.openxmlformats.org/officeDocument/2006/relationships/notesSlide" Target="../notesSlides/notesSlide95.xml"/><Relationship Id="rId16" Type="http://schemas.openxmlformats.org/officeDocument/2006/relationships/image" Target="../media/image1067.png"/><Relationship Id="rId1" Type="http://schemas.openxmlformats.org/officeDocument/2006/relationships/slideLayout" Target="../slideLayouts/slideLayout1.xml"/><Relationship Id="rId6" Type="http://schemas.openxmlformats.org/officeDocument/2006/relationships/image" Target="../media/image1079.png"/><Relationship Id="rId11" Type="http://schemas.openxmlformats.org/officeDocument/2006/relationships/image" Target="../media/image1084.png"/><Relationship Id="rId5" Type="http://schemas.openxmlformats.org/officeDocument/2006/relationships/image" Target="../media/image1078.png"/><Relationship Id="rId15" Type="http://schemas.openxmlformats.org/officeDocument/2006/relationships/image" Target="../media/image1088.png"/><Relationship Id="rId10" Type="http://schemas.openxmlformats.org/officeDocument/2006/relationships/image" Target="../media/image1083.png"/><Relationship Id="rId4" Type="http://schemas.openxmlformats.org/officeDocument/2006/relationships/image" Target="../media/image1050.png"/><Relationship Id="rId9" Type="http://schemas.openxmlformats.org/officeDocument/2006/relationships/image" Target="../media/image1082.png"/><Relationship Id="rId14" Type="http://schemas.openxmlformats.org/officeDocument/2006/relationships/image" Target="../media/image1087.png"/></Relationships>
</file>

<file path=ppt/slides/_rels/slide96.xml.rels><?xml version="1.0" encoding="UTF-8" standalone="yes"?>
<Relationships xmlns="http://schemas.openxmlformats.org/package/2006/relationships"><Relationship Id="rId8" Type="http://schemas.openxmlformats.org/officeDocument/2006/relationships/image" Target="../media/image1053.png"/><Relationship Id="rId13" Type="http://schemas.openxmlformats.org/officeDocument/2006/relationships/image" Target="../media/image1096.png"/><Relationship Id="rId3" Type="http://schemas.openxmlformats.org/officeDocument/2006/relationships/image" Target="../media/image1.png"/><Relationship Id="rId7" Type="http://schemas.openxmlformats.org/officeDocument/2006/relationships/image" Target="../media/image1091.png"/><Relationship Id="rId12" Type="http://schemas.openxmlformats.org/officeDocument/2006/relationships/image" Target="../media/image1095.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1090.png"/><Relationship Id="rId11" Type="http://schemas.openxmlformats.org/officeDocument/2006/relationships/image" Target="../media/image1094.png"/><Relationship Id="rId5" Type="http://schemas.openxmlformats.org/officeDocument/2006/relationships/image" Target="../media/image1089.png"/><Relationship Id="rId15" Type="http://schemas.openxmlformats.org/officeDocument/2006/relationships/image" Target="../media/image1058.png"/><Relationship Id="rId10" Type="http://schemas.openxmlformats.org/officeDocument/2006/relationships/image" Target="../media/image1093.png"/><Relationship Id="rId4" Type="http://schemas.openxmlformats.org/officeDocument/2006/relationships/image" Target="../media/image1050.png"/><Relationship Id="rId9" Type="http://schemas.openxmlformats.org/officeDocument/2006/relationships/image" Target="../media/image1092.png"/><Relationship Id="rId14" Type="http://schemas.openxmlformats.org/officeDocument/2006/relationships/image" Target="../media/image1097.png"/></Relationships>
</file>

<file path=ppt/slides/_rels/slide97.xml.rels><?xml version="1.0" encoding="UTF-8" standalone="yes"?>
<Relationships xmlns="http://schemas.openxmlformats.org/package/2006/relationships"><Relationship Id="rId8" Type="http://schemas.openxmlformats.org/officeDocument/2006/relationships/image" Target="../media/image1101.png"/><Relationship Id="rId13" Type="http://schemas.openxmlformats.org/officeDocument/2006/relationships/image" Target="../media/image1106.png"/><Relationship Id="rId18" Type="http://schemas.openxmlformats.org/officeDocument/2006/relationships/image" Target="../media/image1111.png"/><Relationship Id="rId3" Type="http://schemas.openxmlformats.org/officeDocument/2006/relationships/image" Target="../media/image1.png"/><Relationship Id="rId21" Type="http://schemas.openxmlformats.org/officeDocument/2006/relationships/image" Target="../media/image1114.png"/><Relationship Id="rId7" Type="http://schemas.openxmlformats.org/officeDocument/2006/relationships/image" Target="../media/image1100.png"/><Relationship Id="rId12" Type="http://schemas.openxmlformats.org/officeDocument/2006/relationships/image" Target="../media/image1105.png"/><Relationship Id="rId17" Type="http://schemas.openxmlformats.org/officeDocument/2006/relationships/image" Target="../media/image1110.png"/><Relationship Id="rId2" Type="http://schemas.openxmlformats.org/officeDocument/2006/relationships/notesSlide" Target="../notesSlides/notesSlide97.xml"/><Relationship Id="rId16" Type="http://schemas.openxmlformats.org/officeDocument/2006/relationships/image" Target="../media/image1109.png"/><Relationship Id="rId20" Type="http://schemas.openxmlformats.org/officeDocument/2006/relationships/image" Target="../media/image1113.png"/><Relationship Id="rId1" Type="http://schemas.openxmlformats.org/officeDocument/2006/relationships/slideLayout" Target="../slideLayouts/slideLayout1.xml"/><Relationship Id="rId6" Type="http://schemas.openxmlformats.org/officeDocument/2006/relationships/image" Target="../media/image1099.png"/><Relationship Id="rId11" Type="http://schemas.openxmlformats.org/officeDocument/2006/relationships/image" Target="../media/image1104.png"/><Relationship Id="rId5" Type="http://schemas.openxmlformats.org/officeDocument/2006/relationships/image" Target="../media/image1098.png"/><Relationship Id="rId15" Type="http://schemas.openxmlformats.org/officeDocument/2006/relationships/image" Target="../media/image1108.png"/><Relationship Id="rId23" Type="http://schemas.openxmlformats.org/officeDocument/2006/relationships/image" Target="../media/image1058.png"/><Relationship Id="rId10" Type="http://schemas.openxmlformats.org/officeDocument/2006/relationships/image" Target="../media/image1103.png"/><Relationship Id="rId19" Type="http://schemas.openxmlformats.org/officeDocument/2006/relationships/image" Target="../media/image1112.png"/><Relationship Id="rId4" Type="http://schemas.openxmlformats.org/officeDocument/2006/relationships/image" Target="../media/image1050.png"/><Relationship Id="rId9" Type="http://schemas.openxmlformats.org/officeDocument/2006/relationships/image" Target="../media/image1102.png"/><Relationship Id="rId14" Type="http://schemas.openxmlformats.org/officeDocument/2006/relationships/image" Target="../media/image1107.png"/><Relationship Id="rId22" Type="http://schemas.openxmlformats.org/officeDocument/2006/relationships/image" Target="../media/image1115.png"/></Relationships>
</file>

<file path=ppt/slides/_rels/slide98.xml.rels><?xml version="1.0" encoding="UTF-8" standalone="yes"?>
<Relationships xmlns="http://schemas.openxmlformats.org/package/2006/relationships"><Relationship Id="rId8" Type="http://schemas.openxmlformats.org/officeDocument/2006/relationships/image" Target="../media/image1119.png"/><Relationship Id="rId13" Type="http://schemas.openxmlformats.org/officeDocument/2006/relationships/image" Target="../media/image1123.png"/><Relationship Id="rId18" Type="http://schemas.openxmlformats.org/officeDocument/2006/relationships/image" Target="../media/image1128.png"/><Relationship Id="rId3" Type="http://schemas.openxmlformats.org/officeDocument/2006/relationships/image" Target="../media/image1.png"/><Relationship Id="rId21" Type="http://schemas.openxmlformats.org/officeDocument/2006/relationships/image" Target="../media/image1131.png"/><Relationship Id="rId7" Type="http://schemas.openxmlformats.org/officeDocument/2006/relationships/image" Target="../media/image1118.png"/><Relationship Id="rId12" Type="http://schemas.openxmlformats.org/officeDocument/2006/relationships/image" Target="../media/image1122.png"/><Relationship Id="rId17" Type="http://schemas.openxmlformats.org/officeDocument/2006/relationships/image" Target="../media/image1127.png"/><Relationship Id="rId25" Type="http://schemas.openxmlformats.org/officeDocument/2006/relationships/image" Target="../media/image1058.png"/><Relationship Id="rId2" Type="http://schemas.openxmlformats.org/officeDocument/2006/relationships/notesSlide" Target="../notesSlides/notesSlide98.xml"/><Relationship Id="rId16" Type="http://schemas.openxmlformats.org/officeDocument/2006/relationships/image" Target="../media/image1126.png"/><Relationship Id="rId20" Type="http://schemas.openxmlformats.org/officeDocument/2006/relationships/image" Target="../media/image1130.png"/><Relationship Id="rId1" Type="http://schemas.openxmlformats.org/officeDocument/2006/relationships/slideLayout" Target="../slideLayouts/slideLayout1.xml"/><Relationship Id="rId6" Type="http://schemas.openxmlformats.org/officeDocument/2006/relationships/image" Target="../media/image1117.png"/><Relationship Id="rId11" Type="http://schemas.openxmlformats.org/officeDocument/2006/relationships/image" Target="../media/image1121.png"/><Relationship Id="rId24" Type="http://schemas.openxmlformats.org/officeDocument/2006/relationships/image" Target="../media/image1134.png"/><Relationship Id="rId5" Type="http://schemas.openxmlformats.org/officeDocument/2006/relationships/image" Target="../media/image1116.png"/><Relationship Id="rId15" Type="http://schemas.openxmlformats.org/officeDocument/2006/relationships/image" Target="../media/image1125.png"/><Relationship Id="rId23" Type="http://schemas.openxmlformats.org/officeDocument/2006/relationships/image" Target="../media/image1133.png"/><Relationship Id="rId10" Type="http://schemas.openxmlformats.org/officeDocument/2006/relationships/image" Target="../media/image1120.png"/><Relationship Id="rId19" Type="http://schemas.openxmlformats.org/officeDocument/2006/relationships/image" Target="../media/image1129.png"/><Relationship Id="rId4" Type="http://schemas.openxmlformats.org/officeDocument/2006/relationships/image" Target="../media/image1050.png"/><Relationship Id="rId9" Type="http://schemas.openxmlformats.org/officeDocument/2006/relationships/image" Target="../media/image1066.png"/><Relationship Id="rId14" Type="http://schemas.openxmlformats.org/officeDocument/2006/relationships/image" Target="../media/image1124.png"/><Relationship Id="rId22" Type="http://schemas.openxmlformats.org/officeDocument/2006/relationships/image" Target="../media/image1132.png"/></Relationships>
</file>

<file path=ppt/slides/_rels/slide99.xml.rels><?xml version="1.0" encoding="UTF-8" standalone="yes"?>
<Relationships xmlns="http://schemas.openxmlformats.org/package/2006/relationships"><Relationship Id="rId8" Type="http://schemas.openxmlformats.org/officeDocument/2006/relationships/image" Target="../media/image1137.png"/><Relationship Id="rId13" Type="http://schemas.openxmlformats.org/officeDocument/2006/relationships/image" Target="../media/image1142.png"/><Relationship Id="rId18" Type="http://schemas.openxmlformats.org/officeDocument/2006/relationships/image" Target="../media/image1147.png"/><Relationship Id="rId3" Type="http://schemas.openxmlformats.org/officeDocument/2006/relationships/image" Target="../media/image1.png"/><Relationship Id="rId21" Type="http://schemas.openxmlformats.org/officeDocument/2006/relationships/image" Target="../media/image1058.png"/><Relationship Id="rId7" Type="http://schemas.openxmlformats.org/officeDocument/2006/relationships/image" Target="../media/image1136.png"/><Relationship Id="rId12" Type="http://schemas.openxmlformats.org/officeDocument/2006/relationships/image" Target="../media/image1141.png"/><Relationship Id="rId17" Type="http://schemas.openxmlformats.org/officeDocument/2006/relationships/image" Target="../media/image1146.png"/><Relationship Id="rId2" Type="http://schemas.openxmlformats.org/officeDocument/2006/relationships/notesSlide" Target="../notesSlides/notesSlide99.xml"/><Relationship Id="rId16" Type="http://schemas.openxmlformats.org/officeDocument/2006/relationships/image" Target="../media/image1145.png"/><Relationship Id="rId20" Type="http://schemas.openxmlformats.org/officeDocument/2006/relationships/image" Target="../media/image1149.png"/><Relationship Id="rId1" Type="http://schemas.openxmlformats.org/officeDocument/2006/relationships/slideLayout" Target="../slideLayouts/slideLayout1.xml"/><Relationship Id="rId6" Type="http://schemas.openxmlformats.org/officeDocument/2006/relationships/image" Target="../media/image1135.png"/><Relationship Id="rId11" Type="http://schemas.openxmlformats.org/officeDocument/2006/relationships/image" Target="../media/image1140.png"/><Relationship Id="rId5" Type="http://schemas.openxmlformats.org/officeDocument/2006/relationships/image" Target="../media/image1096.png"/><Relationship Id="rId15" Type="http://schemas.openxmlformats.org/officeDocument/2006/relationships/image" Target="../media/image1144.png"/><Relationship Id="rId10" Type="http://schemas.openxmlformats.org/officeDocument/2006/relationships/image" Target="../media/image1139.png"/><Relationship Id="rId19" Type="http://schemas.openxmlformats.org/officeDocument/2006/relationships/image" Target="../media/image1148.png"/><Relationship Id="rId4" Type="http://schemas.openxmlformats.org/officeDocument/2006/relationships/image" Target="../media/image1050.png"/><Relationship Id="rId9" Type="http://schemas.openxmlformats.org/officeDocument/2006/relationships/image" Target="../media/image1138.png"/><Relationship Id="rId14" Type="http://schemas.openxmlformats.org/officeDocument/2006/relationships/image" Target="../media/image1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952500" y="476250"/>
            <a:ext cx="2857500" cy="2857500"/>
          </a:xfrm>
          <a:prstGeom prst="rect">
            <a:avLst/>
          </a:prstGeom>
        </p:spPr>
      </p:pic>
      <p:pic>
        <p:nvPicPr>
          <p:cNvPr id="5" name="Image 3" descr="preencoded.png"/>
          <p:cNvPicPr>
            <a:picLocks noChangeAspect="1"/>
          </p:cNvPicPr>
          <p:nvPr/>
        </p:nvPicPr>
        <p:blipFill>
          <a:blip r:embed="rId6"/>
          <a:stretch>
            <a:fillRect/>
          </a:stretch>
        </p:blipFill>
        <p:spPr>
          <a:xfrm>
            <a:off x="8858250" y="4191000"/>
            <a:ext cx="1905000" cy="1905000"/>
          </a:xfrm>
          <a:prstGeom prst="rect">
            <a:avLst/>
          </a:prstGeom>
        </p:spPr>
      </p:pic>
      <p:pic>
        <p:nvPicPr>
          <p:cNvPr id="6" name="Image 4" descr="preencoded.png"/>
          <p:cNvPicPr>
            <a:picLocks noChangeAspect="1"/>
          </p:cNvPicPr>
          <p:nvPr/>
        </p:nvPicPr>
        <p:blipFill>
          <a:blip r:embed="rId7"/>
          <a:stretch>
            <a:fillRect/>
          </a:stretch>
        </p:blipFill>
        <p:spPr>
          <a:xfrm>
            <a:off x="8858250" y="1905000"/>
            <a:ext cx="1428750" cy="1428750"/>
          </a:xfrm>
          <a:prstGeom prst="rect">
            <a:avLst/>
          </a:prstGeom>
        </p:spPr>
      </p:pic>
      <p:pic>
        <p:nvPicPr>
          <p:cNvPr id="7" name="Image 5" descr="preencoded.png"/>
          <p:cNvPicPr>
            <a:picLocks noChangeAspect="1"/>
          </p:cNvPicPr>
          <p:nvPr/>
        </p:nvPicPr>
        <p:blipFill>
          <a:blip r:embed="rId8"/>
          <a:stretch>
            <a:fillRect/>
          </a:stretch>
        </p:blipFill>
        <p:spPr>
          <a:xfrm>
            <a:off x="5381625" y="3086100"/>
            <a:ext cx="1428750" cy="38100"/>
          </a:xfrm>
          <a:prstGeom prst="rect">
            <a:avLst/>
          </a:prstGeom>
        </p:spPr>
      </p:pic>
      <p:pic>
        <p:nvPicPr>
          <p:cNvPr id="8" name="Image 6" descr="preencoded.png"/>
          <p:cNvPicPr>
            <a:picLocks noChangeAspect="1"/>
          </p:cNvPicPr>
          <p:nvPr/>
        </p:nvPicPr>
        <p:blipFill>
          <a:blip r:embed="rId9"/>
          <a:stretch>
            <a:fillRect/>
          </a:stretch>
        </p:blipFill>
        <p:spPr>
          <a:xfrm>
            <a:off x="381000" y="6286500"/>
            <a:ext cx="133350" cy="152400"/>
          </a:xfrm>
          <a:prstGeom prst="rect">
            <a:avLst/>
          </a:prstGeom>
        </p:spPr>
      </p:pic>
      <p:sp>
        <p:nvSpPr>
          <p:cNvPr id="9" name="Text 0"/>
          <p:cNvSpPr/>
          <p:nvPr/>
        </p:nvSpPr>
        <p:spPr>
          <a:xfrm>
            <a:off x="1706880" y="2362200"/>
            <a:ext cx="8778240" cy="571500"/>
          </a:xfrm>
          <a:prstGeom prst="rect">
            <a:avLst/>
          </a:prstGeom>
          <a:noFill/>
          <a:ln/>
        </p:spPr>
        <p:txBody>
          <a:bodyPr vert="horz" wrap="square" lIns="0" tIns="0" rIns="0" bIns="0" rtlCol="0" anchor="t"/>
          <a:lstStyle/>
          <a:p>
            <a:pPr marL="0" indent="0" algn="ctr">
              <a:lnSpc>
                <a:spcPts val="4500"/>
              </a:lnSpc>
              <a:buNone/>
            </a:pPr>
            <a:r>
              <a:rPr lang="en-US" sz="4500" b="1" dirty="0">
                <a:solidFill>
                  <a:srgbClr val="1F2937"/>
                </a:solidFill>
                <a:latin typeface="ui-sans-serif" pitchFamily="34" charset="0"/>
                <a:ea typeface="ui-sans-serif" pitchFamily="34" charset="-122"/>
                <a:cs typeface="ui-sans-serif" pitchFamily="34" charset="-120"/>
              </a:rPr>
              <a:t>Databases on AWS</a:t>
            </a:r>
            <a:endParaRPr lang="en-US" sz="4500" dirty="0"/>
          </a:p>
        </p:txBody>
      </p:sp>
      <p:sp>
        <p:nvSpPr>
          <p:cNvPr id="10" name="Text 1"/>
          <p:cNvSpPr/>
          <p:nvPr/>
        </p:nvSpPr>
        <p:spPr>
          <a:xfrm>
            <a:off x="1706880" y="3352800"/>
            <a:ext cx="8778240"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4B5563"/>
                </a:solidFill>
                <a:latin typeface="ui-sans-serif" pitchFamily="34" charset="0"/>
                <a:ea typeface="ui-sans-serif" pitchFamily="34" charset="-122"/>
                <a:cs typeface="ui-sans-serif" pitchFamily="34" charset="-120"/>
              </a:rPr>
              <a:t>A Comprehensive Guide to Cloud Database Solutions</a:t>
            </a:r>
            <a:endParaRPr lang="en-US" sz="1800" dirty="0"/>
          </a:p>
        </p:txBody>
      </p:sp>
      <p:sp>
        <p:nvSpPr>
          <p:cNvPr id="11" name="Text 2"/>
          <p:cNvSpPr/>
          <p:nvPr/>
        </p:nvSpPr>
        <p:spPr>
          <a:xfrm>
            <a:off x="2438400" y="3962400"/>
            <a:ext cx="7315200" cy="533400"/>
          </a:xfrm>
          <a:prstGeom prst="rect">
            <a:avLst/>
          </a:prstGeom>
          <a:noFill/>
          <a:ln/>
        </p:spPr>
        <p:txBody>
          <a:bodyPr vert="horz" wrap="square" lIns="0" tIns="0" rIns="0" bIns="0" rtlCol="0" anchor="t"/>
          <a:lstStyle/>
          <a:p>
            <a:pPr marL="0" indent="0" algn="ctr">
              <a:lnSpc>
                <a:spcPts val="2100"/>
              </a:lnSpc>
              <a:buNone/>
            </a:pPr>
            <a:r>
              <a:rPr lang="en-US" sz="1500" dirty="0">
                <a:solidFill>
                  <a:srgbClr val="6B7280"/>
                </a:solidFill>
                <a:latin typeface="ui-sans-serif" pitchFamily="34" charset="0"/>
                <a:ea typeface="ui-sans-serif" pitchFamily="34" charset="-122"/>
                <a:cs typeface="ui-sans-serif" pitchFamily="34" charset="-120"/>
              </a:rPr>
              <a:t>Exploring relational and non-relational databases, data warehousing, migration strategies, and optimization techniques</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381000" y="1181100"/>
            <a:ext cx="11430000" cy="1200150"/>
          </a:xfrm>
          <a:prstGeom prst="rect">
            <a:avLst/>
          </a:prstGeom>
        </p:spPr>
      </p:pic>
      <p:pic>
        <p:nvPicPr>
          <p:cNvPr id="5" name="Image 3" descr="preencoded.png"/>
          <p:cNvPicPr>
            <a:picLocks noChangeAspect="1"/>
          </p:cNvPicPr>
          <p:nvPr/>
        </p:nvPicPr>
        <p:blipFill>
          <a:blip r:embed="rId6"/>
          <a:stretch>
            <a:fillRect/>
          </a:stretch>
        </p:blipFill>
        <p:spPr>
          <a:xfrm>
            <a:off x="381000" y="2686050"/>
            <a:ext cx="3657600" cy="1752600"/>
          </a:xfrm>
          <a:prstGeom prst="rect">
            <a:avLst/>
          </a:prstGeom>
        </p:spPr>
      </p:pic>
      <p:pic>
        <p:nvPicPr>
          <p:cNvPr id="6" name="Image 4" descr="preencoded.png"/>
          <p:cNvPicPr>
            <a:picLocks noChangeAspect="1"/>
          </p:cNvPicPr>
          <p:nvPr/>
        </p:nvPicPr>
        <p:blipFill>
          <a:blip r:embed="rId7"/>
          <a:stretch>
            <a:fillRect/>
          </a:stretch>
        </p:blipFill>
        <p:spPr>
          <a:xfrm>
            <a:off x="571500" y="2876550"/>
            <a:ext cx="361950" cy="342900"/>
          </a:xfrm>
          <a:prstGeom prst="rect">
            <a:avLst/>
          </a:prstGeom>
        </p:spPr>
      </p:pic>
      <p:pic>
        <p:nvPicPr>
          <p:cNvPr id="7" name="Image 5" descr="preencoded.png"/>
          <p:cNvPicPr>
            <a:picLocks noChangeAspect="1"/>
          </p:cNvPicPr>
          <p:nvPr/>
        </p:nvPicPr>
        <p:blipFill>
          <a:blip r:embed="rId8"/>
          <a:stretch>
            <a:fillRect/>
          </a:stretch>
        </p:blipFill>
        <p:spPr>
          <a:xfrm>
            <a:off x="4267200" y="2686050"/>
            <a:ext cx="3657600" cy="1752600"/>
          </a:xfrm>
          <a:prstGeom prst="rect">
            <a:avLst/>
          </a:prstGeom>
        </p:spPr>
      </p:pic>
      <p:pic>
        <p:nvPicPr>
          <p:cNvPr id="8" name="Image 6" descr="preencoded.png"/>
          <p:cNvPicPr>
            <a:picLocks noChangeAspect="1"/>
          </p:cNvPicPr>
          <p:nvPr/>
        </p:nvPicPr>
        <p:blipFill>
          <a:blip r:embed="rId9"/>
          <a:stretch>
            <a:fillRect/>
          </a:stretch>
        </p:blipFill>
        <p:spPr>
          <a:xfrm>
            <a:off x="4457700" y="2876550"/>
            <a:ext cx="247650" cy="342900"/>
          </a:xfrm>
          <a:prstGeom prst="rect">
            <a:avLst/>
          </a:prstGeom>
        </p:spPr>
      </p:pic>
      <p:pic>
        <p:nvPicPr>
          <p:cNvPr id="9" name="Image 7" descr="preencoded.png"/>
          <p:cNvPicPr>
            <a:picLocks noChangeAspect="1"/>
          </p:cNvPicPr>
          <p:nvPr/>
        </p:nvPicPr>
        <p:blipFill>
          <a:blip r:embed="rId8"/>
          <a:stretch>
            <a:fillRect/>
          </a:stretch>
        </p:blipFill>
        <p:spPr>
          <a:xfrm>
            <a:off x="8153400" y="2686050"/>
            <a:ext cx="3657600" cy="1752600"/>
          </a:xfrm>
          <a:prstGeom prst="rect">
            <a:avLst/>
          </a:prstGeom>
        </p:spPr>
      </p:pic>
      <p:pic>
        <p:nvPicPr>
          <p:cNvPr id="10" name="Image 8" descr="preencoded.png"/>
          <p:cNvPicPr>
            <a:picLocks noChangeAspect="1"/>
          </p:cNvPicPr>
          <p:nvPr/>
        </p:nvPicPr>
        <p:blipFill>
          <a:blip r:embed="rId10"/>
          <a:stretch>
            <a:fillRect/>
          </a:stretch>
        </p:blipFill>
        <p:spPr>
          <a:xfrm>
            <a:off x="8343900" y="2876550"/>
            <a:ext cx="247650" cy="342900"/>
          </a:xfrm>
          <a:prstGeom prst="rect">
            <a:avLst/>
          </a:prstGeom>
        </p:spPr>
      </p:pic>
      <p:pic>
        <p:nvPicPr>
          <p:cNvPr id="11" name="Image 9" descr="preencoded.png"/>
          <p:cNvPicPr>
            <a:picLocks noChangeAspect="1"/>
          </p:cNvPicPr>
          <p:nvPr/>
        </p:nvPicPr>
        <p:blipFill>
          <a:blip r:embed="rId11"/>
          <a:stretch>
            <a:fillRect/>
          </a:stretch>
        </p:blipFill>
        <p:spPr>
          <a:xfrm>
            <a:off x="381000" y="4743450"/>
            <a:ext cx="5600700" cy="1295400"/>
          </a:xfrm>
          <a:prstGeom prst="rect">
            <a:avLst/>
          </a:prstGeom>
        </p:spPr>
      </p:pic>
      <p:pic>
        <p:nvPicPr>
          <p:cNvPr id="12" name="Image 10" descr="preencoded.png"/>
          <p:cNvPicPr>
            <a:picLocks noChangeAspect="1"/>
          </p:cNvPicPr>
          <p:nvPr/>
        </p:nvPicPr>
        <p:blipFill>
          <a:blip r:embed="rId12"/>
          <a:stretch>
            <a:fillRect/>
          </a:stretch>
        </p:blipFill>
        <p:spPr>
          <a:xfrm>
            <a:off x="571500" y="4933950"/>
            <a:ext cx="285750" cy="342900"/>
          </a:xfrm>
          <a:prstGeom prst="rect">
            <a:avLst/>
          </a:prstGeom>
        </p:spPr>
      </p:pic>
      <p:pic>
        <p:nvPicPr>
          <p:cNvPr id="13" name="Image 11" descr="preencoded.png"/>
          <p:cNvPicPr>
            <a:picLocks noChangeAspect="1"/>
          </p:cNvPicPr>
          <p:nvPr/>
        </p:nvPicPr>
        <p:blipFill>
          <a:blip r:embed="rId11"/>
          <a:stretch>
            <a:fillRect/>
          </a:stretch>
        </p:blipFill>
        <p:spPr>
          <a:xfrm>
            <a:off x="6210300" y="4743450"/>
            <a:ext cx="5600700" cy="1295400"/>
          </a:xfrm>
          <a:prstGeom prst="rect">
            <a:avLst/>
          </a:prstGeom>
        </p:spPr>
      </p:pic>
      <p:pic>
        <p:nvPicPr>
          <p:cNvPr id="14" name="Image 12" descr="preencoded.png"/>
          <p:cNvPicPr>
            <a:picLocks noChangeAspect="1"/>
          </p:cNvPicPr>
          <p:nvPr/>
        </p:nvPicPr>
        <p:blipFill>
          <a:blip r:embed="rId13"/>
          <a:stretch>
            <a:fillRect/>
          </a:stretch>
        </p:blipFill>
        <p:spPr>
          <a:xfrm>
            <a:off x="6400800" y="4933950"/>
            <a:ext cx="361950" cy="342900"/>
          </a:xfrm>
          <a:prstGeom prst="rect">
            <a:avLst/>
          </a:prstGeom>
        </p:spPr>
      </p:pic>
      <p:sp>
        <p:nvSpPr>
          <p:cNvPr id="15" name="Text 0"/>
          <p:cNvSpPr/>
          <p:nvPr/>
        </p:nvSpPr>
        <p:spPr>
          <a:xfrm>
            <a:off x="381000" y="3810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What is RDS</a:t>
            </a:r>
            <a:endParaRPr lang="en-US" sz="2700" dirty="0"/>
          </a:p>
        </p:txBody>
      </p:sp>
      <p:sp>
        <p:nvSpPr>
          <p:cNvPr id="16" name="Text 1"/>
          <p:cNvSpPr/>
          <p:nvPr/>
        </p:nvSpPr>
        <p:spPr>
          <a:xfrm>
            <a:off x="609600" y="1409700"/>
            <a:ext cx="10972800" cy="742950"/>
          </a:xfrm>
          <a:prstGeom prst="rect">
            <a:avLst/>
          </a:prstGeom>
          <a:noFill/>
          <a:ln/>
        </p:spPr>
        <p:txBody>
          <a:bodyPr vert="horz" wrap="square" lIns="0" tIns="0" rIns="0" bIns="0" rtlCol="0" anchor="t"/>
          <a:lstStyle/>
          <a:p>
            <a:pPr marL="0" indent="0">
              <a:lnSpc>
                <a:spcPts val="2925"/>
              </a:lnSpc>
              <a:buNone/>
            </a:pPr>
            <a:r>
              <a:rPr lang="en-US" sz="1800" dirty="0">
                <a:solidFill>
                  <a:srgbClr val="374151"/>
                </a:solidFill>
                <a:latin typeface="ui-sans-serif" pitchFamily="34" charset="0"/>
                <a:ea typeface="ui-sans-serif" pitchFamily="34" charset="-122"/>
                <a:cs typeface="ui-sans-serif" pitchFamily="34" charset="-120"/>
              </a:rPr>
              <a:t>Amazon Relational Database Service (RDS) is a fully managed web service designed to simplify the setup, operation, and scaling of relational databases in the AWS Cloud.</a:t>
            </a:r>
            <a:endParaRPr lang="en-US" sz="1800" dirty="0"/>
          </a:p>
        </p:txBody>
      </p:sp>
      <p:sp>
        <p:nvSpPr>
          <p:cNvPr id="17" name="Text 2"/>
          <p:cNvSpPr/>
          <p:nvPr/>
        </p:nvSpPr>
        <p:spPr>
          <a:xfrm>
            <a:off x="1047750" y="2914650"/>
            <a:ext cx="221099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Managed Service</a:t>
            </a:r>
            <a:endParaRPr lang="en-US" sz="1500" dirty="0"/>
          </a:p>
        </p:txBody>
      </p:sp>
      <p:sp>
        <p:nvSpPr>
          <p:cNvPr id="18" name="Text 3"/>
          <p:cNvSpPr/>
          <p:nvPr/>
        </p:nvSpPr>
        <p:spPr>
          <a:xfrm>
            <a:off x="571500" y="3333750"/>
            <a:ext cx="32766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Automates critical database administration tasks including provisioning, patching, backups, and recovery.</a:t>
            </a:r>
            <a:endParaRPr lang="en-US" sz="1200" dirty="0"/>
          </a:p>
        </p:txBody>
      </p:sp>
      <p:sp>
        <p:nvSpPr>
          <p:cNvPr id="19" name="Text 4"/>
          <p:cNvSpPr/>
          <p:nvPr/>
        </p:nvSpPr>
        <p:spPr>
          <a:xfrm>
            <a:off x="4819650" y="2914650"/>
            <a:ext cx="2421553"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Resizable Capacity</a:t>
            </a:r>
            <a:endParaRPr lang="en-US" sz="1500" dirty="0"/>
          </a:p>
        </p:txBody>
      </p:sp>
      <p:sp>
        <p:nvSpPr>
          <p:cNvPr id="20" name="Text 5"/>
          <p:cNvSpPr/>
          <p:nvPr/>
        </p:nvSpPr>
        <p:spPr>
          <a:xfrm>
            <a:off x="4457700" y="3333750"/>
            <a:ext cx="32766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Easily scale compute and storage resources up to 128 vCPUs and 64 TiB of storage with minimal downtime.</a:t>
            </a:r>
            <a:endParaRPr lang="en-US" sz="1200" dirty="0"/>
          </a:p>
        </p:txBody>
      </p:sp>
      <p:sp>
        <p:nvSpPr>
          <p:cNvPr id="21" name="Text 6"/>
          <p:cNvSpPr/>
          <p:nvPr/>
        </p:nvSpPr>
        <p:spPr>
          <a:xfrm>
            <a:off x="8705850" y="2914650"/>
            <a:ext cx="2743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Multi-Engine Support</a:t>
            </a:r>
            <a:endParaRPr lang="en-US" sz="1500" dirty="0"/>
          </a:p>
        </p:txBody>
      </p:sp>
      <p:sp>
        <p:nvSpPr>
          <p:cNvPr id="22" name="Text 7"/>
          <p:cNvSpPr/>
          <p:nvPr/>
        </p:nvSpPr>
        <p:spPr>
          <a:xfrm>
            <a:off x="8343900" y="3333750"/>
            <a:ext cx="32766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Supports multiple database engines including PostgreSQL, MySQL, MariaDB, SQL Server, and Oracle.</a:t>
            </a:r>
            <a:endParaRPr lang="en-US" sz="1200" dirty="0"/>
          </a:p>
        </p:txBody>
      </p:sp>
      <p:sp>
        <p:nvSpPr>
          <p:cNvPr id="23" name="Text 8"/>
          <p:cNvSpPr/>
          <p:nvPr/>
        </p:nvSpPr>
        <p:spPr>
          <a:xfrm>
            <a:off x="971550" y="4972050"/>
            <a:ext cx="2916793"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Security &amp; Compliance</a:t>
            </a:r>
            <a:endParaRPr lang="en-US" sz="1500" dirty="0"/>
          </a:p>
        </p:txBody>
      </p:sp>
      <p:sp>
        <p:nvSpPr>
          <p:cNvPr id="24" name="Text 9"/>
          <p:cNvSpPr/>
          <p:nvPr/>
        </p:nvSpPr>
        <p:spPr>
          <a:xfrm>
            <a:off x="571500" y="5391150"/>
            <a:ext cx="5219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Encryption at rest using AWS KMS, SSL/TLS for in-transit encryption, and integration with AWS IAM for access control.</a:t>
            </a:r>
            <a:endParaRPr lang="en-US" sz="1200" dirty="0"/>
          </a:p>
        </p:txBody>
      </p:sp>
      <p:sp>
        <p:nvSpPr>
          <p:cNvPr id="25" name="Text 10"/>
          <p:cNvSpPr/>
          <p:nvPr/>
        </p:nvSpPr>
        <p:spPr>
          <a:xfrm>
            <a:off x="6877050" y="4972050"/>
            <a:ext cx="183076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Pay-As-You-Go</a:t>
            </a:r>
            <a:endParaRPr lang="en-US" sz="1500" dirty="0"/>
          </a:p>
        </p:txBody>
      </p:sp>
      <p:sp>
        <p:nvSpPr>
          <p:cNvPr id="26" name="Text 11"/>
          <p:cNvSpPr/>
          <p:nvPr/>
        </p:nvSpPr>
        <p:spPr>
          <a:xfrm>
            <a:off x="6400800" y="5391150"/>
            <a:ext cx="5219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 upfront capital expenditures, with reserved instances available for cost optimization and the AWS Free Tier for new users.</a:t>
            </a:r>
            <a:endParaRPr lang="en-US" sz="1200" dirty="0"/>
          </a:p>
        </p:txBody>
      </p:sp>
      <p:sp>
        <p:nvSpPr>
          <p:cNvPr id="28" name="Text 13"/>
          <p:cNvSpPr/>
          <p:nvPr/>
        </p:nvSpPr>
        <p:spPr>
          <a:xfrm>
            <a:off x="11062692" y="6286500"/>
            <a:ext cx="897969" cy="190500"/>
          </a:xfrm>
          <a:prstGeom prst="rect">
            <a:avLst/>
          </a:prstGeom>
          <a:noFill/>
          <a:ln/>
        </p:spPr>
        <p:txBody>
          <a:bodyPr vert="horz" wrap="square" lIns="0" tIns="0" rIns="0" bIns="0" rtlCol="0" anchor="t"/>
          <a:lstStyle/>
          <a:p>
            <a:pPr marL="0" indent="0">
              <a:lnSpc>
                <a:spcPts val="1500"/>
              </a:lnSpc>
              <a:buNone/>
            </a:pPr>
            <a:endParaRPr lang="en-US" sz="105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723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1638300"/>
            <a:ext cx="5181600" cy="762000"/>
          </a:xfrm>
          <a:prstGeom prst="rect">
            <a:avLst/>
          </a:prstGeom>
        </p:spPr>
      </p:pic>
      <p:pic>
        <p:nvPicPr>
          <p:cNvPr id="5" name="Image 3" descr="preencoded.png"/>
          <p:cNvPicPr>
            <a:picLocks noChangeAspect="1"/>
          </p:cNvPicPr>
          <p:nvPr/>
        </p:nvPicPr>
        <p:blipFill>
          <a:blip r:embed="rId6"/>
          <a:stretch>
            <a:fillRect/>
          </a:stretch>
        </p:blipFill>
        <p:spPr>
          <a:xfrm>
            <a:off x="800100" y="1847850"/>
            <a:ext cx="285750" cy="342900"/>
          </a:xfrm>
          <a:prstGeom prst="rect">
            <a:avLst/>
          </a:prstGeom>
        </p:spPr>
      </p:pic>
      <p:pic>
        <p:nvPicPr>
          <p:cNvPr id="6" name="Image 4" descr="preencoded.png"/>
          <p:cNvPicPr>
            <a:picLocks noChangeAspect="1"/>
          </p:cNvPicPr>
          <p:nvPr/>
        </p:nvPicPr>
        <p:blipFill>
          <a:blip r:embed="rId7"/>
          <a:stretch>
            <a:fillRect/>
          </a:stretch>
        </p:blipFill>
        <p:spPr>
          <a:xfrm>
            <a:off x="609600" y="2590800"/>
            <a:ext cx="5181600" cy="762000"/>
          </a:xfrm>
          <a:prstGeom prst="rect">
            <a:avLst/>
          </a:prstGeom>
        </p:spPr>
      </p:pic>
      <p:pic>
        <p:nvPicPr>
          <p:cNvPr id="7" name="Image 5" descr="preencoded.png"/>
          <p:cNvPicPr>
            <a:picLocks noChangeAspect="1"/>
          </p:cNvPicPr>
          <p:nvPr/>
        </p:nvPicPr>
        <p:blipFill>
          <a:blip r:embed="rId8"/>
          <a:stretch>
            <a:fillRect/>
          </a:stretch>
        </p:blipFill>
        <p:spPr>
          <a:xfrm>
            <a:off x="800100" y="2800350"/>
            <a:ext cx="247650" cy="342900"/>
          </a:xfrm>
          <a:prstGeom prst="rect">
            <a:avLst/>
          </a:prstGeom>
        </p:spPr>
      </p:pic>
      <p:pic>
        <p:nvPicPr>
          <p:cNvPr id="8" name="Image 6" descr="preencoded.png"/>
          <p:cNvPicPr>
            <a:picLocks noChangeAspect="1"/>
          </p:cNvPicPr>
          <p:nvPr/>
        </p:nvPicPr>
        <p:blipFill>
          <a:blip r:embed="rId9"/>
          <a:stretch>
            <a:fillRect/>
          </a:stretch>
        </p:blipFill>
        <p:spPr>
          <a:xfrm>
            <a:off x="609600" y="3543300"/>
            <a:ext cx="5181600" cy="762000"/>
          </a:xfrm>
          <a:prstGeom prst="rect">
            <a:avLst/>
          </a:prstGeom>
        </p:spPr>
      </p:pic>
      <p:pic>
        <p:nvPicPr>
          <p:cNvPr id="9" name="Image 7" descr="preencoded.png"/>
          <p:cNvPicPr>
            <a:picLocks noChangeAspect="1"/>
          </p:cNvPicPr>
          <p:nvPr/>
        </p:nvPicPr>
        <p:blipFill>
          <a:blip r:embed="rId10"/>
          <a:stretch>
            <a:fillRect/>
          </a:stretch>
        </p:blipFill>
        <p:spPr>
          <a:xfrm>
            <a:off x="800100" y="3752850"/>
            <a:ext cx="285750" cy="342900"/>
          </a:xfrm>
          <a:prstGeom prst="rect">
            <a:avLst/>
          </a:prstGeom>
        </p:spPr>
      </p:pic>
      <p:pic>
        <p:nvPicPr>
          <p:cNvPr id="10" name="Image 8" descr="preencoded.png"/>
          <p:cNvPicPr>
            <a:picLocks noChangeAspect="1"/>
          </p:cNvPicPr>
          <p:nvPr/>
        </p:nvPicPr>
        <p:blipFill>
          <a:blip r:embed="rId11"/>
          <a:stretch>
            <a:fillRect/>
          </a:stretch>
        </p:blipFill>
        <p:spPr>
          <a:xfrm>
            <a:off x="609600" y="4562475"/>
            <a:ext cx="152400" cy="152400"/>
          </a:xfrm>
          <a:prstGeom prst="rect">
            <a:avLst/>
          </a:prstGeom>
        </p:spPr>
      </p:pic>
      <p:pic>
        <p:nvPicPr>
          <p:cNvPr id="11" name="Image 9" descr="preencoded.png"/>
          <p:cNvPicPr>
            <a:picLocks noChangeAspect="1"/>
          </p:cNvPicPr>
          <p:nvPr/>
        </p:nvPicPr>
        <p:blipFill>
          <a:blip r:embed="rId12"/>
          <a:stretch>
            <a:fillRect/>
          </a:stretch>
        </p:blipFill>
        <p:spPr>
          <a:xfrm>
            <a:off x="6400800" y="1219200"/>
            <a:ext cx="5181600" cy="1638300"/>
          </a:xfrm>
          <a:prstGeom prst="rect">
            <a:avLst/>
          </a:prstGeom>
        </p:spPr>
      </p:pic>
      <p:pic>
        <p:nvPicPr>
          <p:cNvPr id="12" name="Image 10" descr="preencoded.png"/>
          <p:cNvPicPr>
            <a:picLocks noChangeAspect="1"/>
          </p:cNvPicPr>
          <p:nvPr/>
        </p:nvPicPr>
        <p:blipFill>
          <a:blip r:embed="rId13"/>
          <a:stretch>
            <a:fillRect/>
          </a:stretch>
        </p:blipFill>
        <p:spPr>
          <a:xfrm>
            <a:off x="6591300" y="1409700"/>
            <a:ext cx="371475" cy="495300"/>
          </a:xfrm>
          <a:prstGeom prst="rect">
            <a:avLst/>
          </a:prstGeom>
        </p:spPr>
      </p:pic>
      <p:pic>
        <p:nvPicPr>
          <p:cNvPr id="13" name="Image 11" descr="preencoded.png"/>
          <p:cNvPicPr>
            <a:picLocks noChangeAspect="1"/>
          </p:cNvPicPr>
          <p:nvPr/>
        </p:nvPicPr>
        <p:blipFill>
          <a:blip r:embed="rId14"/>
          <a:stretch>
            <a:fillRect/>
          </a:stretch>
        </p:blipFill>
        <p:spPr>
          <a:xfrm>
            <a:off x="6705600" y="1524000"/>
            <a:ext cx="142875" cy="266700"/>
          </a:xfrm>
          <a:prstGeom prst="rect">
            <a:avLst/>
          </a:prstGeom>
        </p:spPr>
      </p:pic>
      <p:pic>
        <p:nvPicPr>
          <p:cNvPr id="14" name="Image 12" descr="preencoded.png"/>
          <p:cNvPicPr>
            <a:picLocks noChangeAspect="1"/>
          </p:cNvPicPr>
          <p:nvPr/>
        </p:nvPicPr>
        <p:blipFill>
          <a:blip r:embed="rId15"/>
          <a:stretch>
            <a:fillRect/>
          </a:stretch>
        </p:blipFill>
        <p:spPr>
          <a:xfrm>
            <a:off x="6400800" y="3086100"/>
            <a:ext cx="5181600" cy="1905000"/>
          </a:xfrm>
          <a:prstGeom prst="rect">
            <a:avLst/>
          </a:prstGeom>
        </p:spPr>
      </p:pic>
      <p:pic>
        <p:nvPicPr>
          <p:cNvPr id="15" name="Image 13" descr="preencoded.png"/>
          <p:cNvPicPr>
            <a:picLocks noChangeAspect="1"/>
          </p:cNvPicPr>
          <p:nvPr/>
        </p:nvPicPr>
        <p:blipFill>
          <a:blip r:embed="rId16"/>
          <a:stretch>
            <a:fillRect/>
          </a:stretch>
        </p:blipFill>
        <p:spPr>
          <a:xfrm>
            <a:off x="6591300" y="3276600"/>
            <a:ext cx="419100" cy="495300"/>
          </a:xfrm>
          <a:prstGeom prst="rect">
            <a:avLst/>
          </a:prstGeom>
        </p:spPr>
      </p:pic>
      <p:pic>
        <p:nvPicPr>
          <p:cNvPr id="16" name="Image 14" descr="preencoded.png"/>
          <p:cNvPicPr>
            <a:picLocks noChangeAspect="1"/>
          </p:cNvPicPr>
          <p:nvPr/>
        </p:nvPicPr>
        <p:blipFill>
          <a:blip r:embed="rId17"/>
          <a:stretch>
            <a:fillRect/>
          </a:stretch>
        </p:blipFill>
        <p:spPr>
          <a:xfrm>
            <a:off x="6705600" y="3390900"/>
            <a:ext cx="190500" cy="266700"/>
          </a:xfrm>
          <a:prstGeom prst="rect">
            <a:avLst/>
          </a:prstGeom>
        </p:spPr>
      </p:pic>
      <p:pic>
        <p:nvPicPr>
          <p:cNvPr id="17" name="Image 15" descr="preencoded.png"/>
          <p:cNvPicPr>
            <a:picLocks noChangeAspect="1"/>
          </p:cNvPicPr>
          <p:nvPr/>
        </p:nvPicPr>
        <p:blipFill>
          <a:blip r:embed="rId18"/>
          <a:stretch>
            <a:fillRect/>
          </a:stretch>
        </p:blipFill>
        <p:spPr>
          <a:xfrm>
            <a:off x="6400800" y="5219700"/>
            <a:ext cx="5181600" cy="1676400"/>
          </a:xfrm>
          <a:prstGeom prst="rect">
            <a:avLst/>
          </a:prstGeom>
        </p:spPr>
      </p:pic>
      <p:pic>
        <p:nvPicPr>
          <p:cNvPr id="18" name="Image 16" descr="preencoded.png"/>
          <p:cNvPicPr>
            <a:picLocks noChangeAspect="1"/>
          </p:cNvPicPr>
          <p:nvPr/>
        </p:nvPicPr>
        <p:blipFill>
          <a:blip r:embed="rId19"/>
          <a:stretch>
            <a:fillRect/>
          </a:stretch>
        </p:blipFill>
        <p:spPr>
          <a:xfrm>
            <a:off x="6591300" y="5410200"/>
            <a:ext cx="400050" cy="495300"/>
          </a:xfrm>
          <a:prstGeom prst="rect">
            <a:avLst/>
          </a:prstGeom>
        </p:spPr>
      </p:pic>
      <p:pic>
        <p:nvPicPr>
          <p:cNvPr id="19" name="Image 17" descr="preencoded.png"/>
          <p:cNvPicPr>
            <a:picLocks noChangeAspect="1"/>
          </p:cNvPicPr>
          <p:nvPr/>
        </p:nvPicPr>
        <p:blipFill>
          <a:blip r:embed="rId20"/>
          <a:stretch>
            <a:fillRect/>
          </a:stretch>
        </p:blipFill>
        <p:spPr>
          <a:xfrm>
            <a:off x="6705600" y="5524500"/>
            <a:ext cx="171450" cy="266700"/>
          </a:xfrm>
          <a:prstGeom prst="rect">
            <a:avLst/>
          </a:prstGeom>
        </p:spPr>
      </p:pic>
      <p:pic>
        <p:nvPicPr>
          <p:cNvPr id="20" name="Image 18" descr="preencoded.png"/>
          <p:cNvPicPr>
            <a:picLocks noChangeAspect="1"/>
          </p:cNvPicPr>
          <p:nvPr/>
        </p:nvPicPr>
        <p:blipFill>
          <a:blip r:embed="rId21"/>
          <a:stretch>
            <a:fillRect/>
          </a:stretch>
        </p:blipFill>
        <p:spPr>
          <a:xfrm>
            <a:off x="0" y="6896100"/>
            <a:ext cx="12192000" cy="76200"/>
          </a:xfrm>
          <a:prstGeom prst="rect">
            <a:avLst/>
          </a:prstGeom>
        </p:spPr>
      </p:pic>
      <p:sp>
        <p:nvSpPr>
          <p:cNvPr id="21"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Best Practices: Combined Strategies</a:t>
            </a:r>
            <a:endParaRPr lang="en-US" sz="2700" dirty="0"/>
          </a:p>
        </p:txBody>
      </p:sp>
      <p:sp>
        <p:nvSpPr>
          <p:cNvPr id="22" name="Text 1"/>
          <p:cNvSpPr/>
          <p:nvPr/>
        </p:nvSpPr>
        <p:spPr>
          <a:xfrm>
            <a:off x="609600" y="1219200"/>
            <a:ext cx="621792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Layered Approach to Data Protection</a:t>
            </a:r>
            <a:endParaRPr lang="en-US" sz="1500" dirty="0"/>
          </a:p>
        </p:txBody>
      </p:sp>
      <p:sp>
        <p:nvSpPr>
          <p:cNvPr id="23" name="Text 2"/>
          <p:cNvSpPr/>
          <p:nvPr/>
        </p:nvSpPr>
        <p:spPr>
          <a:xfrm>
            <a:off x="1238250" y="1790700"/>
            <a:ext cx="3999428"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Point-in-Time Recovery (PITR)</a:t>
            </a:r>
            <a:endParaRPr lang="en-US" sz="1350" dirty="0"/>
          </a:p>
        </p:txBody>
      </p:sp>
      <p:sp>
        <p:nvSpPr>
          <p:cNvPr id="24" name="Text 3"/>
          <p:cNvSpPr/>
          <p:nvPr/>
        </p:nvSpPr>
        <p:spPr>
          <a:xfrm>
            <a:off x="1238250" y="2057400"/>
            <a:ext cx="3999428"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Continuous, per-second backups for critical tables</a:t>
            </a:r>
            <a:endParaRPr lang="en-US" sz="1050" dirty="0"/>
          </a:p>
        </p:txBody>
      </p:sp>
      <p:sp>
        <p:nvSpPr>
          <p:cNvPr id="25" name="Text 4"/>
          <p:cNvSpPr/>
          <p:nvPr/>
        </p:nvSpPr>
        <p:spPr>
          <a:xfrm>
            <a:off x="1200150" y="2743200"/>
            <a:ext cx="3717131"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AWS Backup</a:t>
            </a:r>
            <a:endParaRPr lang="en-US" sz="1350" dirty="0"/>
          </a:p>
        </p:txBody>
      </p:sp>
      <p:sp>
        <p:nvSpPr>
          <p:cNvPr id="26" name="Text 5"/>
          <p:cNvSpPr/>
          <p:nvPr/>
        </p:nvSpPr>
        <p:spPr>
          <a:xfrm>
            <a:off x="1200150" y="3009900"/>
            <a:ext cx="4460558"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Scheduled backups with enhanced compliance features</a:t>
            </a:r>
            <a:endParaRPr lang="en-US" sz="1050" dirty="0"/>
          </a:p>
        </p:txBody>
      </p:sp>
      <p:sp>
        <p:nvSpPr>
          <p:cNvPr id="27" name="Text 6"/>
          <p:cNvSpPr/>
          <p:nvPr/>
        </p:nvSpPr>
        <p:spPr>
          <a:xfrm>
            <a:off x="1238250" y="3695700"/>
            <a:ext cx="2766417"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On-Demand Backups</a:t>
            </a:r>
            <a:endParaRPr lang="en-US" sz="1350" dirty="0"/>
          </a:p>
        </p:txBody>
      </p:sp>
      <p:sp>
        <p:nvSpPr>
          <p:cNvPr id="28" name="Text 7"/>
          <p:cNvSpPr/>
          <p:nvPr/>
        </p:nvSpPr>
        <p:spPr>
          <a:xfrm>
            <a:off x="1238250" y="3962400"/>
            <a:ext cx="2766417"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Full table snapshots for static data</a:t>
            </a:r>
            <a:endParaRPr lang="en-US" sz="1050" dirty="0"/>
          </a:p>
        </p:txBody>
      </p:sp>
      <p:sp>
        <p:nvSpPr>
          <p:cNvPr id="29" name="Text 8"/>
          <p:cNvSpPr/>
          <p:nvPr/>
        </p:nvSpPr>
        <p:spPr>
          <a:xfrm>
            <a:off x="838200" y="4533900"/>
            <a:ext cx="51816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 Combining strategies provides optimal RPO and meets diverse compliance requirements</a:t>
            </a:r>
            <a:endParaRPr lang="en-US" sz="1200" dirty="0"/>
          </a:p>
        </p:txBody>
      </p:sp>
      <p:sp>
        <p:nvSpPr>
          <p:cNvPr id="30" name="Text 9"/>
          <p:cNvSpPr/>
          <p:nvPr/>
        </p:nvSpPr>
        <p:spPr>
          <a:xfrm>
            <a:off x="7115175" y="1409700"/>
            <a:ext cx="513207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Enable PITR for Critical Tables</a:t>
            </a:r>
            <a:endParaRPr lang="en-US" sz="1350" dirty="0"/>
          </a:p>
        </p:txBody>
      </p:sp>
      <p:sp>
        <p:nvSpPr>
          <p:cNvPr id="31" name="Text 10"/>
          <p:cNvSpPr/>
          <p:nvPr/>
        </p:nvSpPr>
        <p:spPr>
          <a:xfrm>
            <a:off x="7115175" y="1752600"/>
            <a:ext cx="4276725"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For most tables, especially those with low RPO requirements, enabling PITR provides continuous, per-second granularity backups, protecting against recent accidental writes or deletes.</a:t>
            </a:r>
            <a:endParaRPr lang="en-US" sz="1200" dirty="0"/>
          </a:p>
        </p:txBody>
      </p:sp>
      <p:sp>
        <p:nvSpPr>
          <p:cNvPr id="32" name="Text 11"/>
          <p:cNvSpPr/>
          <p:nvPr/>
        </p:nvSpPr>
        <p:spPr>
          <a:xfrm>
            <a:off x="7162800" y="3276600"/>
            <a:ext cx="4229100" cy="5334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Utilize AWS Backup for Long-Term Retention</a:t>
            </a:r>
            <a:endParaRPr lang="en-US" sz="1350" dirty="0"/>
          </a:p>
        </p:txBody>
      </p:sp>
      <p:sp>
        <p:nvSpPr>
          <p:cNvPr id="33" name="Text 12"/>
          <p:cNvSpPr/>
          <p:nvPr/>
        </p:nvSpPr>
        <p:spPr>
          <a:xfrm>
            <a:off x="7162800" y="3886200"/>
            <a:ext cx="42291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Integrate AWS Backup to meet compliance requirements that mandate data retention longer than 35 days, leverage cold storage for cost optimization, and centralize backup management.</a:t>
            </a:r>
            <a:endParaRPr lang="en-US" sz="1200" dirty="0"/>
          </a:p>
        </p:txBody>
      </p:sp>
      <p:sp>
        <p:nvSpPr>
          <p:cNvPr id="34" name="Text 13"/>
          <p:cNvSpPr/>
          <p:nvPr/>
        </p:nvSpPr>
        <p:spPr>
          <a:xfrm>
            <a:off x="7143750" y="5410200"/>
            <a:ext cx="4248150" cy="5334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Consider On-Demand Backups for Static Data</a:t>
            </a:r>
            <a:endParaRPr lang="en-US" sz="1350" dirty="0"/>
          </a:p>
        </p:txBody>
      </p:sp>
      <p:sp>
        <p:nvSpPr>
          <p:cNvPr id="35" name="Text 14"/>
          <p:cNvSpPr/>
          <p:nvPr/>
        </p:nvSpPr>
        <p:spPr>
          <a:xfrm>
            <a:off x="7143750" y="6019800"/>
            <a:ext cx="42481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For static or infrequently changing lookup tables, a single on-demand backup provides a full snapshot without the continuous nature of PITR.</a:t>
            </a:r>
            <a:endParaRPr lang="en-US" sz="1200" dirty="0"/>
          </a:p>
        </p:txBody>
      </p:sp>
      <p:sp>
        <p:nvSpPr>
          <p:cNvPr id="36" name="Text 15"/>
          <p:cNvSpPr/>
          <p:nvPr/>
        </p:nvSpPr>
        <p:spPr>
          <a:xfrm>
            <a:off x="11617077" y="6581775"/>
            <a:ext cx="461308"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10/13</a:t>
            </a:r>
            <a:endParaRPr lang="en-US" sz="105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2133600"/>
            <a:ext cx="3505200" cy="4152900"/>
          </a:xfrm>
          <a:prstGeom prst="rect">
            <a:avLst/>
          </a:prstGeom>
        </p:spPr>
      </p:pic>
      <p:pic>
        <p:nvPicPr>
          <p:cNvPr id="5" name="Image 3" descr="preencoded.png"/>
          <p:cNvPicPr>
            <a:picLocks noChangeAspect="1"/>
          </p:cNvPicPr>
          <p:nvPr/>
        </p:nvPicPr>
        <p:blipFill>
          <a:blip r:embed="rId6"/>
          <a:stretch>
            <a:fillRect/>
          </a:stretch>
        </p:blipFill>
        <p:spPr>
          <a:xfrm>
            <a:off x="838200" y="2362200"/>
            <a:ext cx="571500" cy="571500"/>
          </a:xfrm>
          <a:prstGeom prst="rect">
            <a:avLst/>
          </a:prstGeom>
        </p:spPr>
      </p:pic>
      <p:pic>
        <p:nvPicPr>
          <p:cNvPr id="6" name="Image 4" descr="preencoded.png"/>
          <p:cNvPicPr>
            <a:picLocks noChangeAspect="1"/>
          </p:cNvPicPr>
          <p:nvPr/>
        </p:nvPicPr>
        <p:blipFill>
          <a:blip r:embed="rId7"/>
          <a:stretch>
            <a:fillRect/>
          </a:stretch>
        </p:blipFill>
        <p:spPr>
          <a:xfrm>
            <a:off x="1000125" y="2476500"/>
            <a:ext cx="247650" cy="342900"/>
          </a:xfrm>
          <a:prstGeom prst="rect">
            <a:avLst/>
          </a:prstGeom>
        </p:spPr>
      </p:pic>
      <p:pic>
        <p:nvPicPr>
          <p:cNvPr id="7" name="Image 5" descr="preencoded.png"/>
          <p:cNvPicPr>
            <a:picLocks noChangeAspect="1"/>
          </p:cNvPicPr>
          <p:nvPr/>
        </p:nvPicPr>
        <p:blipFill>
          <a:blip r:embed="rId8"/>
          <a:stretch>
            <a:fillRect/>
          </a:stretch>
        </p:blipFill>
        <p:spPr>
          <a:xfrm>
            <a:off x="838200" y="3124200"/>
            <a:ext cx="133350" cy="152400"/>
          </a:xfrm>
          <a:prstGeom prst="rect">
            <a:avLst/>
          </a:prstGeom>
        </p:spPr>
      </p:pic>
      <p:pic>
        <p:nvPicPr>
          <p:cNvPr id="8" name="Image 6" descr="preencoded.png"/>
          <p:cNvPicPr>
            <a:picLocks noChangeAspect="1"/>
          </p:cNvPicPr>
          <p:nvPr/>
        </p:nvPicPr>
        <p:blipFill>
          <a:blip r:embed="rId9"/>
          <a:stretch>
            <a:fillRect/>
          </a:stretch>
        </p:blipFill>
        <p:spPr>
          <a:xfrm>
            <a:off x="838200" y="4381500"/>
            <a:ext cx="152400" cy="152400"/>
          </a:xfrm>
          <a:prstGeom prst="rect">
            <a:avLst/>
          </a:prstGeom>
        </p:spPr>
      </p:pic>
      <p:pic>
        <p:nvPicPr>
          <p:cNvPr id="9" name="Image 7" descr="preencoded.png"/>
          <p:cNvPicPr>
            <a:picLocks noChangeAspect="1"/>
          </p:cNvPicPr>
          <p:nvPr/>
        </p:nvPicPr>
        <p:blipFill>
          <a:blip r:embed="rId10"/>
          <a:stretch>
            <a:fillRect/>
          </a:stretch>
        </p:blipFill>
        <p:spPr>
          <a:xfrm>
            <a:off x="838200" y="5181600"/>
            <a:ext cx="190500" cy="152400"/>
          </a:xfrm>
          <a:prstGeom prst="rect">
            <a:avLst/>
          </a:prstGeom>
        </p:spPr>
      </p:pic>
      <p:pic>
        <p:nvPicPr>
          <p:cNvPr id="10" name="Image 8" descr="preencoded.png"/>
          <p:cNvPicPr>
            <a:picLocks noChangeAspect="1"/>
          </p:cNvPicPr>
          <p:nvPr/>
        </p:nvPicPr>
        <p:blipFill>
          <a:blip r:embed="rId11"/>
          <a:stretch>
            <a:fillRect/>
          </a:stretch>
        </p:blipFill>
        <p:spPr>
          <a:xfrm>
            <a:off x="4343400" y="2133600"/>
            <a:ext cx="3505200" cy="4152900"/>
          </a:xfrm>
          <a:prstGeom prst="rect">
            <a:avLst/>
          </a:prstGeom>
        </p:spPr>
      </p:pic>
      <p:pic>
        <p:nvPicPr>
          <p:cNvPr id="11" name="Image 9" descr="preencoded.png"/>
          <p:cNvPicPr>
            <a:picLocks noChangeAspect="1"/>
          </p:cNvPicPr>
          <p:nvPr/>
        </p:nvPicPr>
        <p:blipFill>
          <a:blip r:embed="rId12"/>
          <a:stretch>
            <a:fillRect/>
          </a:stretch>
        </p:blipFill>
        <p:spPr>
          <a:xfrm>
            <a:off x="4572000" y="2362200"/>
            <a:ext cx="571500" cy="571500"/>
          </a:xfrm>
          <a:prstGeom prst="rect">
            <a:avLst/>
          </a:prstGeom>
        </p:spPr>
      </p:pic>
      <p:pic>
        <p:nvPicPr>
          <p:cNvPr id="12" name="Image 10" descr="preencoded.png"/>
          <p:cNvPicPr>
            <a:picLocks noChangeAspect="1"/>
          </p:cNvPicPr>
          <p:nvPr/>
        </p:nvPicPr>
        <p:blipFill>
          <a:blip r:embed="rId13"/>
          <a:stretch>
            <a:fillRect/>
          </a:stretch>
        </p:blipFill>
        <p:spPr>
          <a:xfrm>
            <a:off x="4676775" y="2476500"/>
            <a:ext cx="361950" cy="342900"/>
          </a:xfrm>
          <a:prstGeom prst="rect">
            <a:avLst/>
          </a:prstGeom>
        </p:spPr>
      </p:pic>
      <p:pic>
        <p:nvPicPr>
          <p:cNvPr id="13" name="Image 11" descr="preencoded.png"/>
          <p:cNvPicPr>
            <a:picLocks noChangeAspect="1"/>
          </p:cNvPicPr>
          <p:nvPr/>
        </p:nvPicPr>
        <p:blipFill>
          <a:blip r:embed="rId14"/>
          <a:stretch>
            <a:fillRect/>
          </a:stretch>
        </p:blipFill>
        <p:spPr>
          <a:xfrm>
            <a:off x="4572000" y="3124200"/>
            <a:ext cx="190500" cy="152400"/>
          </a:xfrm>
          <a:prstGeom prst="rect">
            <a:avLst/>
          </a:prstGeom>
        </p:spPr>
      </p:pic>
      <p:pic>
        <p:nvPicPr>
          <p:cNvPr id="14" name="Image 12" descr="preencoded.png"/>
          <p:cNvPicPr>
            <a:picLocks noChangeAspect="1"/>
          </p:cNvPicPr>
          <p:nvPr/>
        </p:nvPicPr>
        <p:blipFill>
          <a:blip r:embed="rId15"/>
          <a:stretch>
            <a:fillRect/>
          </a:stretch>
        </p:blipFill>
        <p:spPr>
          <a:xfrm>
            <a:off x="4572000" y="3924300"/>
            <a:ext cx="152400" cy="152400"/>
          </a:xfrm>
          <a:prstGeom prst="rect">
            <a:avLst/>
          </a:prstGeom>
        </p:spPr>
      </p:pic>
      <p:pic>
        <p:nvPicPr>
          <p:cNvPr id="15" name="Image 13" descr="preencoded.png"/>
          <p:cNvPicPr>
            <a:picLocks noChangeAspect="1"/>
          </p:cNvPicPr>
          <p:nvPr/>
        </p:nvPicPr>
        <p:blipFill>
          <a:blip r:embed="rId16"/>
          <a:stretch>
            <a:fillRect/>
          </a:stretch>
        </p:blipFill>
        <p:spPr>
          <a:xfrm>
            <a:off x="4572000" y="4724400"/>
            <a:ext cx="152400" cy="152400"/>
          </a:xfrm>
          <a:prstGeom prst="rect">
            <a:avLst/>
          </a:prstGeom>
        </p:spPr>
      </p:pic>
      <p:pic>
        <p:nvPicPr>
          <p:cNvPr id="16" name="Image 14" descr="preencoded.png"/>
          <p:cNvPicPr>
            <a:picLocks noChangeAspect="1"/>
          </p:cNvPicPr>
          <p:nvPr/>
        </p:nvPicPr>
        <p:blipFill>
          <a:blip r:embed="rId11"/>
          <a:stretch>
            <a:fillRect/>
          </a:stretch>
        </p:blipFill>
        <p:spPr>
          <a:xfrm>
            <a:off x="8077200" y="2133600"/>
            <a:ext cx="3505200" cy="4152900"/>
          </a:xfrm>
          <a:prstGeom prst="rect">
            <a:avLst/>
          </a:prstGeom>
        </p:spPr>
      </p:pic>
      <p:pic>
        <p:nvPicPr>
          <p:cNvPr id="17" name="Image 15" descr="preencoded.png"/>
          <p:cNvPicPr>
            <a:picLocks noChangeAspect="1"/>
          </p:cNvPicPr>
          <p:nvPr/>
        </p:nvPicPr>
        <p:blipFill>
          <a:blip r:embed="rId17"/>
          <a:stretch>
            <a:fillRect/>
          </a:stretch>
        </p:blipFill>
        <p:spPr>
          <a:xfrm>
            <a:off x="8305800" y="2362200"/>
            <a:ext cx="571500" cy="571500"/>
          </a:xfrm>
          <a:prstGeom prst="rect">
            <a:avLst/>
          </a:prstGeom>
        </p:spPr>
      </p:pic>
      <p:pic>
        <p:nvPicPr>
          <p:cNvPr id="18" name="Image 16" descr="preencoded.png"/>
          <p:cNvPicPr>
            <a:picLocks noChangeAspect="1"/>
          </p:cNvPicPr>
          <p:nvPr/>
        </p:nvPicPr>
        <p:blipFill>
          <a:blip r:embed="rId18"/>
          <a:stretch>
            <a:fillRect/>
          </a:stretch>
        </p:blipFill>
        <p:spPr>
          <a:xfrm>
            <a:off x="8410575" y="2476500"/>
            <a:ext cx="361950" cy="342900"/>
          </a:xfrm>
          <a:prstGeom prst="rect">
            <a:avLst/>
          </a:prstGeom>
        </p:spPr>
      </p:pic>
      <p:pic>
        <p:nvPicPr>
          <p:cNvPr id="19" name="Image 17" descr="preencoded.png"/>
          <p:cNvPicPr>
            <a:picLocks noChangeAspect="1"/>
          </p:cNvPicPr>
          <p:nvPr/>
        </p:nvPicPr>
        <p:blipFill>
          <a:blip r:embed="rId19"/>
          <a:stretch>
            <a:fillRect/>
          </a:stretch>
        </p:blipFill>
        <p:spPr>
          <a:xfrm>
            <a:off x="8305800" y="3124200"/>
            <a:ext cx="114300" cy="152400"/>
          </a:xfrm>
          <a:prstGeom prst="rect">
            <a:avLst/>
          </a:prstGeom>
        </p:spPr>
      </p:pic>
      <p:pic>
        <p:nvPicPr>
          <p:cNvPr id="20" name="Image 18" descr="preencoded.png"/>
          <p:cNvPicPr>
            <a:picLocks noChangeAspect="1"/>
          </p:cNvPicPr>
          <p:nvPr/>
        </p:nvPicPr>
        <p:blipFill>
          <a:blip r:embed="rId20"/>
          <a:stretch>
            <a:fillRect/>
          </a:stretch>
        </p:blipFill>
        <p:spPr>
          <a:xfrm>
            <a:off x="8305800" y="3924300"/>
            <a:ext cx="152400" cy="152400"/>
          </a:xfrm>
          <a:prstGeom prst="rect">
            <a:avLst/>
          </a:prstGeom>
        </p:spPr>
      </p:pic>
      <p:pic>
        <p:nvPicPr>
          <p:cNvPr id="21" name="Image 19" descr="preencoded.png"/>
          <p:cNvPicPr>
            <a:picLocks noChangeAspect="1"/>
          </p:cNvPicPr>
          <p:nvPr/>
        </p:nvPicPr>
        <p:blipFill>
          <a:blip r:embed="rId21"/>
          <a:stretch>
            <a:fillRect/>
          </a:stretch>
        </p:blipFill>
        <p:spPr>
          <a:xfrm>
            <a:off x="8305800" y="4724400"/>
            <a:ext cx="133350" cy="152400"/>
          </a:xfrm>
          <a:prstGeom prst="rect">
            <a:avLst/>
          </a:prstGeom>
        </p:spPr>
      </p:pic>
      <p:pic>
        <p:nvPicPr>
          <p:cNvPr id="22" name="Image 20" descr="preencoded.png"/>
          <p:cNvPicPr>
            <a:picLocks noChangeAspect="1"/>
          </p:cNvPicPr>
          <p:nvPr/>
        </p:nvPicPr>
        <p:blipFill>
          <a:blip r:embed="rId22"/>
          <a:stretch>
            <a:fillRect/>
          </a:stretch>
        </p:blipFill>
        <p:spPr>
          <a:xfrm>
            <a:off x="0" y="6781800"/>
            <a:ext cx="12192000" cy="76200"/>
          </a:xfrm>
          <a:prstGeom prst="rect">
            <a:avLst/>
          </a:prstGeom>
        </p:spPr>
      </p:pic>
      <p:sp>
        <p:nvSpPr>
          <p:cNvPr id="23"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Best Practices: Secure Your Data</a:t>
            </a:r>
            <a:endParaRPr lang="en-US" sz="2700" dirty="0"/>
          </a:p>
        </p:txBody>
      </p:sp>
      <p:sp>
        <p:nvSpPr>
          <p:cNvPr id="24" name="Text 1"/>
          <p:cNvSpPr/>
          <p:nvPr/>
        </p:nvSpPr>
        <p:spPr>
          <a:xfrm>
            <a:off x="609600" y="12192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Implementing robust security measures is paramount to protecting your DynamoDB data from unauthorized access, modification, or deletion.</a:t>
            </a:r>
            <a:endParaRPr lang="en-US" sz="1500" dirty="0"/>
          </a:p>
        </p:txBody>
      </p:sp>
      <p:sp>
        <p:nvSpPr>
          <p:cNvPr id="25" name="Text 2"/>
          <p:cNvSpPr/>
          <p:nvPr/>
        </p:nvSpPr>
        <p:spPr>
          <a:xfrm>
            <a:off x="1562100" y="2514600"/>
            <a:ext cx="1387316"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Encryption</a:t>
            </a:r>
            <a:endParaRPr lang="en-US" sz="1500" dirty="0"/>
          </a:p>
        </p:txBody>
      </p:sp>
      <p:sp>
        <p:nvSpPr>
          <p:cNvPr id="26" name="Text 3"/>
          <p:cNvSpPr/>
          <p:nvPr/>
        </p:nvSpPr>
        <p:spPr>
          <a:xfrm>
            <a:off x="1047750" y="3086100"/>
            <a:ext cx="2838450" cy="11430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At Rest: DynamoDB encrypts all data at rest by default using AWS KMS. Choose between AWS owned, AWS managed, or customer managed keys.</a:t>
            </a:r>
            <a:endParaRPr lang="en-US" sz="1200" dirty="0"/>
          </a:p>
        </p:txBody>
      </p:sp>
      <p:sp>
        <p:nvSpPr>
          <p:cNvPr id="27" name="Text 4"/>
          <p:cNvSpPr/>
          <p:nvPr/>
        </p:nvSpPr>
        <p:spPr>
          <a:xfrm>
            <a:off x="1066800" y="4343400"/>
            <a:ext cx="281940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In Transit: Always use HTTPS/SSL endpoints for secure communication.</a:t>
            </a:r>
            <a:endParaRPr lang="en-US" sz="1200" dirty="0"/>
          </a:p>
        </p:txBody>
      </p:sp>
      <p:sp>
        <p:nvSpPr>
          <p:cNvPr id="28" name="Text 5"/>
          <p:cNvSpPr/>
          <p:nvPr/>
        </p:nvSpPr>
        <p:spPr>
          <a:xfrm>
            <a:off x="1104900" y="5143500"/>
            <a:ext cx="2781300" cy="9144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Client-Side: For highly sensitive data, implement client-side encryption using AWS Database Encryption SDK.</a:t>
            </a:r>
            <a:endParaRPr lang="en-US" sz="1200" dirty="0"/>
          </a:p>
        </p:txBody>
      </p:sp>
      <p:sp>
        <p:nvSpPr>
          <p:cNvPr id="29" name="Text 6"/>
          <p:cNvSpPr/>
          <p:nvPr/>
        </p:nvSpPr>
        <p:spPr>
          <a:xfrm>
            <a:off x="5295900" y="2514600"/>
            <a:ext cx="1899702"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Access Control</a:t>
            </a:r>
            <a:endParaRPr lang="en-US" sz="1500" dirty="0"/>
          </a:p>
        </p:txBody>
      </p:sp>
      <p:sp>
        <p:nvSpPr>
          <p:cNvPr id="30" name="Text 7"/>
          <p:cNvSpPr/>
          <p:nvPr/>
        </p:nvSpPr>
        <p:spPr>
          <a:xfrm>
            <a:off x="4838700" y="3086100"/>
            <a:ext cx="278130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Least Privilege: Grant only the minimum necessary permissions to users, applications, and services.</a:t>
            </a:r>
            <a:endParaRPr lang="en-US" sz="1200" dirty="0"/>
          </a:p>
        </p:txBody>
      </p:sp>
      <p:sp>
        <p:nvSpPr>
          <p:cNvPr id="31" name="Text 8"/>
          <p:cNvSpPr/>
          <p:nvPr/>
        </p:nvSpPr>
        <p:spPr>
          <a:xfrm>
            <a:off x="4800600" y="3886200"/>
            <a:ext cx="281940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IAM Roles: Utilize IAM roles for temporary credentials instead of long-term access keys.</a:t>
            </a:r>
            <a:endParaRPr lang="en-US" sz="1200" dirty="0"/>
          </a:p>
        </p:txBody>
      </p:sp>
      <p:sp>
        <p:nvSpPr>
          <p:cNvPr id="32" name="Text 9"/>
          <p:cNvSpPr/>
          <p:nvPr/>
        </p:nvSpPr>
        <p:spPr>
          <a:xfrm>
            <a:off x="4800600" y="4686300"/>
            <a:ext cx="2819400" cy="9144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Fine-Grained Control: Implement IAM policies with conditions to restrict access down to specific items or attributes.</a:t>
            </a:r>
            <a:endParaRPr lang="en-US" sz="1200" dirty="0"/>
          </a:p>
        </p:txBody>
      </p:sp>
      <p:sp>
        <p:nvSpPr>
          <p:cNvPr id="33" name="Text 10"/>
          <p:cNvSpPr/>
          <p:nvPr/>
        </p:nvSpPr>
        <p:spPr>
          <a:xfrm>
            <a:off x="9029700" y="2514600"/>
            <a:ext cx="223563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Network Security</a:t>
            </a:r>
            <a:endParaRPr lang="en-US" sz="1500" dirty="0"/>
          </a:p>
        </p:txBody>
      </p:sp>
      <p:sp>
        <p:nvSpPr>
          <p:cNvPr id="34" name="Text 11"/>
          <p:cNvSpPr/>
          <p:nvPr/>
        </p:nvSpPr>
        <p:spPr>
          <a:xfrm>
            <a:off x="8496300" y="3086100"/>
            <a:ext cx="285750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VPC Endpoints: Use VPC endpoints to establish private connections to DynamoDB from within your VPC.</a:t>
            </a:r>
            <a:endParaRPr lang="en-US" sz="1200" dirty="0"/>
          </a:p>
        </p:txBody>
      </p:sp>
      <p:sp>
        <p:nvSpPr>
          <p:cNvPr id="35" name="Text 12"/>
          <p:cNvSpPr/>
          <p:nvPr/>
        </p:nvSpPr>
        <p:spPr>
          <a:xfrm>
            <a:off x="8534400" y="3886200"/>
            <a:ext cx="281940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Security Groups: Configure security groups and network ACLs to control inbound and outbound traffic.</a:t>
            </a:r>
            <a:endParaRPr lang="en-US" sz="1200" dirty="0"/>
          </a:p>
        </p:txBody>
      </p:sp>
      <p:sp>
        <p:nvSpPr>
          <p:cNvPr id="36" name="Text 13"/>
          <p:cNvSpPr/>
          <p:nvPr/>
        </p:nvSpPr>
        <p:spPr>
          <a:xfrm>
            <a:off x="8515350" y="4686300"/>
            <a:ext cx="2838450" cy="6858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Private Endpoints: Prevent traffic from traversing the public internet by using interface VPC endpoints.</a:t>
            </a:r>
            <a:endParaRPr lang="en-US" sz="1200" dirty="0"/>
          </a:p>
        </p:txBody>
      </p:sp>
      <p:sp>
        <p:nvSpPr>
          <p:cNvPr id="37" name="Text 14"/>
          <p:cNvSpPr/>
          <p:nvPr/>
        </p:nvSpPr>
        <p:spPr>
          <a:xfrm>
            <a:off x="11617077" y="6467475"/>
            <a:ext cx="461308"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11/13</a:t>
            </a:r>
            <a:endParaRPr lang="en-US" sz="105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1981200"/>
            <a:ext cx="5340697" cy="3162300"/>
          </a:xfrm>
          <a:prstGeom prst="rect">
            <a:avLst/>
          </a:prstGeom>
        </p:spPr>
      </p:pic>
      <p:pic>
        <p:nvPicPr>
          <p:cNvPr id="5" name="Image 3" descr="preencoded.png"/>
          <p:cNvPicPr>
            <a:picLocks noChangeAspect="1"/>
          </p:cNvPicPr>
          <p:nvPr/>
        </p:nvPicPr>
        <p:blipFill>
          <a:blip r:embed="rId6"/>
          <a:stretch>
            <a:fillRect/>
          </a:stretch>
        </p:blipFill>
        <p:spPr>
          <a:xfrm>
            <a:off x="838200" y="2209800"/>
            <a:ext cx="285750" cy="342900"/>
          </a:xfrm>
          <a:prstGeom prst="rect">
            <a:avLst/>
          </a:prstGeom>
        </p:spPr>
      </p:pic>
      <p:pic>
        <p:nvPicPr>
          <p:cNvPr id="6" name="Image 4" descr="preencoded.png"/>
          <p:cNvPicPr>
            <a:picLocks noChangeAspect="1"/>
          </p:cNvPicPr>
          <p:nvPr/>
        </p:nvPicPr>
        <p:blipFill>
          <a:blip r:embed="rId7"/>
          <a:stretch>
            <a:fillRect/>
          </a:stretch>
        </p:blipFill>
        <p:spPr>
          <a:xfrm>
            <a:off x="838200" y="2743200"/>
            <a:ext cx="152400" cy="152400"/>
          </a:xfrm>
          <a:prstGeom prst="rect">
            <a:avLst/>
          </a:prstGeom>
        </p:spPr>
      </p:pic>
      <p:pic>
        <p:nvPicPr>
          <p:cNvPr id="7" name="Image 5" descr="preencoded.png"/>
          <p:cNvPicPr>
            <a:picLocks noChangeAspect="1"/>
          </p:cNvPicPr>
          <p:nvPr/>
        </p:nvPicPr>
        <p:blipFill>
          <a:blip r:embed="rId7"/>
          <a:stretch>
            <a:fillRect/>
          </a:stretch>
        </p:blipFill>
        <p:spPr>
          <a:xfrm>
            <a:off x="838200" y="3314700"/>
            <a:ext cx="152400" cy="152400"/>
          </a:xfrm>
          <a:prstGeom prst="rect">
            <a:avLst/>
          </a:prstGeom>
        </p:spPr>
      </p:pic>
      <p:pic>
        <p:nvPicPr>
          <p:cNvPr id="8" name="Image 6" descr="preencoded.png"/>
          <p:cNvPicPr>
            <a:picLocks noChangeAspect="1"/>
          </p:cNvPicPr>
          <p:nvPr/>
        </p:nvPicPr>
        <p:blipFill>
          <a:blip r:embed="rId7"/>
          <a:stretch>
            <a:fillRect/>
          </a:stretch>
        </p:blipFill>
        <p:spPr>
          <a:xfrm>
            <a:off x="838200" y="3657600"/>
            <a:ext cx="152400" cy="152400"/>
          </a:xfrm>
          <a:prstGeom prst="rect">
            <a:avLst/>
          </a:prstGeom>
        </p:spPr>
      </p:pic>
      <p:pic>
        <p:nvPicPr>
          <p:cNvPr id="9" name="Image 7" descr="preencoded.png"/>
          <p:cNvPicPr>
            <a:picLocks noChangeAspect="1"/>
          </p:cNvPicPr>
          <p:nvPr/>
        </p:nvPicPr>
        <p:blipFill>
          <a:blip r:embed="rId8"/>
          <a:stretch>
            <a:fillRect/>
          </a:stretch>
        </p:blipFill>
        <p:spPr>
          <a:xfrm>
            <a:off x="6255097" y="1981200"/>
            <a:ext cx="285750" cy="342900"/>
          </a:xfrm>
          <a:prstGeom prst="rect">
            <a:avLst/>
          </a:prstGeom>
        </p:spPr>
      </p:pic>
      <p:pic>
        <p:nvPicPr>
          <p:cNvPr id="10" name="Image 8" descr="preencoded.png"/>
          <p:cNvPicPr>
            <a:picLocks noChangeAspect="1"/>
          </p:cNvPicPr>
          <p:nvPr/>
        </p:nvPicPr>
        <p:blipFill>
          <a:blip r:embed="rId9"/>
          <a:stretch>
            <a:fillRect/>
          </a:stretch>
        </p:blipFill>
        <p:spPr>
          <a:xfrm>
            <a:off x="6255097" y="2476500"/>
            <a:ext cx="2587377" cy="1257300"/>
          </a:xfrm>
          <a:prstGeom prst="rect">
            <a:avLst/>
          </a:prstGeom>
        </p:spPr>
      </p:pic>
      <p:pic>
        <p:nvPicPr>
          <p:cNvPr id="11" name="Image 9" descr="preencoded.png"/>
          <p:cNvPicPr>
            <a:picLocks noChangeAspect="1"/>
          </p:cNvPicPr>
          <p:nvPr/>
        </p:nvPicPr>
        <p:blipFill>
          <a:blip r:embed="rId10"/>
          <a:stretch>
            <a:fillRect/>
          </a:stretch>
        </p:blipFill>
        <p:spPr>
          <a:xfrm>
            <a:off x="6407497" y="2628900"/>
            <a:ext cx="228600" cy="304800"/>
          </a:xfrm>
          <a:prstGeom prst="rect">
            <a:avLst/>
          </a:prstGeom>
        </p:spPr>
      </p:pic>
      <p:pic>
        <p:nvPicPr>
          <p:cNvPr id="12" name="Image 10" descr="preencoded.png"/>
          <p:cNvPicPr>
            <a:picLocks noChangeAspect="1"/>
          </p:cNvPicPr>
          <p:nvPr/>
        </p:nvPicPr>
        <p:blipFill>
          <a:blip r:embed="rId11"/>
          <a:stretch>
            <a:fillRect/>
          </a:stretch>
        </p:blipFill>
        <p:spPr>
          <a:xfrm>
            <a:off x="8994874" y="2476500"/>
            <a:ext cx="2587526" cy="1257300"/>
          </a:xfrm>
          <a:prstGeom prst="rect">
            <a:avLst/>
          </a:prstGeom>
        </p:spPr>
      </p:pic>
      <p:pic>
        <p:nvPicPr>
          <p:cNvPr id="13" name="Image 11" descr="preencoded.png"/>
          <p:cNvPicPr>
            <a:picLocks noChangeAspect="1"/>
          </p:cNvPicPr>
          <p:nvPr/>
        </p:nvPicPr>
        <p:blipFill>
          <a:blip r:embed="rId12"/>
          <a:stretch>
            <a:fillRect/>
          </a:stretch>
        </p:blipFill>
        <p:spPr>
          <a:xfrm>
            <a:off x="9147274" y="2628900"/>
            <a:ext cx="257175" cy="304800"/>
          </a:xfrm>
          <a:prstGeom prst="rect">
            <a:avLst/>
          </a:prstGeom>
        </p:spPr>
      </p:pic>
      <p:pic>
        <p:nvPicPr>
          <p:cNvPr id="14" name="Image 12" descr="preencoded.png"/>
          <p:cNvPicPr>
            <a:picLocks noChangeAspect="1"/>
          </p:cNvPicPr>
          <p:nvPr/>
        </p:nvPicPr>
        <p:blipFill>
          <a:blip r:embed="rId9"/>
          <a:stretch>
            <a:fillRect/>
          </a:stretch>
        </p:blipFill>
        <p:spPr>
          <a:xfrm>
            <a:off x="6255097" y="3886200"/>
            <a:ext cx="2587377" cy="1257300"/>
          </a:xfrm>
          <a:prstGeom prst="rect">
            <a:avLst/>
          </a:prstGeom>
        </p:spPr>
      </p:pic>
      <p:pic>
        <p:nvPicPr>
          <p:cNvPr id="15" name="Image 13" descr="preencoded.png"/>
          <p:cNvPicPr>
            <a:picLocks noChangeAspect="1"/>
          </p:cNvPicPr>
          <p:nvPr/>
        </p:nvPicPr>
        <p:blipFill>
          <a:blip r:embed="rId13"/>
          <a:stretch>
            <a:fillRect/>
          </a:stretch>
        </p:blipFill>
        <p:spPr>
          <a:xfrm>
            <a:off x="6407497" y="4038600"/>
            <a:ext cx="285750" cy="304800"/>
          </a:xfrm>
          <a:prstGeom prst="rect">
            <a:avLst/>
          </a:prstGeom>
        </p:spPr>
      </p:pic>
      <p:pic>
        <p:nvPicPr>
          <p:cNvPr id="16" name="Image 14" descr="preencoded.png"/>
          <p:cNvPicPr>
            <a:picLocks noChangeAspect="1"/>
          </p:cNvPicPr>
          <p:nvPr/>
        </p:nvPicPr>
        <p:blipFill>
          <a:blip r:embed="rId11"/>
          <a:stretch>
            <a:fillRect/>
          </a:stretch>
        </p:blipFill>
        <p:spPr>
          <a:xfrm>
            <a:off x="8994874" y="3886200"/>
            <a:ext cx="2587526" cy="1257300"/>
          </a:xfrm>
          <a:prstGeom prst="rect">
            <a:avLst/>
          </a:prstGeom>
        </p:spPr>
      </p:pic>
      <p:pic>
        <p:nvPicPr>
          <p:cNvPr id="17" name="Image 15" descr="preencoded.png"/>
          <p:cNvPicPr>
            <a:picLocks noChangeAspect="1"/>
          </p:cNvPicPr>
          <p:nvPr/>
        </p:nvPicPr>
        <p:blipFill>
          <a:blip r:embed="rId14"/>
          <a:stretch>
            <a:fillRect/>
          </a:stretch>
        </p:blipFill>
        <p:spPr>
          <a:xfrm>
            <a:off x="9147274" y="4038600"/>
            <a:ext cx="228600" cy="304800"/>
          </a:xfrm>
          <a:prstGeom prst="rect">
            <a:avLst/>
          </a:prstGeom>
        </p:spPr>
      </p:pic>
      <p:pic>
        <p:nvPicPr>
          <p:cNvPr id="18" name="Image 16" descr="preencoded.png"/>
          <p:cNvPicPr>
            <a:picLocks noChangeAspect="1"/>
          </p:cNvPicPr>
          <p:nvPr/>
        </p:nvPicPr>
        <p:blipFill>
          <a:blip r:embed="rId15"/>
          <a:stretch>
            <a:fillRect/>
          </a:stretch>
        </p:blipFill>
        <p:spPr>
          <a:xfrm>
            <a:off x="0" y="6781800"/>
            <a:ext cx="12192000" cy="76200"/>
          </a:xfrm>
          <a:prstGeom prst="rect">
            <a:avLst/>
          </a:prstGeom>
        </p:spPr>
      </p:pic>
      <p:sp>
        <p:nvSpPr>
          <p:cNvPr id="19"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Best Practices: Test and Monitor</a:t>
            </a:r>
            <a:endParaRPr lang="en-US" sz="2700" dirty="0"/>
          </a:p>
        </p:txBody>
      </p:sp>
      <p:sp>
        <p:nvSpPr>
          <p:cNvPr id="20" name="Text 1"/>
          <p:cNvSpPr/>
          <p:nvPr/>
        </p:nvSpPr>
        <p:spPr>
          <a:xfrm>
            <a:off x="609600" y="12192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Regular testing and continuous monitoring are essential to ensure the effectiveness of your data protection strategy.</a:t>
            </a:r>
            <a:endParaRPr lang="en-US" sz="1500" dirty="0"/>
          </a:p>
        </p:txBody>
      </p:sp>
      <p:sp>
        <p:nvSpPr>
          <p:cNvPr id="21" name="Text 2"/>
          <p:cNvSpPr/>
          <p:nvPr/>
        </p:nvSpPr>
        <p:spPr>
          <a:xfrm>
            <a:off x="1276350" y="2228850"/>
            <a:ext cx="39992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Test Recovery Procedures</a:t>
            </a:r>
            <a:endParaRPr lang="en-US" sz="1800" dirty="0"/>
          </a:p>
        </p:txBody>
      </p:sp>
      <p:sp>
        <p:nvSpPr>
          <p:cNvPr id="22" name="Text 3"/>
          <p:cNvSpPr/>
          <p:nvPr/>
        </p:nvSpPr>
        <p:spPr>
          <a:xfrm>
            <a:off x="1104900" y="2705100"/>
            <a:ext cx="4616797"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Regularly test data recovery processes to ensure they work as expected</a:t>
            </a:r>
            <a:endParaRPr lang="en-US" sz="1200" dirty="0"/>
          </a:p>
        </p:txBody>
      </p:sp>
      <p:sp>
        <p:nvSpPr>
          <p:cNvPr id="23" name="Text 4"/>
          <p:cNvSpPr/>
          <p:nvPr/>
        </p:nvSpPr>
        <p:spPr>
          <a:xfrm>
            <a:off x="1104900" y="3276600"/>
            <a:ext cx="411372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Validate your Recovery Time Objective (RTO)</a:t>
            </a:r>
            <a:endParaRPr lang="en-US" sz="1200" dirty="0"/>
          </a:p>
        </p:txBody>
      </p:sp>
      <p:sp>
        <p:nvSpPr>
          <p:cNvPr id="24" name="Text 5"/>
          <p:cNvSpPr/>
          <p:nvPr/>
        </p:nvSpPr>
        <p:spPr>
          <a:xfrm>
            <a:off x="1104900" y="3619500"/>
            <a:ext cx="391013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Helps familiarize team with recovery steps</a:t>
            </a:r>
            <a:endParaRPr lang="en-US" sz="1200" dirty="0"/>
          </a:p>
        </p:txBody>
      </p:sp>
      <p:sp>
        <p:nvSpPr>
          <p:cNvPr id="25" name="Text 6"/>
          <p:cNvSpPr/>
          <p:nvPr/>
        </p:nvSpPr>
        <p:spPr>
          <a:xfrm>
            <a:off x="6693247" y="1981200"/>
            <a:ext cx="5327303" cy="3429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Monitoring Tools</a:t>
            </a:r>
            <a:endParaRPr lang="en-US" sz="1800" dirty="0"/>
          </a:p>
        </p:txBody>
      </p:sp>
      <p:sp>
        <p:nvSpPr>
          <p:cNvPr id="26" name="Text 7"/>
          <p:cNvSpPr/>
          <p:nvPr/>
        </p:nvSpPr>
        <p:spPr>
          <a:xfrm>
            <a:off x="6750397" y="2647950"/>
            <a:ext cx="1537156" cy="266700"/>
          </a:xfrm>
          <a:prstGeom prst="rect">
            <a:avLst/>
          </a:prstGeom>
          <a:noFill/>
          <a:ln/>
        </p:spPr>
        <p:txBody>
          <a:bodyPr vert="horz" wrap="square" lIns="0" tIns="0" rIns="0" bIns="0" rtlCol="0" anchor="t"/>
          <a:lstStyle/>
          <a:p>
            <a:pPr marL="0" indent="0">
              <a:lnSpc>
                <a:spcPts val="2100"/>
              </a:lnSpc>
              <a:buNone/>
            </a:pPr>
            <a:r>
              <a:rPr lang="en-US" sz="1350" dirty="0">
                <a:solidFill>
                  <a:srgbClr val="1F2937"/>
                </a:solidFill>
                <a:latin typeface="ui-sans-serif" pitchFamily="34" charset="0"/>
                <a:ea typeface="ui-sans-serif" pitchFamily="34" charset="-122"/>
                <a:cs typeface="ui-sans-serif" pitchFamily="34" charset="-120"/>
              </a:rPr>
              <a:t>AWS CloudTrail</a:t>
            </a:r>
            <a:endParaRPr lang="en-US" sz="1350" dirty="0"/>
          </a:p>
        </p:txBody>
      </p:sp>
      <p:sp>
        <p:nvSpPr>
          <p:cNvPr id="27" name="Text 8"/>
          <p:cNvSpPr/>
          <p:nvPr/>
        </p:nvSpPr>
        <p:spPr>
          <a:xfrm>
            <a:off x="6407497" y="3009900"/>
            <a:ext cx="2282577"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Logs all API calls and console actions for security analysis</a:t>
            </a:r>
            <a:endParaRPr lang="en-US" sz="1050" dirty="0"/>
          </a:p>
        </p:txBody>
      </p:sp>
      <p:sp>
        <p:nvSpPr>
          <p:cNvPr id="28" name="Text 9"/>
          <p:cNvSpPr/>
          <p:nvPr/>
        </p:nvSpPr>
        <p:spPr>
          <a:xfrm>
            <a:off x="9518749" y="2647950"/>
            <a:ext cx="2125266" cy="266700"/>
          </a:xfrm>
          <a:prstGeom prst="rect">
            <a:avLst/>
          </a:prstGeom>
          <a:noFill/>
          <a:ln/>
        </p:spPr>
        <p:txBody>
          <a:bodyPr vert="horz" wrap="square" lIns="0" tIns="0" rIns="0" bIns="0" rtlCol="0" anchor="t"/>
          <a:lstStyle/>
          <a:p>
            <a:pPr marL="0" indent="0">
              <a:lnSpc>
                <a:spcPts val="2100"/>
              </a:lnSpc>
              <a:buNone/>
            </a:pPr>
            <a:r>
              <a:rPr lang="en-US" sz="1350" dirty="0">
                <a:solidFill>
                  <a:srgbClr val="1F2937"/>
                </a:solidFill>
                <a:latin typeface="ui-sans-serif" pitchFamily="34" charset="0"/>
                <a:ea typeface="ui-sans-serif" pitchFamily="34" charset="-122"/>
                <a:cs typeface="ui-sans-serif" pitchFamily="34" charset="-120"/>
              </a:rPr>
              <a:t>Amazon CloudWatch</a:t>
            </a:r>
            <a:endParaRPr lang="en-US" sz="1350" dirty="0"/>
          </a:p>
        </p:txBody>
      </p:sp>
      <p:sp>
        <p:nvSpPr>
          <p:cNvPr id="29" name="Text 10"/>
          <p:cNvSpPr/>
          <p:nvPr/>
        </p:nvSpPr>
        <p:spPr>
          <a:xfrm>
            <a:off x="9147274" y="3009900"/>
            <a:ext cx="2282726"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Monitors performance metrics and sets alarms for unusual activity</a:t>
            </a:r>
            <a:endParaRPr lang="en-US" sz="1050" dirty="0"/>
          </a:p>
        </p:txBody>
      </p:sp>
      <p:sp>
        <p:nvSpPr>
          <p:cNvPr id="30" name="Text 11"/>
          <p:cNvSpPr/>
          <p:nvPr/>
        </p:nvSpPr>
        <p:spPr>
          <a:xfrm>
            <a:off x="6807547" y="4057650"/>
            <a:ext cx="1189077" cy="266700"/>
          </a:xfrm>
          <a:prstGeom prst="rect">
            <a:avLst/>
          </a:prstGeom>
          <a:noFill/>
          <a:ln/>
        </p:spPr>
        <p:txBody>
          <a:bodyPr vert="horz" wrap="square" lIns="0" tIns="0" rIns="0" bIns="0" rtlCol="0" anchor="t"/>
          <a:lstStyle/>
          <a:p>
            <a:pPr marL="0" indent="0">
              <a:lnSpc>
                <a:spcPts val="2100"/>
              </a:lnSpc>
              <a:buNone/>
            </a:pPr>
            <a:r>
              <a:rPr lang="en-US" sz="1350" dirty="0">
                <a:solidFill>
                  <a:srgbClr val="1F2937"/>
                </a:solidFill>
                <a:latin typeface="ui-sans-serif" pitchFamily="34" charset="0"/>
                <a:ea typeface="ui-sans-serif" pitchFamily="34" charset="-122"/>
                <a:cs typeface="ui-sans-serif" pitchFamily="34" charset="-120"/>
              </a:rPr>
              <a:t>AWS Config</a:t>
            </a:r>
            <a:endParaRPr lang="en-US" sz="1350" dirty="0"/>
          </a:p>
        </p:txBody>
      </p:sp>
      <p:sp>
        <p:nvSpPr>
          <p:cNvPr id="31" name="Text 12"/>
          <p:cNvSpPr/>
          <p:nvPr/>
        </p:nvSpPr>
        <p:spPr>
          <a:xfrm>
            <a:off x="6407497" y="4419600"/>
            <a:ext cx="2282577"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Tracks configuration changes and ensures compliance with security policies</a:t>
            </a:r>
            <a:endParaRPr lang="en-US" sz="1050" dirty="0"/>
          </a:p>
        </p:txBody>
      </p:sp>
      <p:sp>
        <p:nvSpPr>
          <p:cNvPr id="32" name="Text 13"/>
          <p:cNvSpPr/>
          <p:nvPr/>
        </p:nvSpPr>
        <p:spPr>
          <a:xfrm>
            <a:off x="9490174" y="4057650"/>
            <a:ext cx="1854875" cy="266700"/>
          </a:xfrm>
          <a:prstGeom prst="rect">
            <a:avLst/>
          </a:prstGeom>
          <a:noFill/>
          <a:ln/>
        </p:spPr>
        <p:txBody>
          <a:bodyPr vert="horz" wrap="square" lIns="0" tIns="0" rIns="0" bIns="0" rtlCol="0" anchor="t"/>
          <a:lstStyle/>
          <a:p>
            <a:pPr marL="0" indent="0">
              <a:lnSpc>
                <a:spcPts val="2100"/>
              </a:lnSpc>
              <a:buNone/>
            </a:pPr>
            <a:r>
              <a:rPr lang="en-US" sz="1350" dirty="0">
                <a:solidFill>
                  <a:srgbClr val="1F2937"/>
                </a:solidFill>
                <a:latin typeface="ui-sans-serif" pitchFamily="34" charset="0"/>
                <a:ea typeface="ui-sans-serif" pitchFamily="34" charset="-122"/>
                <a:cs typeface="ui-sans-serif" pitchFamily="34" charset="-120"/>
              </a:rPr>
              <a:t>AWS Security Hub</a:t>
            </a:r>
            <a:endParaRPr lang="en-US" sz="1350" dirty="0"/>
          </a:p>
        </p:txBody>
      </p:sp>
      <p:sp>
        <p:nvSpPr>
          <p:cNvPr id="33" name="Text 14"/>
          <p:cNvSpPr/>
          <p:nvPr/>
        </p:nvSpPr>
        <p:spPr>
          <a:xfrm>
            <a:off x="9147274" y="4419600"/>
            <a:ext cx="2282726"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Centralized security monitoring and threat detection</a:t>
            </a:r>
            <a:endParaRPr lang="en-US" sz="1050" dirty="0"/>
          </a:p>
        </p:txBody>
      </p:sp>
      <p:sp>
        <p:nvSpPr>
          <p:cNvPr id="34" name="Text 15"/>
          <p:cNvSpPr/>
          <p:nvPr/>
        </p:nvSpPr>
        <p:spPr>
          <a:xfrm>
            <a:off x="11617077" y="6467475"/>
            <a:ext cx="461308"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12/13</a:t>
            </a:r>
            <a:endParaRPr lang="en-US" sz="105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1790700"/>
            <a:ext cx="3505200" cy="2171700"/>
          </a:xfrm>
          <a:prstGeom prst="rect">
            <a:avLst/>
          </a:prstGeom>
        </p:spPr>
      </p:pic>
      <p:pic>
        <p:nvPicPr>
          <p:cNvPr id="5" name="Image 3" descr="preencoded.png"/>
          <p:cNvPicPr>
            <a:picLocks noChangeAspect="1"/>
          </p:cNvPicPr>
          <p:nvPr/>
        </p:nvPicPr>
        <p:blipFill>
          <a:blip r:embed="rId6"/>
          <a:stretch>
            <a:fillRect/>
          </a:stretch>
        </p:blipFill>
        <p:spPr>
          <a:xfrm>
            <a:off x="838200" y="2019300"/>
            <a:ext cx="450056" cy="571500"/>
          </a:xfrm>
          <a:prstGeom prst="rect">
            <a:avLst/>
          </a:prstGeom>
        </p:spPr>
      </p:pic>
      <p:pic>
        <p:nvPicPr>
          <p:cNvPr id="6" name="Image 4" descr="preencoded.png"/>
          <p:cNvPicPr>
            <a:picLocks noChangeAspect="1"/>
          </p:cNvPicPr>
          <p:nvPr/>
        </p:nvPicPr>
        <p:blipFill>
          <a:blip r:embed="rId7"/>
          <a:stretch>
            <a:fillRect/>
          </a:stretch>
        </p:blipFill>
        <p:spPr>
          <a:xfrm>
            <a:off x="948928" y="2152650"/>
            <a:ext cx="228600" cy="304800"/>
          </a:xfrm>
          <a:prstGeom prst="rect">
            <a:avLst/>
          </a:prstGeom>
        </p:spPr>
      </p:pic>
      <p:pic>
        <p:nvPicPr>
          <p:cNvPr id="7" name="Image 5" descr="preencoded.png"/>
          <p:cNvPicPr>
            <a:picLocks noChangeAspect="1"/>
          </p:cNvPicPr>
          <p:nvPr/>
        </p:nvPicPr>
        <p:blipFill>
          <a:blip r:embed="rId8"/>
          <a:stretch>
            <a:fillRect/>
          </a:stretch>
        </p:blipFill>
        <p:spPr>
          <a:xfrm>
            <a:off x="838200" y="2781300"/>
            <a:ext cx="152400" cy="152400"/>
          </a:xfrm>
          <a:prstGeom prst="rect">
            <a:avLst/>
          </a:prstGeom>
        </p:spPr>
      </p:pic>
      <p:pic>
        <p:nvPicPr>
          <p:cNvPr id="8" name="Image 6" descr="preencoded.png"/>
          <p:cNvPicPr>
            <a:picLocks noChangeAspect="1"/>
          </p:cNvPicPr>
          <p:nvPr/>
        </p:nvPicPr>
        <p:blipFill>
          <a:blip r:embed="rId8"/>
          <a:stretch>
            <a:fillRect/>
          </a:stretch>
        </p:blipFill>
        <p:spPr>
          <a:xfrm>
            <a:off x="838200" y="3314700"/>
            <a:ext cx="152400" cy="152400"/>
          </a:xfrm>
          <a:prstGeom prst="rect">
            <a:avLst/>
          </a:prstGeom>
        </p:spPr>
      </p:pic>
      <p:pic>
        <p:nvPicPr>
          <p:cNvPr id="9" name="Image 7" descr="preencoded.png"/>
          <p:cNvPicPr>
            <a:picLocks noChangeAspect="1"/>
          </p:cNvPicPr>
          <p:nvPr/>
        </p:nvPicPr>
        <p:blipFill>
          <a:blip r:embed="rId9"/>
          <a:stretch>
            <a:fillRect/>
          </a:stretch>
        </p:blipFill>
        <p:spPr>
          <a:xfrm>
            <a:off x="4343400" y="1790700"/>
            <a:ext cx="3505200" cy="2171700"/>
          </a:xfrm>
          <a:prstGeom prst="rect">
            <a:avLst/>
          </a:prstGeom>
        </p:spPr>
      </p:pic>
      <p:pic>
        <p:nvPicPr>
          <p:cNvPr id="10" name="Image 8" descr="preencoded.png"/>
          <p:cNvPicPr>
            <a:picLocks noChangeAspect="1"/>
          </p:cNvPicPr>
          <p:nvPr/>
        </p:nvPicPr>
        <p:blipFill>
          <a:blip r:embed="rId10"/>
          <a:stretch>
            <a:fillRect/>
          </a:stretch>
        </p:blipFill>
        <p:spPr>
          <a:xfrm>
            <a:off x="4572000" y="2019300"/>
            <a:ext cx="571500" cy="571500"/>
          </a:xfrm>
          <a:prstGeom prst="rect">
            <a:avLst/>
          </a:prstGeom>
        </p:spPr>
      </p:pic>
      <p:pic>
        <p:nvPicPr>
          <p:cNvPr id="11" name="Image 9" descr="preencoded.png"/>
          <p:cNvPicPr>
            <a:picLocks noChangeAspect="1"/>
          </p:cNvPicPr>
          <p:nvPr/>
        </p:nvPicPr>
        <p:blipFill>
          <a:blip r:embed="rId11"/>
          <a:stretch>
            <a:fillRect/>
          </a:stretch>
        </p:blipFill>
        <p:spPr>
          <a:xfrm>
            <a:off x="4743450" y="2152650"/>
            <a:ext cx="228600" cy="304800"/>
          </a:xfrm>
          <a:prstGeom prst="rect">
            <a:avLst/>
          </a:prstGeom>
        </p:spPr>
      </p:pic>
      <p:pic>
        <p:nvPicPr>
          <p:cNvPr id="12" name="Image 10" descr="preencoded.png"/>
          <p:cNvPicPr>
            <a:picLocks noChangeAspect="1"/>
          </p:cNvPicPr>
          <p:nvPr/>
        </p:nvPicPr>
        <p:blipFill>
          <a:blip r:embed="rId8"/>
          <a:stretch>
            <a:fillRect/>
          </a:stretch>
        </p:blipFill>
        <p:spPr>
          <a:xfrm>
            <a:off x="4572000" y="2781300"/>
            <a:ext cx="152400" cy="152400"/>
          </a:xfrm>
          <a:prstGeom prst="rect">
            <a:avLst/>
          </a:prstGeom>
        </p:spPr>
      </p:pic>
      <p:pic>
        <p:nvPicPr>
          <p:cNvPr id="13" name="Image 11" descr="preencoded.png"/>
          <p:cNvPicPr>
            <a:picLocks noChangeAspect="1"/>
          </p:cNvPicPr>
          <p:nvPr/>
        </p:nvPicPr>
        <p:blipFill>
          <a:blip r:embed="rId8"/>
          <a:stretch>
            <a:fillRect/>
          </a:stretch>
        </p:blipFill>
        <p:spPr>
          <a:xfrm>
            <a:off x="4572000" y="3314700"/>
            <a:ext cx="152400" cy="152400"/>
          </a:xfrm>
          <a:prstGeom prst="rect">
            <a:avLst/>
          </a:prstGeom>
        </p:spPr>
      </p:pic>
      <p:pic>
        <p:nvPicPr>
          <p:cNvPr id="14" name="Image 12" descr="preencoded.png"/>
          <p:cNvPicPr>
            <a:picLocks noChangeAspect="1"/>
          </p:cNvPicPr>
          <p:nvPr/>
        </p:nvPicPr>
        <p:blipFill>
          <a:blip r:embed="rId12"/>
          <a:stretch>
            <a:fillRect/>
          </a:stretch>
        </p:blipFill>
        <p:spPr>
          <a:xfrm>
            <a:off x="8077200" y="1790700"/>
            <a:ext cx="3505200" cy="2171700"/>
          </a:xfrm>
          <a:prstGeom prst="rect">
            <a:avLst/>
          </a:prstGeom>
        </p:spPr>
      </p:pic>
      <p:pic>
        <p:nvPicPr>
          <p:cNvPr id="15" name="Image 13" descr="preencoded.png"/>
          <p:cNvPicPr>
            <a:picLocks noChangeAspect="1"/>
          </p:cNvPicPr>
          <p:nvPr/>
        </p:nvPicPr>
        <p:blipFill>
          <a:blip r:embed="rId13"/>
          <a:stretch>
            <a:fillRect/>
          </a:stretch>
        </p:blipFill>
        <p:spPr>
          <a:xfrm>
            <a:off x="8305800" y="2019300"/>
            <a:ext cx="541734" cy="571500"/>
          </a:xfrm>
          <a:prstGeom prst="rect">
            <a:avLst/>
          </a:prstGeom>
        </p:spPr>
      </p:pic>
      <p:pic>
        <p:nvPicPr>
          <p:cNvPr id="16" name="Image 14" descr="preencoded.png"/>
          <p:cNvPicPr>
            <a:picLocks noChangeAspect="1"/>
          </p:cNvPicPr>
          <p:nvPr/>
        </p:nvPicPr>
        <p:blipFill>
          <a:blip r:embed="rId14"/>
          <a:stretch>
            <a:fillRect/>
          </a:stretch>
        </p:blipFill>
        <p:spPr>
          <a:xfrm>
            <a:off x="8490942" y="2152650"/>
            <a:ext cx="171450" cy="304800"/>
          </a:xfrm>
          <a:prstGeom prst="rect">
            <a:avLst/>
          </a:prstGeom>
        </p:spPr>
      </p:pic>
      <p:pic>
        <p:nvPicPr>
          <p:cNvPr id="17" name="Image 15" descr="preencoded.png"/>
          <p:cNvPicPr>
            <a:picLocks noChangeAspect="1"/>
          </p:cNvPicPr>
          <p:nvPr/>
        </p:nvPicPr>
        <p:blipFill>
          <a:blip r:embed="rId8"/>
          <a:stretch>
            <a:fillRect/>
          </a:stretch>
        </p:blipFill>
        <p:spPr>
          <a:xfrm>
            <a:off x="8305800" y="2781300"/>
            <a:ext cx="152400" cy="152400"/>
          </a:xfrm>
          <a:prstGeom prst="rect">
            <a:avLst/>
          </a:prstGeom>
        </p:spPr>
      </p:pic>
      <p:pic>
        <p:nvPicPr>
          <p:cNvPr id="18" name="Image 16" descr="preencoded.png"/>
          <p:cNvPicPr>
            <a:picLocks noChangeAspect="1"/>
          </p:cNvPicPr>
          <p:nvPr/>
        </p:nvPicPr>
        <p:blipFill>
          <a:blip r:embed="rId8"/>
          <a:stretch>
            <a:fillRect/>
          </a:stretch>
        </p:blipFill>
        <p:spPr>
          <a:xfrm>
            <a:off x="8305800" y="3086100"/>
            <a:ext cx="152400" cy="152400"/>
          </a:xfrm>
          <a:prstGeom prst="rect">
            <a:avLst/>
          </a:prstGeom>
        </p:spPr>
      </p:pic>
      <p:pic>
        <p:nvPicPr>
          <p:cNvPr id="19" name="Image 17" descr="preencoded.png"/>
          <p:cNvPicPr>
            <a:picLocks noChangeAspect="1"/>
          </p:cNvPicPr>
          <p:nvPr/>
        </p:nvPicPr>
        <p:blipFill>
          <a:blip r:embed="rId15"/>
          <a:stretch>
            <a:fillRect/>
          </a:stretch>
        </p:blipFill>
        <p:spPr>
          <a:xfrm>
            <a:off x="0" y="6781800"/>
            <a:ext cx="12192000" cy="7620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Key Takeaways</a:t>
            </a:r>
            <a:endParaRPr lang="en-US" sz="2700" dirty="0"/>
          </a:p>
        </p:txBody>
      </p:sp>
      <p:sp>
        <p:nvSpPr>
          <p:cNvPr id="21" name="Text 1"/>
          <p:cNvSpPr/>
          <p:nvPr/>
        </p:nvSpPr>
        <p:spPr>
          <a:xfrm>
            <a:off x="609600" y="1219200"/>
            <a:ext cx="1316736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 robust data protection strategy for Amazon DynamoDB should include:</a:t>
            </a:r>
            <a:endParaRPr lang="en-US" sz="1500" dirty="0"/>
          </a:p>
        </p:txBody>
      </p:sp>
      <p:sp>
        <p:nvSpPr>
          <p:cNvPr id="22" name="Text 2"/>
          <p:cNvSpPr/>
          <p:nvPr/>
        </p:nvSpPr>
        <p:spPr>
          <a:xfrm>
            <a:off x="1440656" y="2038350"/>
            <a:ext cx="2445544"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Combined Backup Strategies</a:t>
            </a:r>
            <a:endParaRPr lang="en-US" sz="1500" dirty="0"/>
          </a:p>
        </p:txBody>
      </p:sp>
      <p:sp>
        <p:nvSpPr>
          <p:cNvPr id="23" name="Text 3"/>
          <p:cNvSpPr/>
          <p:nvPr/>
        </p:nvSpPr>
        <p:spPr>
          <a:xfrm>
            <a:off x="1066800" y="27432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Enable PITR for continuous, per-second backups</a:t>
            </a:r>
            <a:endParaRPr lang="en-US" sz="1200" dirty="0"/>
          </a:p>
        </p:txBody>
      </p:sp>
      <p:sp>
        <p:nvSpPr>
          <p:cNvPr id="24" name="Text 4"/>
          <p:cNvSpPr/>
          <p:nvPr/>
        </p:nvSpPr>
        <p:spPr>
          <a:xfrm>
            <a:off x="1066800" y="32766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Use AWS Backup for long-term retention</a:t>
            </a:r>
            <a:endParaRPr lang="en-US" sz="1200" dirty="0"/>
          </a:p>
        </p:txBody>
      </p:sp>
      <p:sp>
        <p:nvSpPr>
          <p:cNvPr id="25" name="Text 5"/>
          <p:cNvSpPr/>
          <p:nvPr/>
        </p:nvSpPr>
        <p:spPr>
          <a:xfrm>
            <a:off x="5295900" y="2171700"/>
            <a:ext cx="238637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Security Measures</a:t>
            </a:r>
            <a:endParaRPr lang="en-US" sz="1500" dirty="0"/>
          </a:p>
        </p:txBody>
      </p:sp>
      <p:sp>
        <p:nvSpPr>
          <p:cNvPr id="26" name="Text 6"/>
          <p:cNvSpPr/>
          <p:nvPr/>
        </p:nvSpPr>
        <p:spPr>
          <a:xfrm>
            <a:off x="4800600" y="27432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Implement encryption at rest and in transit</a:t>
            </a:r>
            <a:endParaRPr lang="en-US" sz="1200" dirty="0"/>
          </a:p>
        </p:txBody>
      </p:sp>
      <p:sp>
        <p:nvSpPr>
          <p:cNvPr id="27" name="Text 7"/>
          <p:cNvSpPr/>
          <p:nvPr/>
        </p:nvSpPr>
        <p:spPr>
          <a:xfrm>
            <a:off x="4800600" y="3276600"/>
            <a:ext cx="326576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Configure IAM-based access control</a:t>
            </a:r>
            <a:endParaRPr lang="en-US" sz="1200" dirty="0"/>
          </a:p>
        </p:txBody>
      </p:sp>
      <p:sp>
        <p:nvSpPr>
          <p:cNvPr id="28" name="Text 8"/>
          <p:cNvSpPr/>
          <p:nvPr/>
        </p:nvSpPr>
        <p:spPr>
          <a:xfrm>
            <a:off x="8999934" y="2038350"/>
            <a:ext cx="2353866"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Testing and Monitoring</a:t>
            </a:r>
            <a:endParaRPr lang="en-US" sz="1500" dirty="0"/>
          </a:p>
        </p:txBody>
      </p:sp>
      <p:sp>
        <p:nvSpPr>
          <p:cNvPr id="29" name="Text 9"/>
          <p:cNvSpPr/>
          <p:nvPr/>
        </p:nvSpPr>
        <p:spPr>
          <a:xfrm>
            <a:off x="8534400" y="2743200"/>
            <a:ext cx="320950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Regularly test recovery procedures</a:t>
            </a:r>
            <a:endParaRPr lang="en-US" sz="1200" dirty="0"/>
          </a:p>
        </p:txBody>
      </p:sp>
      <p:sp>
        <p:nvSpPr>
          <p:cNvPr id="30" name="Text 10"/>
          <p:cNvSpPr/>
          <p:nvPr/>
        </p:nvSpPr>
        <p:spPr>
          <a:xfrm>
            <a:off x="8534400" y="30480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Monitor and audit API calls and configuration changes</a:t>
            </a:r>
            <a:endParaRPr lang="en-US" sz="1200" dirty="0"/>
          </a:p>
        </p:txBody>
      </p:sp>
      <p:sp>
        <p:nvSpPr>
          <p:cNvPr id="31" name="Text 11"/>
          <p:cNvSpPr/>
          <p:nvPr/>
        </p:nvSpPr>
        <p:spPr>
          <a:xfrm>
            <a:off x="-487680" y="4267200"/>
            <a:ext cx="13167360" cy="266700"/>
          </a:xfrm>
          <a:prstGeom prst="rect">
            <a:avLst/>
          </a:prstGeom>
          <a:noFill/>
          <a:ln/>
        </p:spPr>
        <p:txBody>
          <a:bodyPr vert="horz" wrap="square" lIns="0" tIns="0" rIns="0" bIns="0" rtlCol="0" anchor="t"/>
          <a:lstStyle/>
          <a:p>
            <a:pPr marL="0" indent="0" algn="ctr">
              <a:lnSpc>
                <a:spcPts val="2100"/>
              </a:lnSpc>
              <a:buNone/>
            </a:pPr>
            <a:r>
              <a:rPr lang="en-US" sz="1500" i="1" dirty="0">
                <a:solidFill>
                  <a:srgbClr val="374151"/>
                </a:solidFill>
                <a:latin typeface="ui-sans-serif" pitchFamily="34" charset="0"/>
                <a:ea typeface="ui-sans-serif" pitchFamily="34" charset="-122"/>
                <a:cs typeface="ui-sans-serif" pitchFamily="34" charset="-120"/>
              </a:rPr>
              <a:t>"Data is the backbone of your business. Protecting it is not optional."</a:t>
            </a:r>
            <a:endParaRPr lang="en-US" sz="1500" dirty="0"/>
          </a:p>
        </p:txBody>
      </p:sp>
      <p:sp>
        <p:nvSpPr>
          <p:cNvPr id="32" name="Text 12"/>
          <p:cNvSpPr/>
          <p:nvPr/>
        </p:nvSpPr>
        <p:spPr>
          <a:xfrm>
            <a:off x="11617077" y="6467475"/>
            <a:ext cx="461308"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13/13</a:t>
            </a:r>
            <a:endParaRPr lang="en-US" sz="1050"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019300"/>
            <a:ext cx="5600700" cy="838200"/>
          </a:xfrm>
          <a:prstGeom prst="rect">
            <a:avLst/>
          </a:prstGeom>
        </p:spPr>
      </p:pic>
      <p:pic>
        <p:nvPicPr>
          <p:cNvPr id="6" name="Image 4" descr="preencoded.png"/>
          <p:cNvPicPr>
            <a:picLocks noChangeAspect="1"/>
          </p:cNvPicPr>
          <p:nvPr/>
        </p:nvPicPr>
        <p:blipFill>
          <a:blip r:embed="rId6"/>
          <a:stretch>
            <a:fillRect/>
          </a:stretch>
        </p:blipFill>
        <p:spPr>
          <a:xfrm>
            <a:off x="6210300" y="2019300"/>
            <a:ext cx="5600700" cy="838200"/>
          </a:xfrm>
          <a:prstGeom prst="rect">
            <a:avLst/>
          </a:prstGeom>
        </p:spPr>
      </p:pic>
      <p:pic>
        <p:nvPicPr>
          <p:cNvPr id="7" name="Image 5" descr="preencoded.png"/>
          <p:cNvPicPr>
            <a:picLocks noChangeAspect="1"/>
          </p:cNvPicPr>
          <p:nvPr/>
        </p:nvPicPr>
        <p:blipFill>
          <a:blip r:embed="rId6"/>
          <a:stretch>
            <a:fillRect/>
          </a:stretch>
        </p:blipFill>
        <p:spPr>
          <a:xfrm>
            <a:off x="381000" y="3086100"/>
            <a:ext cx="5600700" cy="838200"/>
          </a:xfrm>
          <a:prstGeom prst="rect">
            <a:avLst/>
          </a:prstGeom>
        </p:spPr>
      </p:pic>
      <p:pic>
        <p:nvPicPr>
          <p:cNvPr id="8" name="Image 6" descr="preencoded.png"/>
          <p:cNvPicPr>
            <a:picLocks noChangeAspect="1"/>
          </p:cNvPicPr>
          <p:nvPr/>
        </p:nvPicPr>
        <p:blipFill>
          <a:blip r:embed="rId6"/>
          <a:stretch>
            <a:fillRect/>
          </a:stretch>
        </p:blipFill>
        <p:spPr>
          <a:xfrm>
            <a:off x="6210300" y="3086100"/>
            <a:ext cx="5600700" cy="838200"/>
          </a:xfrm>
          <a:prstGeom prst="rect">
            <a:avLst/>
          </a:prstGeom>
        </p:spPr>
      </p:pic>
      <p:pic>
        <p:nvPicPr>
          <p:cNvPr id="9" name="Image 7" descr="preencoded.png"/>
          <p:cNvPicPr>
            <a:picLocks noChangeAspect="1"/>
          </p:cNvPicPr>
          <p:nvPr/>
        </p:nvPicPr>
        <p:blipFill>
          <a:blip r:embed="rId7"/>
          <a:stretch>
            <a:fillRect/>
          </a:stretch>
        </p:blipFill>
        <p:spPr>
          <a:xfrm>
            <a:off x="11382375" y="381000"/>
            <a:ext cx="428625" cy="571500"/>
          </a:xfrm>
          <a:prstGeom prst="rect">
            <a:avLst/>
          </a:prstGeom>
        </p:spPr>
      </p:pic>
      <p:pic>
        <p:nvPicPr>
          <p:cNvPr id="10" name="Image 8" descr="preencoded.png"/>
          <p:cNvPicPr>
            <a:picLocks noChangeAspect="1"/>
          </p:cNvPicPr>
          <p:nvPr/>
        </p:nvPicPr>
        <p:blipFill>
          <a:blip r:embed="rId8"/>
          <a:stretch>
            <a:fillRect/>
          </a:stretch>
        </p:blipFill>
        <p:spPr>
          <a:xfrm>
            <a:off x="381000" y="6419850"/>
            <a:ext cx="11430000" cy="57150"/>
          </a:xfrm>
          <a:prstGeom prst="rect">
            <a:avLst/>
          </a:prstGeom>
        </p:spPr>
      </p:pic>
      <p:pic>
        <p:nvPicPr>
          <p:cNvPr id="11" name="Image 9" descr="preencoded.png"/>
          <p:cNvPicPr>
            <a:picLocks noChangeAspect="1"/>
          </p:cNvPicPr>
          <p:nvPr/>
        </p:nvPicPr>
        <p:blipFill>
          <a:blip r:embed="rId9"/>
          <a:stretch>
            <a:fillRect/>
          </a:stretch>
        </p:blipFill>
        <p:spPr>
          <a:xfrm>
            <a:off x="381000" y="6419850"/>
            <a:ext cx="5715000" cy="57150"/>
          </a:xfrm>
          <a:prstGeom prst="rect">
            <a:avLst/>
          </a:prstGeom>
        </p:spPr>
      </p:pic>
      <p:sp>
        <p:nvSpPr>
          <p:cNvPr id="1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15 - DynamoDB Point-in-Time Recovery</a:t>
            </a:r>
            <a:endParaRPr lang="en-US" sz="2250" dirty="0"/>
          </a:p>
        </p:txBody>
      </p:sp>
      <p:sp>
        <p:nvSpPr>
          <p:cNvPr id="13" name="Text 1"/>
          <p:cNvSpPr/>
          <p:nvPr/>
        </p:nvSpPr>
        <p:spPr>
          <a:xfrm>
            <a:off x="723900" y="1143000"/>
            <a:ext cx="11430000" cy="5715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What is the maximum retention period for Amazon DynamoDB's Point-in-Time Recovery (PITR) feature, and what is its granularity?</a:t>
            </a:r>
            <a:endParaRPr lang="en-US" sz="1800" dirty="0"/>
          </a:p>
        </p:txBody>
      </p:sp>
      <p:sp>
        <p:nvSpPr>
          <p:cNvPr id="14" name="Text 2"/>
          <p:cNvSpPr/>
          <p:nvPr/>
        </p:nvSpPr>
        <p:spPr>
          <a:xfrm>
            <a:off x="5334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5" name="Text 3"/>
          <p:cNvSpPr/>
          <p:nvPr/>
        </p:nvSpPr>
        <p:spPr>
          <a:xfrm>
            <a:off x="533400" y="24384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7 days with hourly granularity</a:t>
            </a:r>
            <a:endParaRPr lang="en-US" sz="1350" dirty="0"/>
          </a:p>
        </p:txBody>
      </p:sp>
      <p:sp>
        <p:nvSpPr>
          <p:cNvPr id="16" name="Text 4"/>
          <p:cNvSpPr/>
          <p:nvPr/>
        </p:nvSpPr>
        <p:spPr>
          <a:xfrm>
            <a:off x="63627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7" name="Text 5"/>
          <p:cNvSpPr/>
          <p:nvPr/>
        </p:nvSpPr>
        <p:spPr>
          <a:xfrm>
            <a:off x="6362700" y="24384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14 days with minute-level granularity</a:t>
            </a:r>
            <a:endParaRPr lang="en-US" sz="1350" dirty="0"/>
          </a:p>
        </p:txBody>
      </p:sp>
      <p:sp>
        <p:nvSpPr>
          <p:cNvPr id="18" name="Text 6"/>
          <p:cNvSpPr/>
          <p:nvPr/>
        </p:nvSpPr>
        <p:spPr>
          <a:xfrm>
            <a:off x="533400" y="32385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19" name="Text 7"/>
          <p:cNvSpPr/>
          <p:nvPr/>
        </p:nvSpPr>
        <p:spPr>
          <a:xfrm>
            <a:off x="533400" y="35052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35 days with per-second granularity</a:t>
            </a:r>
            <a:endParaRPr lang="en-US" sz="1350" dirty="0"/>
          </a:p>
        </p:txBody>
      </p:sp>
      <p:sp>
        <p:nvSpPr>
          <p:cNvPr id="20" name="Text 8"/>
          <p:cNvSpPr/>
          <p:nvPr/>
        </p:nvSpPr>
        <p:spPr>
          <a:xfrm>
            <a:off x="6362700" y="32385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1" name="Text 9"/>
          <p:cNvSpPr/>
          <p:nvPr/>
        </p:nvSpPr>
        <p:spPr>
          <a:xfrm>
            <a:off x="6362700" y="35052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Unlimited retention with daily granularity</a:t>
            </a:r>
            <a:endParaRPr lang="en-US" sz="1350" dirty="0"/>
          </a:p>
        </p:txBody>
      </p:sp>
      <p:sp>
        <p:nvSpPr>
          <p:cNvPr id="22" name="Text 10"/>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3" name="Text 11"/>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15 of 30</a:t>
            </a:r>
            <a:endParaRPr lang="en-US" sz="120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36295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90500" cy="190500"/>
          </a:xfrm>
          <a:prstGeom prst="rect">
            <a:avLst/>
          </a:prstGeom>
        </p:spPr>
      </p:pic>
      <p:pic>
        <p:nvPicPr>
          <p:cNvPr id="5" name="Image 3" descr="preencoded.png"/>
          <p:cNvPicPr>
            <a:picLocks noChangeAspect="1"/>
          </p:cNvPicPr>
          <p:nvPr/>
        </p:nvPicPr>
        <p:blipFill>
          <a:blip r:embed="rId6"/>
          <a:stretch>
            <a:fillRect/>
          </a:stretch>
        </p:blipFill>
        <p:spPr>
          <a:xfrm>
            <a:off x="381000" y="1752600"/>
            <a:ext cx="5600700" cy="800100"/>
          </a:xfrm>
          <a:prstGeom prst="rect">
            <a:avLst/>
          </a:prstGeom>
        </p:spPr>
      </p:pic>
      <p:pic>
        <p:nvPicPr>
          <p:cNvPr id="6" name="Image 4" descr="preencoded.png"/>
          <p:cNvPicPr>
            <a:picLocks noChangeAspect="1"/>
          </p:cNvPicPr>
          <p:nvPr/>
        </p:nvPicPr>
        <p:blipFill>
          <a:blip r:embed="rId6"/>
          <a:stretch>
            <a:fillRect/>
          </a:stretch>
        </p:blipFill>
        <p:spPr>
          <a:xfrm>
            <a:off x="6210300" y="1752600"/>
            <a:ext cx="5600700" cy="800100"/>
          </a:xfrm>
          <a:prstGeom prst="rect">
            <a:avLst/>
          </a:prstGeom>
        </p:spPr>
      </p:pic>
      <p:pic>
        <p:nvPicPr>
          <p:cNvPr id="7" name="Image 5" descr="preencoded.png"/>
          <p:cNvPicPr>
            <a:picLocks noChangeAspect="1"/>
          </p:cNvPicPr>
          <p:nvPr/>
        </p:nvPicPr>
        <p:blipFill>
          <a:blip r:embed="rId7"/>
          <a:stretch>
            <a:fillRect/>
          </a:stretch>
        </p:blipFill>
        <p:spPr>
          <a:xfrm>
            <a:off x="381000" y="2781300"/>
            <a:ext cx="5600700" cy="800100"/>
          </a:xfrm>
          <a:prstGeom prst="rect">
            <a:avLst/>
          </a:prstGeom>
        </p:spPr>
      </p:pic>
      <p:pic>
        <p:nvPicPr>
          <p:cNvPr id="8" name="Image 6" descr="preencoded.png"/>
          <p:cNvPicPr>
            <a:picLocks noChangeAspect="1"/>
          </p:cNvPicPr>
          <p:nvPr/>
        </p:nvPicPr>
        <p:blipFill>
          <a:blip r:embed="rId6"/>
          <a:stretch>
            <a:fillRect/>
          </a:stretch>
        </p:blipFill>
        <p:spPr>
          <a:xfrm>
            <a:off x="6210300" y="2781300"/>
            <a:ext cx="5600700" cy="800100"/>
          </a:xfrm>
          <a:prstGeom prst="rect">
            <a:avLst/>
          </a:prstGeom>
        </p:spPr>
      </p:pic>
      <p:pic>
        <p:nvPicPr>
          <p:cNvPr id="9" name="Image 7" descr="preencoded.png"/>
          <p:cNvPicPr>
            <a:picLocks noChangeAspect="1"/>
          </p:cNvPicPr>
          <p:nvPr/>
        </p:nvPicPr>
        <p:blipFill>
          <a:blip r:embed="rId8"/>
          <a:stretch>
            <a:fillRect/>
          </a:stretch>
        </p:blipFill>
        <p:spPr>
          <a:xfrm>
            <a:off x="381000" y="4914900"/>
            <a:ext cx="9525000" cy="952500"/>
          </a:xfrm>
          <a:prstGeom prst="rect">
            <a:avLst/>
          </a:prstGeom>
        </p:spPr>
      </p:pic>
      <p:pic>
        <p:nvPicPr>
          <p:cNvPr id="10" name="Image 8" descr="preencoded.png"/>
          <p:cNvPicPr>
            <a:picLocks noChangeAspect="1"/>
          </p:cNvPicPr>
          <p:nvPr/>
        </p:nvPicPr>
        <p:blipFill>
          <a:blip r:embed="rId9"/>
          <a:stretch>
            <a:fillRect/>
          </a:stretch>
        </p:blipFill>
        <p:spPr>
          <a:xfrm>
            <a:off x="381000" y="7924800"/>
            <a:ext cx="11430000" cy="57150"/>
          </a:xfrm>
          <a:prstGeom prst="rect">
            <a:avLst/>
          </a:prstGeom>
        </p:spPr>
      </p:pic>
      <p:pic>
        <p:nvPicPr>
          <p:cNvPr id="11" name="Image 9" descr="preencoded.png"/>
          <p:cNvPicPr>
            <a:picLocks noChangeAspect="1"/>
          </p:cNvPicPr>
          <p:nvPr/>
        </p:nvPicPr>
        <p:blipFill>
          <a:blip r:embed="rId10"/>
          <a:stretch>
            <a:fillRect/>
          </a:stretch>
        </p:blipFill>
        <p:spPr>
          <a:xfrm>
            <a:off x="381000" y="7924800"/>
            <a:ext cx="5715000" cy="57150"/>
          </a:xfrm>
          <a:prstGeom prst="rect">
            <a:avLst/>
          </a:prstGeom>
        </p:spPr>
      </p:pic>
      <p:sp>
        <p:nvSpPr>
          <p:cNvPr id="1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15 - DynamoDB Point-in-Time Recovery</a:t>
            </a:r>
            <a:endParaRPr lang="en-US" sz="2250" dirty="0"/>
          </a:p>
        </p:txBody>
      </p:sp>
      <p:sp>
        <p:nvSpPr>
          <p:cNvPr id="13" name="Text 1"/>
          <p:cNvSpPr/>
          <p:nvPr/>
        </p:nvSpPr>
        <p:spPr>
          <a:xfrm>
            <a:off x="647700" y="1066800"/>
            <a:ext cx="114300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 What is the maximum retention period for Amazon DynamoDB's Point-in-Time Recovery (PITR) feature, and what is its granularity?</a:t>
            </a:r>
            <a:endParaRPr lang="en-US" sz="1500" dirty="0"/>
          </a:p>
        </p:txBody>
      </p:sp>
      <p:sp>
        <p:nvSpPr>
          <p:cNvPr id="14" name="Text 2"/>
          <p:cNvSpPr/>
          <p:nvPr/>
        </p:nvSpPr>
        <p:spPr>
          <a:xfrm>
            <a:off x="533400" y="190500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FF9900"/>
                </a:solidFill>
                <a:latin typeface="ui-sans-serif" pitchFamily="34" charset="0"/>
                <a:ea typeface="ui-sans-serif" pitchFamily="34" charset="-122"/>
                <a:cs typeface="ui-sans-serif" pitchFamily="34" charset="-120"/>
              </a:rPr>
              <a:t>A.</a:t>
            </a:r>
            <a:endParaRPr lang="en-US" sz="1350" dirty="0"/>
          </a:p>
        </p:txBody>
      </p:sp>
      <p:sp>
        <p:nvSpPr>
          <p:cNvPr id="15" name="Text 3"/>
          <p:cNvSpPr/>
          <p:nvPr/>
        </p:nvSpPr>
        <p:spPr>
          <a:xfrm>
            <a:off x="533400" y="2171700"/>
            <a:ext cx="635508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7 days with hourly granularity</a:t>
            </a:r>
            <a:endParaRPr lang="en-US" sz="1200" dirty="0"/>
          </a:p>
        </p:txBody>
      </p:sp>
      <p:sp>
        <p:nvSpPr>
          <p:cNvPr id="16" name="Text 4"/>
          <p:cNvSpPr/>
          <p:nvPr/>
        </p:nvSpPr>
        <p:spPr>
          <a:xfrm>
            <a:off x="6362700" y="190500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FF9900"/>
                </a:solidFill>
                <a:latin typeface="ui-sans-serif" pitchFamily="34" charset="0"/>
                <a:ea typeface="ui-sans-serif" pitchFamily="34" charset="-122"/>
                <a:cs typeface="ui-sans-serif" pitchFamily="34" charset="-120"/>
              </a:rPr>
              <a:t>B.</a:t>
            </a:r>
            <a:endParaRPr lang="en-US" sz="1350" dirty="0"/>
          </a:p>
        </p:txBody>
      </p:sp>
      <p:sp>
        <p:nvSpPr>
          <p:cNvPr id="17" name="Text 5"/>
          <p:cNvSpPr/>
          <p:nvPr/>
        </p:nvSpPr>
        <p:spPr>
          <a:xfrm>
            <a:off x="6362700" y="2171700"/>
            <a:ext cx="635508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14 days with minute-level granularity</a:t>
            </a:r>
            <a:endParaRPr lang="en-US" sz="1200" dirty="0"/>
          </a:p>
        </p:txBody>
      </p:sp>
      <p:sp>
        <p:nvSpPr>
          <p:cNvPr id="18" name="Text 6"/>
          <p:cNvSpPr/>
          <p:nvPr/>
        </p:nvSpPr>
        <p:spPr>
          <a:xfrm>
            <a:off x="533400" y="293370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FF9900"/>
                </a:solidFill>
                <a:latin typeface="ui-sans-serif" pitchFamily="34" charset="0"/>
                <a:ea typeface="ui-sans-serif" pitchFamily="34" charset="-122"/>
                <a:cs typeface="ui-sans-serif" pitchFamily="34" charset="-120"/>
              </a:rPr>
              <a:t>C.</a:t>
            </a:r>
            <a:endParaRPr lang="en-US" sz="1350" dirty="0"/>
          </a:p>
        </p:txBody>
      </p:sp>
      <p:sp>
        <p:nvSpPr>
          <p:cNvPr id="19" name="Text 7"/>
          <p:cNvSpPr/>
          <p:nvPr/>
        </p:nvSpPr>
        <p:spPr>
          <a:xfrm>
            <a:off x="533400" y="3200400"/>
            <a:ext cx="635508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35 days with per-second granularity</a:t>
            </a:r>
            <a:endParaRPr lang="en-US" sz="1200" dirty="0"/>
          </a:p>
        </p:txBody>
      </p:sp>
      <p:sp>
        <p:nvSpPr>
          <p:cNvPr id="20" name="Text 8"/>
          <p:cNvSpPr/>
          <p:nvPr/>
        </p:nvSpPr>
        <p:spPr>
          <a:xfrm>
            <a:off x="6362700" y="293370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FF9900"/>
                </a:solidFill>
                <a:latin typeface="ui-sans-serif" pitchFamily="34" charset="0"/>
                <a:ea typeface="ui-sans-serif" pitchFamily="34" charset="-122"/>
                <a:cs typeface="ui-sans-serif" pitchFamily="34" charset="-120"/>
              </a:rPr>
              <a:t>D.</a:t>
            </a:r>
            <a:endParaRPr lang="en-US" sz="1350" dirty="0"/>
          </a:p>
        </p:txBody>
      </p:sp>
      <p:sp>
        <p:nvSpPr>
          <p:cNvPr id="21" name="Text 9"/>
          <p:cNvSpPr/>
          <p:nvPr/>
        </p:nvSpPr>
        <p:spPr>
          <a:xfrm>
            <a:off x="6362700" y="3200400"/>
            <a:ext cx="635508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Unlimited retention with daily granularity</a:t>
            </a:r>
            <a:endParaRPr lang="en-US" sz="1200" dirty="0"/>
          </a:p>
        </p:txBody>
      </p:sp>
      <p:sp>
        <p:nvSpPr>
          <p:cNvPr id="22" name="Text 10"/>
          <p:cNvSpPr/>
          <p:nvPr/>
        </p:nvSpPr>
        <p:spPr>
          <a:xfrm>
            <a:off x="381000" y="3810000"/>
            <a:ext cx="11430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Explanation:</a:t>
            </a:r>
            <a:endParaRPr lang="en-US" sz="1500" dirty="0"/>
          </a:p>
        </p:txBody>
      </p:sp>
      <p:sp>
        <p:nvSpPr>
          <p:cNvPr id="23" name="Text 11"/>
          <p:cNvSpPr/>
          <p:nvPr/>
        </p:nvSpPr>
        <p:spPr>
          <a:xfrm>
            <a:off x="381000" y="4152900"/>
            <a:ext cx="114300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Amazon DynamoDB Point-in-Time Recovery (PITR) provides automatic continuous backups of your DynamoDB table data. It offers up to 35 days of recovery points with per-second granularity, allowing restoration to any point in time within that window.</a:t>
            </a:r>
            <a:endParaRPr lang="en-US" sz="1350" dirty="0"/>
          </a:p>
        </p:txBody>
      </p:sp>
      <p:sp>
        <p:nvSpPr>
          <p:cNvPr id="24" name="Text 12"/>
          <p:cNvSpPr/>
          <p:nvPr/>
        </p:nvSpPr>
        <p:spPr>
          <a:xfrm>
            <a:off x="381000" y="6019800"/>
            <a:ext cx="11430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Key Benefits:</a:t>
            </a:r>
            <a:endParaRPr lang="en-US" sz="1500" dirty="0"/>
          </a:p>
        </p:txBody>
      </p:sp>
      <p:sp>
        <p:nvSpPr>
          <p:cNvPr id="25" name="Text 13"/>
          <p:cNvSpPr/>
          <p:nvPr/>
        </p:nvSpPr>
        <p:spPr>
          <a:xfrm>
            <a:off x="419100" y="6362700"/>
            <a:ext cx="113919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Automatic continuous backups</a:t>
            </a:r>
            <a:endParaRPr lang="en-US" sz="1350" dirty="0"/>
          </a:p>
        </p:txBody>
      </p:sp>
      <p:sp>
        <p:nvSpPr>
          <p:cNvPr id="26" name="Text 14"/>
          <p:cNvSpPr/>
          <p:nvPr/>
        </p:nvSpPr>
        <p:spPr>
          <a:xfrm>
            <a:off x="419100" y="6629400"/>
            <a:ext cx="113919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Per-second granularity for point-in-time restoration</a:t>
            </a:r>
            <a:endParaRPr lang="en-US" sz="1350" dirty="0"/>
          </a:p>
        </p:txBody>
      </p:sp>
      <p:sp>
        <p:nvSpPr>
          <p:cNvPr id="27" name="Text 15"/>
          <p:cNvSpPr/>
          <p:nvPr/>
        </p:nvSpPr>
        <p:spPr>
          <a:xfrm>
            <a:off x="419100" y="6896100"/>
            <a:ext cx="113919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Up to 35 days of recovery points</a:t>
            </a:r>
            <a:endParaRPr lang="en-US" sz="1350" dirty="0"/>
          </a:p>
        </p:txBody>
      </p:sp>
      <p:sp>
        <p:nvSpPr>
          <p:cNvPr id="28" name="Text 16"/>
          <p:cNvSpPr/>
          <p:nvPr/>
        </p:nvSpPr>
        <p:spPr>
          <a:xfrm>
            <a:off x="419100" y="7162800"/>
            <a:ext cx="11391900" cy="266700"/>
          </a:xfrm>
          <a:prstGeom prst="rect">
            <a:avLst/>
          </a:prstGeom>
          <a:noFill/>
          <a:ln/>
        </p:spPr>
        <p:txBody>
          <a:bodyPr vert="horz" wrap="square" lIns="0" tIns="0" rIns="0" bIns="0" rtlCol="0" anchor="t"/>
          <a:lstStyle/>
          <a:p>
            <a:pPr marL="342900" indent="-342900" algn="l">
              <a:lnSpc>
                <a:spcPts val="2100"/>
              </a:lnSpc>
              <a:buSzPct val="100000"/>
              <a:buChar char="•"/>
            </a:pPr>
            <a:r>
              <a:rPr lang="en-US" sz="1350" dirty="0">
                <a:solidFill>
                  <a:srgbClr val="374151"/>
                </a:solidFill>
                <a:latin typeface="ui-sans-serif" pitchFamily="34" charset="0"/>
                <a:ea typeface="ui-sans-serif" pitchFamily="34" charset="-122"/>
                <a:cs typeface="ui-sans-serif" pitchFamily="34" charset="-120"/>
              </a:rPr>
              <a:t>No additional cost or impact on performance</a:t>
            </a:r>
            <a:endParaRPr lang="en-US" sz="1350" dirty="0"/>
          </a:p>
        </p:txBody>
      </p:sp>
      <p:sp>
        <p:nvSpPr>
          <p:cNvPr id="29" name="Text 17"/>
          <p:cNvSpPr/>
          <p:nvPr/>
        </p:nvSpPr>
        <p:spPr>
          <a:xfrm>
            <a:off x="381000" y="763905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30" name="Text 18"/>
          <p:cNvSpPr/>
          <p:nvPr/>
        </p:nvSpPr>
        <p:spPr>
          <a:xfrm>
            <a:off x="11179373" y="763905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15 of 30</a:t>
            </a:r>
            <a:endParaRPr lang="en-US" sz="12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019300"/>
            <a:ext cx="5600700" cy="1104900"/>
          </a:xfrm>
          <a:prstGeom prst="rect">
            <a:avLst/>
          </a:prstGeom>
        </p:spPr>
      </p:pic>
      <p:pic>
        <p:nvPicPr>
          <p:cNvPr id="6" name="Image 4" descr="preencoded.png"/>
          <p:cNvPicPr>
            <a:picLocks noChangeAspect="1"/>
          </p:cNvPicPr>
          <p:nvPr/>
        </p:nvPicPr>
        <p:blipFill>
          <a:blip r:embed="rId6"/>
          <a:stretch>
            <a:fillRect/>
          </a:stretch>
        </p:blipFill>
        <p:spPr>
          <a:xfrm>
            <a:off x="6210300" y="2019300"/>
            <a:ext cx="5600700" cy="1104900"/>
          </a:xfrm>
          <a:prstGeom prst="rect">
            <a:avLst/>
          </a:prstGeom>
        </p:spPr>
      </p:pic>
      <p:pic>
        <p:nvPicPr>
          <p:cNvPr id="7" name="Image 5" descr="preencoded.png"/>
          <p:cNvPicPr>
            <a:picLocks noChangeAspect="1"/>
          </p:cNvPicPr>
          <p:nvPr/>
        </p:nvPicPr>
        <p:blipFill>
          <a:blip r:embed="rId6"/>
          <a:stretch>
            <a:fillRect/>
          </a:stretch>
        </p:blipFill>
        <p:spPr>
          <a:xfrm>
            <a:off x="381000" y="3352800"/>
            <a:ext cx="5600700" cy="1104900"/>
          </a:xfrm>
          <a:prstGeom prst="rect">
            <a:avLst/>
          </a:prstGeom>
        </p:spPr>
      </p:pic>
      <p:pic>
        <p:nvPicPr>
          <p:cNvPr id="8" name="Image 6" descr="preencoded.png"/>
          <p:cNvPicPr>
            <a:picLocks noChangeAspect="1"/>
          </p:cNvPicPr>
          <p:nvPr/>
        </p:nvPicPr>
        <p:blipFill>
          <a:blip r:embed="rId6"/>
          <a:stretch>
            <a:fillRect/>
          </a:stretch>
        </p:blipFill>
        <p:spPr>
          <a:xfrm>
            <a:off x="6210300" y="3352800"/>
            <a:ext cx="5600700" cy="1104900"/>
          </a:xfrm>
          <a:prstGeom prst="rect">
            <a:avLst/>
          </a:prstGeom>
        </p:spPr>
      </p:pic>
      <p:pic>
        <p:nvPicPr>
          <p:cNvPr id="9" name="Image 7" descr="preencoded.png"/>
          <p:cNvPicPr>
            <a:picLocks noChangeAspect="1"/>
          </p:cNvPicPr>
          <p:nvPr/>
        </p:nvPicPr>
        <p:blipFill>
          <a:blip r:embed="rId7"/>
          <a:stretch>
            <a:fillRect/>
          </a:stretch>
        </p:blipFill>
        <p:spPr>
          <a:xfrm>
            <a:off x="11306175" y="381000"/>
            <a:ext cx="504825" cy="571500"/>
          </a:xfrm>
          <a:prstGeom prst="rect">
            <a:avLst/>
          </a:prstGeom>
        </p:spPr>
      </p:pic>
      <p:pic>
        <p:nvPicPr>
          <p:cNvPr id="10" name="Image 8" descr="preencoded.png"/>
          <p:cNvPicPr>
            <a:picLocks noChangeAspect="1"/>
          </p:cNvPicPr>
          <p:nvPr/>
        </p:nvPicPr>
        <p:blipFill>
          <a:blip r:embed="rId8"/>
          <a:stretch>
            <a:fillRect/>
          </a:stretch>
        </p:blipFill>
        <p:spPr>
          <a:xfrm>
            <a:off x="381000" y="6419850"/>
            <a:ext cx="11430000" cy="57150"/>
          </a:xfrm>
          <a:prstGeom prst="rect">
            <a:avLst/>
          </a:prstGeom>
        </p:spPr>
      </p:pic>
      <p:pic>
        <p:nvPicPr>
          <p:cNvPr id="11" name="Image 9" descr="preencoded.png"/>
          <p:cNvPicPr>
            <a:picLocks noChangeAspect="1"/>
          </p:cNvPicPr>
          <p:nvPr/>
        </p:nvPicPr>
        <p:blipFill>
          <a:blip r:embed="rId9"/>
          <a:stretch>
            <a:fillRect/>
          </a:stretch>
        </p:blipFill>
        <p:spPr>
          <a:xfrm>
            <a:off x="381000" y="6419850"/>
            <a:ext cx="6095554" cy="57150"/>
          </a:xfrm>
          <a:prstGeom prst="rect">
            <a:avLst/>
          </a:prstGeom>
        </p:spPr>
      </p:pic>
      <p:sp>
        <p:nvSpPr>
          <p:cNvPr id="1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16 - DynamoDB Backup Restore</a:t>
            </a:r>
            <a:endParaRPr lang="en-US" sz="2250" dirty="0"/>
          </a:p>
        </p:txBody>
      </p:sp>
      <p:sp>
        <p:nvSpPr>
          <p:cNvPr id="13" name="Text 1"/>
          <p:cNvSpPr/>
          <p:nvPr/>
        </p:nvSpPr>
        <p:spPr>
          <a:xfrm>
            <a:off x="723900" y="1143000"/>
            <a:ext cx="11430000" cy="5715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When you restore a DynamoDB table from an on-demand backup, what is the outcome of the restore operation?</a:t>
            </a:r>
            <a:endParaRPr lang="en-US" sz="1800" dirty="0"/>
          </a:p>
        </p:txBody>
      </p:sp>
      <p:sp>
        <p:nvSpPr>
          <p:cNvPr id="14" name="Text 2"/>
          <p:cNvSpPr/>
          <p:nvPr/>
        </p:nvSpPr>
        <p:spPr>
          <a:xfrm>
            <a:off x="5334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5" name="Text 3"/>
          <p:cNvSpPr/>
          <p:nvPr/>
        </p:nvSpPr>
        <p:spPr>
          <a:xfrm>
            <a:off x="533400" y="24384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The original table is overwritten with the backup data.</a:t>
            </a:r>
            <a:endParaRPr lang="en-US" sz="1350" dirty="0"/>
          </a:p>
        </p:txBody>
      </p:sp>
      <p:sp>
        <p:nvSpPr>
          <p:cNvPr id="16" name="Text 4"/>
          <p:cNvSpPr/>
          <p:nvPr/>
        </p:nvSpPr>
        <p:spPr>
          <a:xfrm>
            <a:off x="63627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7" name="Text 5"/>
          <p:cNvSpPr/>
          <p:nvPr/>
        </p:nvSpPr>
        <p:spPr>
          <a:xfrm>
            <a:off x="6362700" y="24384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new table is created with the backup data, and the original table remains unchanged.</a:t>
            </a:r>
            <a:endParaRPr lang="en-US" sz="1350" dirty="0"/>
          </a:p>
        </p:txBody>
      </p:sp>
      <p:sp>
        <p:nvSpPr>
          <p:cNvPr id="18" name="Text 6"/>
          <p:cNvSpPr/>
          <p:nvPr/>
        </p:nvSpPr>
        <p:spPr>
          <a:xfrm>
            <a:off x="533400" y="35052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19" name="Text 7"/>
          <p:cNvSpPr/>
          <p:nvPr/>
        </p:nvSpPr>
        <p:spPr>
          <a:xfrm>
            <a:off x="533400" y="37719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The backup data is merged with the existing data in the original table.</a:t>
            </a:r>
            <a:endParaRPr lang="en-US" sz="1350" dirty="0"/>
          </a:p>
        </p:txBody>
      </p:sp>
      <p:sp>
        <p:nvSpPr>
          <p:cNvPr id="20" name="Text 8"/>
          <p:cNvSpPr/>
          <p:nvPr/>
        </p:nvSpPr>
        <p:spPr>
          <a:xfrm>
            <a:off x="6362700" y="35052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1" name="Text 9"/>
          <p:cNvSpPr/>
          <p:nvPr/>
        </p:nvSpPr>
        <p:spPr>
          <a:xfrm>
            <a:off x="6362700" y="37719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Only a subset of the data can be restored to the original table.</a:t>
            </a:r>
            <a:endParaRPr lang="en-US" sz="1350" dirty="0"/>
          </a:p>
        </p:txBody>
      </p:sp>
      <p:sp>
        <p:nvSpPr>
          <p:cNvPr id="22" name="Text 10"/>
          <p:cNvSpPr/>
          <p:nvPr/>
        </p:nvSpPr>
        <p:spPr>
          <a:xfrm>
            <a:off x="381000" y="6134100"/>
            <a:ext cx="176182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Backup</a:t>
            </a:r>
            <a:endParaRPr lang="en-US" sz="1200" dirty="0"/>
          </a:p>
        </p:txBody>
      </p:sp>
      <p:sp>
        <p:nvSpPr>
          <p:cNvPr id="23" name="Text 11"/>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16 of 30</a:t>
            </a:r>
            <a:endParaRPr lang="en-US" sz="12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198519"/>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90500" cy="190500"/>
          </a:xfrm>
          <a:prstGeom prst="rect">
            <a:avLst/>
          </a:prstGeom>
        </p:spPr>
      </p:pic>
      <p:pic>
        <p:nvPicPr>
          <p:cNvPr id="5" name="Image 3" descr="preencoded.png"/>
          <p:cNvPicPr>
            <a:picLocks noChangeAspect="1"/>
          </p:cNvPicPr>
          <p:nvPr/>
        </p:nvPicPr>
        <p:blipFill>
          <a:blip r:embed="rId6"/>
          <a:stretch>
            <a:fillRect/>
          </a:stretch>
        </p:blipFill>
        <p:spPr>
          <a:xfrm>
            <a:off x="381000" y="1485900"/>
            <a:ext cx="11430000" cy="609600"/>
          </a:xfrm>
          <a:prstGeom prst="rect">
            <a:avLst/>
          </a:prstGeom>
        </p:spPr>
      </p:pic>
      <p:pic>
        <p:nvPicPr>
          <p:cNvPr id="6" name="Image 4" descr="preencoded.png"/>
          <p:cNvPicPr>
            <a:picLocks noChangeAspect="1"/>
          </p:cNvPicPr>
          <p:nvPr/>
        </p:nvPicPr>
        <p:blipFill>
          <a:blip r:embed="rId7"/>
          <a:stretch>
            <a:fillRect/>
          </a:stretch>
        </p:blipFill>
        <p:spPr>
          <a:xfrm>
            <a:off x="4231332" y="3902869"/>
            <a:ext cx="400050" cy="457200"/>
          </a:xfrm>
          <a:prstGeom prst="rect">
            <a:avLst/>
          </a:prstGeom>
        </p:spPr>
      </p:pic>
      <p:pic>
        <p:nvPicPr>
          <p:cNvPr id="7" name="Image 5" descr="preencoded.png"/>
          <p:cNvPicPr>
            <a:picLocks noChangeAspect="1"/>
          </p:cNvPicPr>
          <p:nvPr/>
        </p:nvPicPr>
        <p:blipFill>
          <a:blip r:embed="rId8"/>
          <a:stretch>
            <a:fillRect/>
          </a:stretch>
        </p:blipFill>
        <p:spPr>
          <a:xfrm>
            <a:off x="5320605" y="4121944"/>
            <a:ext cx="304800" cy="342900"/>
          </a:xfrm>
          <a:prstGeom prst="rect">
            <a:avLst/>
          </a:prstGeom>
        </p:spPr>
      </p:pic>
      <p:pic>
        <p:nvPicPr>
          <p:cNvPr id="8" name="Image 6" descr="preencoded.png"/>
          <p:cNvPicPr>
            <a:picLocks noChangeAspect="1"/>
          </p:cNvPicPr>
          <p:nvPr/>
        </p:nvPicPr>
        <p:blipFill>
          <a:blip r:embed="rId9"/>
          <a:stretch>
            <a:fillRect/>
          </a:stretch>
        </p:blipFill>
        <p:spPr>
          <a:xfrm>
            <a:off x="5958632" y="3902869"/>
            <a:ext cx="571500" cy="457200"/>
          </a:xfrm>
          <a:prstGeom prst="rect">
            <a:avLst/>
          </a:prstGeom>
        </p:spPr>
      </p:pic>
      <p:pic>
        <p:nvPicPr>
          <p:cNvPr id="9" name="Image 7" descr="preencoded.png"/>
          <p:cNvPicPr>
            <a:picLocks noChangeAspect="1"/>
          </p:cNvPicPr>
          <p:nvPr/>
        </p:nvPicPr>
        <p:blipFill>
          <a:blip r:embed="rId8"/>
          <a:stretch>
            <a:fillRect/>
          </a:stretch>
        </p:blipFill>
        <p:spPr>
          <a:xfrm>
            <a:off x="6863507" y="4121944"/>
            <a:ext cx="304800" cy="342900"/>
          </a:xfrm>
          <a:prstGeom prst="rect">
            <a:avLst/>
          </a:prstGeom>
        </p:spPr>
      </p:pic>
      <p:pic>
        <p:nvPicPr>
          <p:cNvPr id="10" name="Image 8" descr="preencoded.png"/>
          <p:cNvPicPr>
            <a:picLocks noChangeAspect="1"/>
          </p:cNvPicPr>
          <p:nvPr/>
        </p:nvPicPr>
        <p:blipFill>
          <a:blip r:embed="rId7"/>
          <a:stretch>
            <a:fillRect/>
          </a:stretch>
        </p:blipFill>
        <p:spPr>
          <a:xfrm>
            <a:off x="7708999" y="3807619"/>
            <a:ext cx="400050" cy="457200"/>
          </a:xfrm>
          <a:prstGeom prst="rect">
            <a:avLst/>
          </a:prstGeom>
        </p:spPr>
      </p:pic>
      <p:pic>
        <p:nvPicPr>
          <p:cNvPr id="11" name="Image 9" descr="preencoded.png"/>
          <p:cNvPicPr>
            <a:picLocks noChangeAspect="1"/>
          </p:cNvPicPr>
          <p:nvPr/>
        </p:nvPicPr>
        <p:blipFill>
          <a:blip r:embed="rId10"/>
          <a:stretch>
            <a:fillRect/>
          </a:stretch>
        </p:blipFill>
        <p:spPr>
          <a:xfrm>
            <a:off x="381000" y="5045869"/>
            <a:ext cx="11430000" cy="1409700"/>
          </a:xfrm>
          <a:prstGeom prst="rect">
            <a:avLst/>
          </a:prstGeom>
        </p:spPr>
      </p:pic>
      <p:pic>
        <p:nvPicPr>
          <p:cNvPr id="12" name="Image 10" descr="preencoded.png"/>
          <p:cNvPicPr>
            <a:picLocks noChangeAspect="1"/>
          </p:cNvPicPr>
          <p:nvPr/>
        </p:nvPicPr>
        <p:blipFill>
          <a:blip r:embed="rId11"/>
          <a:stretch>
            <a:fillRect/>
          </a:stretch>
        </p:blipFill>
        <p:spPr>
          <a:xfrm>
            <a:off x="533400" y="5226844"/>
            <a:ext cx="133350" cy="171450"/>
          </a:xfrm>
          <a:prstGeom prst="rect">
            <a:avLst/>
          </a:prstGeom>
        </p:spPr>
      </p:pic>
      <p:pic>
        <p:nvPicPr>
          <p:cNvPr id="13" name="Image 11" descr="preencoded.png"/>
          <p:cNvPicPr>
            <a:picLocks noChangeAspect="1"/>
          </p:cNvPicPr>
          <p:nvPr/>
        </p:nvPicPr>
        <p:blipFill>
          <a:blip r:embed="rId12"/>
          <a:stretch>
            <a:fillRect/>
          </a:stretch>
        </p:blipFill>
        <p:spPr>
          <a:xfrm>
            <a:off x="381000" y="6760369"/>
            <a:ext cx="11430000" cy="57150"/>
          </a:xfrm>
          <a:prstGeom prst="rect">
            <a:avLst/>
          </a:prstGeom>
        </p:spPr>
      </p:pic>
      <p:pic>
        <p:nvPicPr>
          <p:cNvPr id="14" name="Image 12" descr="preencoded.png"/>
          <p:cNvPicPr>
            <a:picLocks noChangeAspect="1"/>
          </p:cNvPicPr>
          <p:nvPr/>
        </p:nvPicPr>
        <p:blipFill>
          <a:blip r:embed="rId13"/>
          <a:stretch>
            <a:fillRect/>
          </a:stretch>
        </p:blipFill>
        <p:spPr>
          <a:xfrm>
            <a:off x="381000" y="6760369"/>
            <a:ext cx="6095554" cy="57150"/>
          </a:xfrm>
          <a:prstGeom prst="rect">
            <a:avLst/>
          </a:prstGeom>
        </p:spPr>
      </p:pic>
      <p:sp>
        <p:nvSpPr>
          <p:cNvPr id="15"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16 - DynamoDB Backup Restore</a:t>
            </a:r>
            <a:endParaRPr lang="en-US" sz="2250" dirty="0"/>
          </a:p>
        </p:txBody>
      </p:sp>
      <p:sp>
        <p:nvSpPr>
          <p:cNvPr id="16" name="Text 1"/>
          <p:cNvSpPr/>
          <p:nvPr/>
        </p:nvSpPr>
        <p:spPr>
          <a:xfrm>
            <a:off x="647700" y="1066800"/>
            <a:ext cx="137160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 When you restore a DynamoDB table from an on-demand backup, what is the outcome of the restore operation?</a:t>
            </a:r>
            <a:endParaRPr lang="en-US" sz="1500" dirty="0"/>
          </a:p>
        </p:txBody>
      </p:sp>
      <p:sp>
        <p:nvSpPr>
          <p:cNvPr id="17" name="Text 2"/>
          <p:cNvSpPr/>
          <p:nvPr/>
        </p:nvSpPr>
        <p:spPr>
          <a:xfrm>
            <a:off x="533400" y="1638300"/>
            <a:ext cx="313432"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9900"/>
                </a:solidFill>
                <a:latin typeface="ui-sans-serif" pitchFamily="34" charset="0"/>
                <a:ea typeface="ui-sans-serif" pitchFamily="34" charset="-122"/>
                <a:cs typeface="ui-sans-serif" pitchFamily="34" charset="-120"/>
              </a:rPr>
              <a:t>B.</a:t>
            </a:r>
            <a:endParaRPr lang="en-US" sz="1800" dirty="0"/>
          </a:p>
        </p:txBody>
      </p:sp>
      <p:sp>
        <p:nvSpPr>
          <p:cNvPr id="18" name="Text 3"/>
          <p:cNvSpPr/>
          <p:nvPr/>
        </p:nvSpPr>
        <p:spPr>
          <a:xfrm>
            <a:off x="908893" y="1657350"/>
            <a:ext cx="10060007"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 new table is created with the backup data, and the original table remains unchanged.</a:t>
            </a:r>
            <a:endParaRPr lang="en-US" sz="1500" dirty="0"/>
          </a:p>
        </p:txBody>
      </p:sp>
      <p:sp>
        <p:nvSpPr>
          <p:cNvPr id="19" name="Text 4"/>
          <p:cNvSpPr/>
          <p:nvPr/>
        </p:nvSpPr>
        <p:spPr>
          <a:xfrm>
            <a:off x="381000" y="2324100"/>
            <a:ext cx="11430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Explanation:</a:t>
            </a:r>
            <a:endParaRPr lang="en-US" sz="1500" dirty="0"/>
          </a:p>
        </p:txBody>
      </p:sp>
      <p:sp>
        <p:nvSpPr>
          <p:cNvPr id="20" name="Text 5"/>
          <p:cNvSpPr/>
          <p:nvPr/>
        </p:nvSpPr>
        <p:spPr>
          <a:xfrm>
            <a:off x="381000" y="2667000"/>
            <a:ext cx="11430000" cy="835819"/>
          </a:xfrm>
          <a:prstGeom prst="rect">
            <a:avLst/>
          </a:prstGeom>
          <a:noFill/>
          <a:ln/>
        </p:spPr>
        <p:txBody>
          <a:bodyPr vert="horz" wrap="square" lIns="0" tIns="0" rIns="0" bIns="0" rtlCol="0" anchor="t"/>
          <a:lstStyle/>
          <a:p>
            <a:pPr marL="0" indent="0">
              <a:lnSpc>
                <a:spcPts val="2194"/>
              </a:lnSpc>
              <a:buNone/>
            </a:pPr>
            <a:r>
              <a:rPr lang="en-US" sz="1350" dirty="0">
                <a:solidFill>
                  <a:srgbClr val="4B5563"/>
                </a:solidFill>
                <a:latin typeface="ui-sans-serif" pitchFamily="34" charset="0"/>
                <a:ea typeface="ui-sans-serif" pitchFamily="34" charset="-122"/>
                <a:cs typeface="ui-sans-serif" pitchFamily="34" charset="-120"/>
              </a:rPr>
              <a:t>Restoring a DynamoDB table from an on-demand backup always creates a new table. The original table is not affected, and the restored table will have a new Amazon Resource Name (ARN). This allows for safe recovery and testing without impacting the production table.</a:t>
            </a:r>
            <a:endParaRPr lang="en-US" sz="1350" dirty="0"/>
          </a:p>
        </p:txBody>
      </p:sp>
      <p:sp>
        <p:nvSpPr>
          <p:cNvPr id="21" name="Text 6"/>
          <p:cNvSpPr/>
          <p:nvPr/>
        </p:nvSpPr>
        <p:spPr>
          <a:xfrm>
            <a:off x="3730020" y="4455319"/>
            <a:ext cx="1402675"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ui-sans-serif" pitchFamily="34" charset="0"/>
                <a:ea typeface="ui-sans-serif" pitchFamily="34" charset="-122"/>
                <a:cs typeface="ui-sans-serif" pitchFamily="34" charset="-120"/>
              </a:rPr>
              <a:t>Original Table</a:t>
            </a:r>
            <a:endParaRPr lang="en-US" sz="1350" dirty="0"/>
          </a:p>
        </p:txBody>
      </p:sp>
      <p:sp>
        <p:nvSpPr>
          <p:cNvPr id="22" name="Text 7"/>
          <p:cNvSpPr/>
          <p:nvPr/>
        </p:nvSpPr>
        <p:spPr>
          <a:xfrm>
            <a:off x="5867355" y="4455319"/>
            <a:ext cx="754201"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ui-sans-serif" pitchFamily="34" charset="0"/>
                <a:ea typeface="ui-sans-serif" pitchFamily="34" charset="-122"/>
                <a:cs typeface="ui-sans-serif" pitchFamily="34" charset="-120"/>
              </a:rPr>
              <a:t>Backup</a:t>
            </a:r>
            <a:endParaRPr lang="en-US" sz="1350" dirty="0"/>
          </a:p>
        </p:txBody>
      </p:sp>
      <p:sp>
        <p:nvSpPr>
          <p:cNvPr id="23" name="Text 8"/>
          <p:cNvSpPr/>
          <p:nvPr/>
        </p:nvSpPr>
        <p:spPr>
          <a:xfrm>
            <a:off x="7385923" y="4360069"/>
            <a:ext cx="1046202"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ui-sans-serif" pitchFamily="34" charset="0"/>
                <a:ea typeface="ui-sans-serif" pitchFamily="34" charset="-122"/>
                <a:cs typeface="ui-sans-serif" pitchFamily="34" charset="-120"/>
              </a:rPr>
              <a:t>New Table</a:t>
            </a:r>
            <a:endParaRPr lang="en-US" sz="1350" dirty="0"/>
          </a:p>
        </p:txBody>
      </p:sp>
      <p:sp>
        <p:nvSpPr>
          <p:cNvPr id="24" name="Text 9"/>
          <p:cNvSpPr/>
          <p:nvPr/>
        </p:nvSpPr>
        <p:spPr>
          <a:xfrm>
            <a:off x="7385923" y="4626769"/>
            <a:ext cx="1046202"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F97316"/>
                </a:solidFill>
                <a:latin typeface="ui-sans-serif" pitchFamily="34" charset="0"/>
                <a:ea typeface="ui-sans-serif" pitchFamily="34" charset="-122"/>
                <a:cs typeface="ui-sans-serif" pitchFamily="34" charset="-120"/>
              </a:rPr>
              <a:t>(Restored)</a:t>
            </a:r>
            <a:endParaRPr lang="en-US" sz="1050" dirty="0"/>
          </a:p>
        </p:txBody>
      </p:sp>
      <p:sp>
        <p:nvSpPr>
          <p:cNvPr id="25" name="Text 10"/>
          <p:cNvSpPr/>
          <p:nvPr/>
        </p:nvSpPr>
        <p:spPr>
          <a:xfrm>
            <a:off x="742950" y="5198269"/>
            <a:ext cx="111252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 Key Benefits:</a:t>
            </a:r>
            <a:endParaRPr lang="en-US" sz="1350" dirty="0"/>
          </a:p>
        </p:txBody>
      </p:sp>
      <p:sp>
        <p:nvSpPr>
          <p:cNvPr id="26" name="Text 11"/>
          <p:cNvSpPr/>
          <p:nvPr/>
        </p:nvSpPr>
        <p:spPr>
          <a:xfrm>
            <a:off x="571500" y="5541169"/>
            <a:ext cx="110871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Safe recovery without affecting production data</a:t>
            </a:r>
            <a:endParaRPr lang="en-US" sz="1200" dirty="0"/>
          </a:p>
        </p:txBody>
      </p:sp>
      <p:sp>
        <p:nvSpPr>
          <p:cNvPr id="27" name="Text 12"/>
          <p:cNvSpPr/>
          <p:nvPr/>
        </p:nvSpPr>
        <p:spPr>
          <a:xfrm>
            <a:off x="571500" y="5807869"/>
            <a:ext cx="110871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Allows for testing changes without risk to original table</a:t>
            </a:r>
            <a:endParaRPr lang="en-US" sz="1200" dirty="0"/>
          </a:p>
        </p:txBody>
      </p:sp>
      <p:sp>
        <p:nvSpPr>
          <p:cNvPr id="28" name="Text 13"/>
          <p:cNvSpPr/>
          <p:nvPr/>
        </p:nvSpPr>
        <p:spPr>
          <a:xfrm>
            <a:off x="571500" y="6074569"/>
            <a:ext cx="110871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Provides a way to rollback to previous states if needed</a:t>
            </a:r>
            <a:endParaRPr lang="en-US" sz="1200" dirty="0"/>
          </a:p>
        </p:txBody>
      </p:sp>
      <p:sp>
        <p:nvSpPr>
          <p:cNvPr id="29" name="Text 14"/>
          <p:cNvSpPr/>
          <p:nvPr/>
        </p:nvSpPr>
        <p:spPr>
          <a:xfrm>
            <a:off x="381000" y="6474619"/>
            <a:ext cx="176182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Backup</a:t>
            </a:r>
            <a:endParaRPr lang="en-US" sz="1200" dirty="0"/>
          </a:p>
        </p:txBody>
      </p:sp>
      <p:sp>
        <p:nvSpPr>
          <p:cNvPr id="30" name="Text 15"/>
          <p:cNvSpPr/>
          <p:nvPr/>
        </p:nvSpPr>
        <p:spPr>
          <a:xfrm>
            <a:off x="11179373" y="6474619"/>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16 of 30</a:t>
            </a:r>
            <a:endParaRPr lang="en-US" sz="12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8BF05-B1A8-B939-2CFA-E5D333C90C9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E583C40-E3DE-2735-8F25-C4837E042446}"/>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0C99185A-8528-A601-5779-932B3857684D}"/>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4FB6DBCA-8EF0-4846-FCE9-D9A628DBF4DB}"/>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85E76F24-620C-4541-58CD-9789DF134AC4}"/>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61944C16-8294-7C32-8040-423B86398CB5}"/>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F97B17EA-9B91-BCA2-8C3E-443309228691}"/>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C6A09D05-76BD-EAB2-A7C1-7952EC61A778}"/>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98A27804-A8A4-3525-79CE-28A0E4546EB2}"/>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9BC1F9D6-34D2-1373-C197-BD531034F5A6}"/>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7F5E9904-6239-6645-7471-A400E907DFE7}"/>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05CF6C40-3C55-A966-2EBA-178B56F1190A}"/>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3B43DCA7-5313-4C16-B50F-8BDB71A5C08E}"/>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D0F378A1-4C6B-B5A0-805D-67E8EDC4EEC5}"/>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7B95BE8A-7E90-9A9F-6D5A-0CBE6AD7CB3C}"/>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9C985A2A-5E7A-EAEC-7089-6B11CAD38F3C}"/>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D9C5303C-54E1-33EE-F302-DCA512A5338F}"/>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357E002E-BA5B-5A30-4050-E4BB330B8577}"/>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33C9BFF1-D3D1-C57E-A3A2-B1763051EB74}"/>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464DF691-B9E5-548E-3057-1628533455C8}"/>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65F84B04-F3EA-D5CB-8621-27920C1F641B}"/>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0E540EFD-5D63-79A8-8E7C-98714B76DEDD}"/>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C17BFDC5-D3B8-E2C6-F1A7-3A35DF53C712}"/>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E40F519F-9236-8AB8-CECD-79C66E62FEEA}"/>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76658067-B395-59E5-6092-DD3419A94FF7}"/>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5ED1F2FA-BCC7-EB8B-7B3C-FBDB16DC8957}"/>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F3507EE7-5A57-B559-E800-51171A02AC36}"/>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05A056FE-8B1C-21DA-BEBF-A4AAB89C80C8}"/>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CC17B2B7-8D13-6929-B3BA-B156E69D9415}"/>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9A9201D9-8CCD-669C-50C2-F117178FEBDC}"/>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1D5216F2-C7A6-F1F9-C0AD-1CE3F51ED473}"/>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6E3416D8-3E51-FD6E-EE4D-D2C72AEE8449}"/>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66374D15-B288-F8D3-9D32-5B9CCC967B84}"/>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2095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4953000"/>
            <a:ext cx="2857500" cy="3810000"/>
          </a:xfrm>
          <a:prstGeom prst="rect">
            <a:avLst/>
          </a:prstGeom>
        </p:spPr>
      </p:pic>
      <p:pic>
        <p:nvPicPr>
          <p:cNvPr id="4" name="Image 2" descr="preencoded.png"/>
          <p:cNvPicPr>
            <a:picLocks noChangeAspect="1"/>
          </p:cNvPicPr>
          <p:nvPr/>
        </p:nvPicPr>
        <p:blipFill>
          <a:blip r:embed="rId5"/>
          <a:stretch>
            <a:fillRect/>
          </a:stretch>
        </p:blipFill>
        <p:spPr>
          <a:xfrm>
            <a:off x="9810750" y="0"/>
            <a:ext cx="2381250" cy="1428750"/>
          </a:xfrm>
          <a:prstGeom prst="rect">
            <a:avLst/>
          </a:prstGeom>
        </p:spPr>
      </p:pic>
      <p:pic>
        <p:nvPicPr>
          <p:cNvPr id="5" name="Image 3" descr="preencoded.png"/>
          <p:cNvPicPr>
            <a:picLocks noChangeAspect="1"/>
          </p:cNvPicPr>
          <p:nvPr/>
        </p:nvPicPr>
        <p:blipFill>
          <a:blip r:embed="rId6"/>
          <a:stretch>
            <a:fillRect/>
          </a:stretch>
        </p:blipFill>
        <p:spPr>
          <a:xfrm>
            <a:off x="9810750" y="4000500"/>
            <a:ext cx="1905000" cy="1905000"/>
          </a:xfrm>
          <a:prstGeom prst="rect">
            <a:avLst/>
          </a:prstGeom>
        </p:spPr>
      </p:pic>
      <p:pic>
        <p:nvPicPr>
          <p:cNvPr id="6" name="Image 4" descr="preencoded.png"/>
          <p:cNvPicPr>
            <a:picLocks noChangeAspect="1"/>
          </p:cNvPicPr>
          <p:nvPr/>
        </p:nvPicPr>
        <p:blipFill>
          <a:blip r:embed="rId7"/>
          <a:stretch>
            <a:fillRect/>
          </a:stretch>
        </p:blipFill>
        <p:spPr>
          <a:xfrm>
            <a:off x="0" y="0"/>
            <a:ext cx="12192000" cy="228600"/>
          </a:xfrm>
          <a:prstGeom prst="rect">
            <a:avLst/>
          </a:prstGeom>
        </p:spPr>
      </p:pic>
      <p:pic>
        <p:nvPicPr>
          <p:cNvPr id="7" name="Image 5" descr="preencoded.png"/>
          <p:cNvPicPr>
            <a:picLocks noChangeAspect="1"/>
          </p:cNvPicPr>
          <p:nvPr/>
        </p:nvPicPr>
        <p:blipFill>
          <a:blip r:embed="rId8"/>
          <a:stretch>
            <a:fillRect/>
          </a:stretch>
        </p:blipFill>
        <p:spPr>
          <a:xfrm>
            <a:off x="4400550" y="2724150"/>
            <a:ext cx="762000" cy="762000"/>
          </a:xfrm>
          <a:prstGeom prst="rect">
            <a:avLst/>
          </a:prstGeom>
        </p:spPr>
      </p:pic>
      <p:pic>
        <p:nvPicPr>
          <p:cNvPr id="8" name="Image 6" descr="preencoded.png"/>
          <p:cNvPicPr>
            <a:picLocks noChangeAspect="1"/>
          </p:cNvPicPr>
          <p:nvPr/>
        </p:nvPicPr>
        <p:blipFill>
          <a:blip r:embed="rId9"/>
          <a:stretch>
            <a:fillRect/>
          </a:stretch>
        </p:blipFill>
        <p:spPr>
          <a:xfrm>
            <a:off x="5619750" y="3090863"/>
            <a:ext cx="952500" cy="28575"/>
          </a:xfrm>
          <a:prstGeom prst="rect">
            <a:avLst/>
          </a:prstGeom>
        </p:spPr>
      </p:pic>
      <p:pic>
        <p:nvPicPr>
          <p:cNvPr id="9" name="Image 7" descr="preencoded.png"/>
          <p:cNvPicPr>
            <a:picLocks noChangeAspect="1"/>
          </p:cNvPicPr>
          <p:nvPr/>
        </p:nvPicPr>
        <p:blipFill>
          <a:blip r:embed="rId10"/>
          <a:stretch>
            <a:fillRect/>
          </a:stretch>
        </p:blipFill>
        <p:spPr>
          <a:xfrm>
            <a:off x="7029450" y="2724150"/>
            <a:ext cx="762000" cy="762000"/>
          </a:xfrm>
          <a:prstGeom prst="rect">
            <a:avLst/>
          </a:prstGeom>
        </p:spPr>
      </p:pic>
      <p:pic>
        <p:nvPicPr>
          <p:cNvPr id="10" name="Image 8" descr="preencoded.png"/>
          <p:cNvPicPr>
            <a:picLocks noChangeAspect="1"/>
          </p:cNvPicPr>
          <p:nvPr/>
        </p:nvPicPr>
        <p:blipFill>
          <a:blip r:embed="rId11"/>
          <a:stretch>
            <a:fillRect/>
          </a:stretch>
        </p:blipFill>
        <p:spPr>
          <a:xfrm>
            <a:off x="3928616" y="4095750"/>
            <a:ext cx="285750" cy="342900"/>
          </a:xfrm>
          <a:prstGeom prst="rect">
            <a:avLst/>
          </a:prstGeom>
        </p:spPr>
      </p:pic>
      <p:pic>
        <p:nvPicPr>
          <p:cNvPr id="11" name="Image 9" descr="preencoded.png"/>
          <p:cNvPicPr>
            <a:picLocks noChangeAspect="1"/>
          </p:cNvPicPr>
          <p:nvPr/>
        </p:nvPicPr>
        <p:blipFill>
          <a:blip r:embed="rId12"/>
          <a:stretch>
            <a:fillRect/>
          </a:stretch>
        </p:blipFill>
        <p:spPr>
          <a:xfrm>
            <a:off x="5257949" y="4095750"/>
            <a:ext cx="219075" cy="342900"/>
          </a:xfrm>
          <a:prstGeom prst="rect">
            <a:avLst/>
          </a:prstGeom>
        </p:spPr>
      </p:pic>
      <p:pic>
        <p:nvPicPr>
          <p:cNvPr id="12" name="Image 10" descr="preencoded.png"/>
          <p:cNvPicPr>
            <a:picLocks noChangeAspect="1"/>
          </p:cNvPicPr>
          <p:nvPr/>
        </p:nvPicPr>
        <p:blipFill>
          <a:blip r:embed="rId13"/>
          <a:stretch>
            <a:fillRect/>
          </a:stretch>
        </p:blipFill>
        <p:spPr>
          <a:xfrm>
            <a:off x="6791771" y="4095750"/>
            <a:ext cx="219075" cy="342900"/>
          </a:xfrm>
          <a:prstGeom prst="rect">
            <a:avLst/>
          </a:prstGeom>
        </p:spPr>
      </p:pic>
      <p:pic>
        <p:nvPicPr>
          <p:cNvPr id="13" name="Image 11" descr="preencoded.png"/>
          <p:cNvPicPr>
            <a:picLocks noChangeAspect="1"/>
          </p:cNvPicPr>
          <p:nvPr/>
        </p:nvPicPr>
        <p:blipFill>
          <a:blip r:embed="rId14"/>
          <a:stretch>
            <a:fillRect/>
          </a:stretch>
        </p:blipFill>
        <p:spPr>
          <a:xfrm>
            <a:off x="8112770" y="4095750"/>
            <a:ext cx="285750" cy="342900"/>
          </a:xfrm>
          <a:prstGeom prst="rect">
            <a:avLst/>
          </a:prstGeom>
        </p:spPr>
      </p:pic>
      <p:sp>
        <p:nvSpPr>
          <p:cNvPr id="14" name="Text 0"/>
          <p:cNvSpPr/>
          <p:nvPr/>
        </p:nvSpPr>
        <p:spPr>
          <a:xfrm>
            <a:off x="632653" y="1200150"/>
            <a:ext cx="10926544" cy="457200"/>
          </a:xfrm>
          <a:prstGeom prst="rect">
            <a:avLst/>
          </a:prstGeom>
          <a:noFill/>
          <a:ln/>
        </p:spPr>
        <p:txBody>
          <a:bodyPr vert="horz" wrap="square" lIns="0" tIns="0" rIns="0" bIns="0" rtlCol="0" anchor="t"/>
          <a:lstStyle/>
          <a:p>
            <a:pPr marL="0" indent="0" algn="ctr">
              <a:lnSpc>
                <a:spcPts val="3600"/>
              </a:lnSpc>
              <a:buNone/>
            </a:pPr>
            <a:r>
              <a:rPr lang="en-US" sz="3600" b="1" dirty="0">
                <a:solidFill>
                  <a:srgbClr val="1F2937"/>
                </a:solidFill>
                <a:latin typeface="ui-sans-serif" pitchFamily="34" charset="0"/>
                <a:ea typeface="ui-sans-serif" pitchFamily="34" charset="-122"/>
                <a:cs typeface="ui-sans-serif" pitchFamily="34" charset="-120"/>
              </a:rPr>
              <a:t>Amazon DynamoDB Import from S3</a:t>
            </a:r>
            <a:endParaRPr lang="en-US" sz="3600" dirty="0"/>
          </a:p>
        </p:txBody>
      </p:sp>
      <p:sp>
        <p:nvSpPr>
          <p:cNvPr id="15" name="Text 1"/>
          <p:cNvSpPr/>
          <p:nvPr/>
        </p:nvSpPr>
        <p:spPr>
          <a:xfrm>
            <a:off x="632653" y="1809750"/>
            <a:ext cx="10926544"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4B5563"/>
                </a:solidFill>
                <a:latin typeface="ui-sans-serif" pitchFamily="34" charset="0"/>
                <a:ea typeface="ui-sans-serif" pitchFamily="34" charset="-122"/>
                <a:cs typeface="ui-sans-serif" pitchFamily="34" charset="-120"/>
              </a:rPr>
              <a:t>Efficient Data Ingestion for NoSQL Databases</a:t>
            </a:r>
            <a:endParaRPr lang="en-US" sz="1800" dirty="0"/>
          </a:p>
        </p:txBody>
      </p:sp>
      <p:sp>
        <p:nvSpPr>
          <p:cNvPr id="16" name="Text 2"/>
          <p:cNvSpPr/>
          <p:nvPr/>
        </p:nvSpPr>
        <p:spPr>
          <a:xfrm>
            <a:off x="4646563" y="2971800"/>
            <a:ext cx="32379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S3</a:t>
            </a:r>
            <a:endParaRPr lang="en-US" sz="1500" dirty="0"/>
          </a:p>
        </p:txBody>
      </p:sp>
      <p:sp>
        <p:nvSpPr>
          <p:cNvPr id="17" name="Text 3"/>
          <p:cNvSpPr/>
          <p:nvPr/>
        </p:nvSpPr>
        <p:spPr>
          <a:xfrm>
            <a:off x="6820793" y="2971800"/>
            <a:ext cx="141517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DynamoDB</a:t>
            </a:r>
            <a:endParaRPr lang="en-US" sz="1500" dirty="0"/>
          </a:p>
        </p:txBody>
      </p:sp>
      <p:sp>
        <p:nvSpPr>
          <p:cNvPr id="18" name="Text 4"/>
          <p:cNvSpPr/>
          <p:nvPr/>
        </p:nvSpPr>
        <p:spPr>
          <a:xfrm>
            <a:off x="3594646" y="4514850"/>
            <a:ext cx="95369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Serverless</a:t>
            </a:r>
            <a:endParaRPr lang="en-US" sz="1200" dirty="0"/>
          </a:p>
        </p:txBody>
      </p:sp>
      <p:sp>
        <p:nvSpPr>
          <p:cNvPr id="19" name="Text 5"/>
          <p:cNvSpPr/>
          <p:nvPr/>
        </p:nvSpPr>
        <p:spPr>
          <a:xfrm>
            <a:off x="4837762" y="4514850"/>
            <a:ext cx="1059597"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High-Speed</a:t>
            </a:r>
            <a:endParaRPr lang="en-US" sz="1200" dirty="0"/>
          </a:p>
        </p:txBody>
      </p:sp>
      <p:sp>
        <p:nvSpPr>
          <p:cNvPr id="20" name="Text 6"/>
          <p:cNvSpPr/>
          <p:nvPr/>
        </p:nvSpPr>
        <p:spPr>
          <a:xfrm>
            <a:off x="6139235" y="4514850"/>
            <a:ext cx="1524298"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Multiple Formats</a:t>
            </a:r>
            <a:endParaRPr lang="en-US" sz="1200" dirty="0"/>
          </a:p>
        </p:txBody>
      </p:sp>
      <p:sp>
        <p:nvSpPr>
          <p:cNvPr id="21" name="Text 7"/>
          <p:cNvSpPr/>
          <p:nvPr/>
        </p:nvSpPr>
        <p:spPr>
          <a:xfrm>
            <a:off x="7941305" y="4514850"/>
            <a:ext cx="628829"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Secure</a:t>
            </a:r>
            <a:endParaRPr lang="en-US" sz="1200" dirty="0"/>
          </a:p>
        </p:txBody>
      </p:sp>
      <p:sp>
        <p:nvSpPr>
          <p:cNvPr id="22" name="Text 8"/>
          <p:cNvSpPr/>
          <p:nvPr/>
        </p:nvSpPr>
        <p:spPr>
          <a:xfrm>
            <a:off x="381000" y="6400800"/>
            <a:ext cx="1817191"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re:Invent 2025</a:t>
            </a:r>
            <a:endParaRPr lang="en-US" sz="1200" dirty="0"/>
          </a:p>
        </p:txBody>
      </p:sp>
      <p:sp>
        <p:nvSpPr>
          <p:cNvPr id="23" name="Text 9"/>
          <p:cNvSpPr/>
          <p:nvPr/>
        </p:nvSpPr>
        <p:spPr>
          <a:xfrm>
            <a:off x="10925324" y="6400800"/>
            <a:ext cx="1062811"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2025-11-04</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39000"/>
          </a:xfrm>
          <a:prstGeom prst="rect">
            <a:avLst/>
          </a:prstGeom>
        </p:spPr>
      </p:pic>
      <p:pic>
        <p:nvPicPr>
          <p:cNvPr id="3" name="Image 1" descr="preencoded.png"/>
          <p:cNvPicPr>
            <a:picLocks noChangeAspect="1"/>
          </p:cNvPicPr>
          <p:nvPr/>
        </p:nvPicPr>
        <p:blipFill>
          <a:blip r:embed="rId4"/>
          <a:stretch>
            <a:fillRect/>
          </a:stretch>
        </p:blipFill>
        <p:spPr>
          <a:xfrm>
            <a:off x="3810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1430000" cy="838200"/>
          </a:xfrm>
          <a:prstGeom prst="rect">
            <a:avLst/>
          </a:prstGeom>
        </p:spPr>
      </p:pic>
      <p:pic>
        <p:nvPicPr>
          <p:cNvPr id="5" name="Image 3" descr="preencoded.png"/>
          <p:cNvPicPr>
            <a:picLocks noChangeAspect="1"/>
          </p:cNvPicPr>
          <p:nvPr/>
        </p:nvPicPr>
        <p:blipFill>
          <a:blip r:embed="rId6"/>
          <a:stretch>
            <a:fillRect/>
          </a:stretch>
        </p:blipFill>
        <p:spPr>
          <a:xfrm>
            <a:off x="381000" y="2171700"/>
            <a:ext cx="2743200" cy="1981200"/>
          </a:xfrm>
          <a:prstGeom prst="rect">
            <a:avLst/>
          </a:prstGeom>
        </p:spPr>
      </p:pic>
      <p:pic>
        <p:nvPicPr>
          <p:cNvPr id="6" name="Image 4" descr="preencoded.png"/>
          <p:cNvPicPr>
            <a:picLocks noChangeAspect="1"/>
          </p:cNvPicPr>
          <p:nvPr/>
        </p:nvPicPr>
        <p:blipFill>
          <a:blip r:embed="rId7"/>
          <a:stretch>
            <a:fillRect/>
          </a:stretch>
        </p:blipFill>
        <p:spPr>
          <a:xfrm>
            <a:off x="533400" y="2438400"/>
            <a:ext cx="200025" cy="304800"/>
          </a:xfrm>
          <a:prstGeom prst="rect">
            <a:avLst/>
          </a:prstGeom>
        </p:spPr>
      </p:pic>
      <p:pic>
        <p:nvPicPr>
          <p:cNvPr id="7" name="Image 5" descr="preencoded.png"/>
          <p:cNvPicPr>
            <a:picLocks noChangeAspect="1"/>
          </p:cNvPicPr>
          <p:nvPr/>
        </p:nvPicPr>
        <p:blipFill>
          <a:blip r:embed="rId6"/>
          <a:stretch>
            <a:fillRect/>
          </a:stretch>
        </p:blipFill>
        <p:spPr>
          <a:xfrm>
            <a:off x="3276600" y="2171700"/>
            <a:ext cx="2743200" cy="1981200"/>
          </a:xfrm>
          <a:prstGeom prst="rect">
            <a:avLst/>
          </a:prstGeom>
        </p:spPr>
      </p:pic>
      <p:pic>
        <p:nvPicPr>
          <p:cNvPr id="8" name="Image 6" descr="preencoded.png"/>
          <p:cNvPicPr>
            <a:picLocks noChangeAspect="1"/>
          </p:cNvPicPr>
          <p:nvPr/>
        </p:nvPicPr>
        <p:blipFill>
          <a:blip r:embed="rId7"/>
          <a:stretch>
            <a:fillRect/>
          </a:stretch>
        </p:blipFill>
        <p:spPr>
          <a:xfrm>
            <a:off x="3429000" y="2438400"/>
            <a:ext cx="200025" cy="304800"/>
          </a:xfrm>
          <a:prstGeom prst="rect">
            <a:avLst/>
          </a:prstGeom>
        </p:spPr>
      </p:pic>
      <p:pic>
        <p:nvPicPr>
          <p:cNvPr id="9" name="Image 7" descr="preencoded.png"/>
          <p:cNvPicPr>
            <a:picLocks noChangeAspect="1"/>
          </p:cNvPicPr>
          <p:nvPr/>
        </p:nvPicPr>
        <p:blipFill>
          <a:blip r:embed="rId8"/>
          <a:stretch>
            <a:fillRect/>
          </a:stretch>
        </p:blipFill>
        <p:spPr>
          <a:xfrm>
            <a:off x="6172200" y="2171700"/>
            <a:ext cx="2743200" cy="1981200"/>
          </a:xfrm>
          <a:prstGeom prst="rect">
            <a:avLst/>
          </a:prstGeom>
        </p:spPr>
      </p:pic>
      <p:pic>
        <p:nvPicPr>
          <p:cNvPr id="10" name="Image 8" descr="preencoded.png"/>
          <p:cNvPicPr>
            <a:picLocks noChangeAspect="1"/>
          </p:cNvPicPr>
          <p:nvPr/>
        </p:nvPicPr>
        <p:blipFill>
          <a:blip r:embed="rId9"/>
          <a:stretch>
            <a:fillRect/>
          </a:stretch>
        </p:blipFill>
        <p:spPr>
          <a:xfrm>
            <a:off x="9067800" y="2171700"/>
            <a:ext cx="2743200" cy="1981200"/>
          </a:xfrm>
          <a:prstGeom prst="rect">
            <a:avLst/>
          </a:prstGeom>
        </p:spPr>
      </p:pic>
      <p:pic>
        <p:nvPicPr>
          <p:cNvPr id="12" name="Image 10" descr="preencoded.png"/>
          <p:cNvPicPr>
            <a:picLocks noChangeAspect="1"/>
          </p:cNvPicPr>
          <p:nvPr/>
        </p:nvPicPr>
        <p:blipFill>
          <a:blip r:embed="rId10"/>
          <a:stretch>
            <a:fillRect/>
          </a:stretch>
        </p:blipFill>
        <p:spPr>
          <a:xfrm>
            <a:off x="381000" y="4305300"/>
            <a:ext cx="2743200" cy="2133600"/>
          </a:xfrm>
          <a:prstGeom prst="rect">
            <a:avLst/>
          </a:prstGeom>
        </p:spPr>
      </p:pic>
      <p:pic>
        <p:nvPicPr>
          <p:cNvPr id="13" name="Image 11" descr="preencoded.png"/>
          <p:cNvPicPr>
            <a:picLocks noChangeAspect="1"/>
          </p:cNvPicPr>
          <p:nvPr/>
        </p:nvPicPr>
        <p:blipFill>
          <a:blip r:embed="rId7"/>
          <a:stretch>
            <a:fillRect/>
          </a:stretch>
        </p:blipFill>
        <p:spPr>
          <a:xfrm>
            <a:off x="533400" y="4457700"/>
            <a:ext cx="200025" cy="304800"/>
          </a:xfrm>
          <a:prstGeom prst="rect">
            <a:avLst/>
          </a:prstGeom>
        </p:spPr>
      </p:pic>
      <p:pic>
        <p:nvPicPr>
          <p:cNvPr id="14" name="Image 12" descr="preencoded.png"/>
          <p:cNvPicPr>
            <a:picLocks noChangeAspect="1"/>
          </p:cNvPicPr>
          <p:nvPr/>
        </p:nvPicPr>
        <p:blipFill>
          <a:blip r:embed="rId10"/>
          <a:stretch>
            <a:fillRect/>
          </a:stretch>
        </p:blipFill>
        <p:spPr>
          <a:xfrm>
            <a:off x="3276600" y="4305300"/>
            <a:ext cx="2743200" cy="2133600"/>
          </a:xfrm>
          <a:prstGeom prst="rect">
            <a:avLst/>
          </a:prstGeom>
        </p:spPr>
      </p:pic>
      <p:pic>
        <p:nvPicPr>
          <p:cNvPr id="15" name="Image 13" descr="preencoded.png"/>
          <p:cNvPicPr>
            <a:picLocks noChangeAspect="1"/>
          </p:cNvPicPr>
          <p:nvPr/>
        </p:nvPicPr>
        <p:blipFill>
          <a:blip r:embed="rId7"/>
          <a:stretch>
            <a:fillRect/>
          </a:stretch>
        </p:blipFill>
        <p:spPr>
          <a:xfrm>
            <a:off x="3429000" y="4457700"/>
            <a:ext cx="200025" cy="304800"/>
          </a:xfrm>
          <a:prstGeom prst="rect">
            <a:avLst/>
          </a:prstGeom>
        </p:spPr>
      </p:pic>
      <p:pic>
        <p:nvPicPr>
          <p:cNvPr id="16" name="Image 14" descr="preencoded.png"/>
          <p:cNvPicPr>
            <a:picLocks noChangeAspect="1"/>
          </p:cNvPicPr>
          <p:nvPr/>
        </p:nvPicPr>
        <p:blipFill>
          <a:blip r:embed="rId11"/>
          <a:stretch>
            <a:fillRect/>
          </a:stretch>
        </p:blipFill>
        <p:spPr>
          <a:xfrm>
            <a:off x="6172200" y="4305300"/>
            <a:ext cx="2743200" cy="2133600"/>
          </a:xfrm>
          <a:prstGeom prst="rect">
            <a:avLst/>
          </a:prstGeom>
        </p:spPr>
      </p:pic>
      <p:pic>
        <p:nvPicPr>
          <p:cNvPr id="17" name="Image 15" descr="preencoded.png"/>
          <p:cNvPicPr>
            <a:picLocks noChangeAspect="1"/>
          </p:cNvPicPr>
          <p:nvPr/>
        </p:nvPicPr>
        <p:blipFill>
          <a:blip r:embed="rId7"/>
          <a:stretch>
            <a:fillRect/>
          </a:stretch>
        </p:blipFill>
        <p:spPr>
          <a:xfrm>
            <a:off x="6324600" y="4457700"/>
            <a:ext cx="200025" cy="304800"/>
          </a:xfrm>
          <a:prstGeom prst="rect">
            <a:avLst/>
          </a:prstGeom>
        </p:spPr>
      </p:pic>
      <p:pic>
        <p:nvPicPr>
          <p:cNvPr id="18" name="Image 16" descr="preencoded.png"/>
          <p:cNvPicPr>
            <a:picLocks noChangeAspect="1"/>
          </p:cNvPicPr>
          <p:nvPr/>
        </p:nvPicPr>
        <p:blipFill>
          <a:blip r:embed="rId10"/>
          <a:stretch>
            <a:fillRect/>
          </a:stretch>
        </p:blipFill>
        <p:spPr>
          <a:xfrm>
            <a:off x="9067800" y="4305300"/>
            <a:ext cx="2743200" cy="2133600"/>
          </a:xfrm>
          <a:prstGeom prst="rect">
            <a:avLst/>
          </a:prstGeom>
        </p:spPr>
      </p:pic>
      <p:pic>
        <p:nvPicPr>
          <p:cNvPr id="19" name="Image 17" descr="preencoded.png"/>
          <p:cNvPicPr>
            <a:picLocks noChangeAspect="1"/>
          </p:cNvPicPr>
          <p:nvPr/>
        </p:nvPicPr>
        <p:blipFill>
          <a:blip r:embed="rId7"/>
          <a:stretch>
            <a:fillRect/>
          </a:stretch>
        </p:blipFill>
        <p:spPr>
          <a:xfrm>
            <a:off x="9220200" y="4457700"/>
            <a:ext cx="200025" cy="304800"/>
          </a:xfrm>
          <a:prstGeom prst="rect">
            <a:avLst/>
          </a:prstGeom>
        </p:spPr>
      </p:pic>
      <p:sp>
        <p:nvSpPr>
          <p:cNvPr id="20" name="Text 0"/>
          <p:cNvSpPr/>
          <p:nvPr/>
        </p:nvSpPr>
        <p:spPr>
          <a:xfrm>
            <a:off x="381000" y="3810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Supported Engine Types</a:t>
            </a:r>
            <a:endParaRPr lang="en-US" sz="2700" dirty="0"/>
          </a:p>
        </p:txBody>
      </p:sp>
      <p:sp>
        <p:nvSpPr>
          <p:cNvPr id="21" name="Text 1"/>
          <p:cNvSpPr/>
          <p:nvPr/>
        </p:nvSpPr>
        <p:spPr>
          <a:xfrm>
            <a:off x="533400" y="1257300"/>
            <a:ext cx="111252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Amazon RDS supports multiple relational database engines, allowing you to choose the best fit for your application requirements.</a:t>
            </a:r>
            <a:endParaRPr lang="en-US" sz="1350" dirty="0"/>
          </a:p>
        </p:txBody>
      </p:sp>
      <p:sp>
        <p:nvSpPr>
          <p:cNvPr id="22" name="Text 2"/>
          <p:cNvSpPr/>
          <p:nvPr/>
        </p:nvSpPr>
        <p:spPr>
          <a:xfrm>
            <a:off x="819325" y="2440916"/>
            <a:ext cx="2124075" cy="5334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Amazon Aurora PostgreSQL</a:t>
            </a:r>
            <a:endParaRPr lang="en-US" sz="1350" dirty="0"/>
          </a:p>
        </p:txBody>
      </p:sp>
      <p:sp>
        <p:nvSpPr>
          <p:cNvPr id="23" name="Text 3"/>
          <p:cNvSpPr/>
          <p:nvPr/>
        </p:nvSpPr>
        <p:spPr>
          <a:xfrm>
            <a:off x="533400" y="2971800"/>
            <a:ext cx="24384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AWS proprietary engine compatible with PostgreSQL</a:t>
            </a:r>
            <a:endParaRPr lang="en-US" sz="1050" dirty="0"/>
          </a:p>
        </p:txBody>
      </p:sp>
      <p:sp>
        <p:nvSpPr>
          <p:cNvPr id="24" name="Text 4"/>
          <p:cNvSpPr/>
          <p:nvPr/>
        </p:nvSpPr>
        <p:spPr>
          <a:xfrm>
            <a:off x="533400" y="3429000"/>
            <a:ext cx="2438400" cy="571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Use case: High-performance, cloud-native applications requiring scalability and high availability</a:t>
            </a:r>
            <a:endParaRPr lang="en-US" sz="1050" dirty="0"/>
          </a:p>
        </p:txBody>
      </p:sp>
      <p:sp>
        <p:nvSpPr>
          <p:cNvPr id="25" name="Text 5"/>
          <p:cNvSpPr/>
          <p:nvPr/>
        </p:nvSpPr>
        <p:spPr>
          <a:xfrm>
            <a:off x="3743325" y="2457450"/>
            <a:ext cx="2124075" cy="5334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Amazon Aurora MySQL</a:t>
            </a:r>
            <a:endParaRPr lang="en-US" sz="1350" dirty="0"/>
          </a:p>
        </p:txBody>
      </p:sp>
      <p:sp>
        <p:nvSpPr>
          <p:cNvPr id="26" name="Text 6"/>
          <p:cNvSpPr/>
          <p:nvPr/>
        </p:nvSpPr>
        <p:spPr>
          <a:xfrm>
            <a:off x="3429000" y="2971800"/>
            <a:ext cx="24384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AWS proprietary engine compatible with MySQL</a:t>
            </a:r>
            <a:endParaRPr lang="en-US" sz="1050" dirty="0"/>
          </a:p>
        </p:txBody>
      </p:sp>
      <p:sp>
        <p:nvSpPr>
          <p:cNvPr id="27" name="Text 7"/>
          <p:cNvSpPr/>
          <p:nvPr/>
        </p:nvSpPr>
        <p:spPr>
          <a:xfrm>
            <a:off x="3429000" y="3429000"/>
            <a:ext cx="2438400" cy="571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Use case: High-performance, cloud-native applications requiring scalability and high availability</a:t>
            </a:r>
            <a:endParaRPr lang="en-US" sz="1050" dirty="0"/>
          </a:p>
        </p:txBody>
      </p:sp>
      <p:sp>
        <p:nvSpPr>
          <p:cNvPr id="28" name="Text 8"/>
          <p:cNvSpPr/>
          <p:nvPr/>
        </p:nvSpPr>
        <p:spPr>
          <a:xfrm>
            <a:off x="6620050" y="2444864"/>
            <a:ext cx="2308503"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RDS for PostgreSQL</a:t>
            </a:r>
            <a:endParaRPr lang="en-US" sz="1350" dirty="0"/>
          </a:p>
        </p:txBody>
      </p:sp>
      <p:sp>
        <p:nvSpPr>
          <p:cNvPr id="29" name="Text 9"/>
          <p:cNvSpPr/>
          <p:nvPr/>
        </p:nvSpPr>
        <p:spPr>
          <a:xfrm>
            <a:off x="6324600" y="2933700"/>
            <a:ext cx="24384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Advanced open-source object-relational database</a:t>
            </a:r>
            <a:endParaRPr lang="en-US" sz="1050" dirty="0"/>
          </a:p>
        </p:txBody>
      </p:sp>
      <p:sp>
        <p:nvSpPr>
          <p:cNvPr id="30" name="Text 10"/>
          <p:cNvSpPr/>
          <p:nvPr/>
        </p:nvSpPr>
        <p:spPr>
          <a:xfrm>
            <a:off x="6324600" y="3429000"/>
            <a:ext cx="2438400" cy="571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Use case: Data analysis, custom application development, complex queries, JSON/geospatial data</a:t>
            </a:r>
            <a:endParaRPr lang="en-US" sz="1050" dirty="0"/>
          </a:p>
        </p:txBody>
      </p:sp>
      <p:sp>
        <p:nvSpPr>
          <p:cNvPr id="31" name="Text 11"/>
          <p:cNvSpPr/>
          <p:nvPr/>
        </p:nvSpPr>
        <p:spPr>
          <a:xfrm>
            <a:off x="9563100" y="2446662"/>
            <a:ext cx="1746111"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RDS for MySQL</a:t>
            </a:r>
            <a:endParaRPr lang="en-US" sz="1350" dirty="0"/>
          </a:p>
        </p:txBody>
      </p:sp>
      <p:sp>
        <p:nvSpPr>
          <p:cNvPr id="32" name="Text 12"/>
          <p:cNvSpPr/>
          <p:nvPr/>
        </p:nvSpPr>
        <p:spPr>
          <a:xfrm>
            <a:off x="9220200" y="2880853"/>
            <a:ext cx="24384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Widely used open-source relational database</a:t>
            </a:r>
            <a:endParaRPr lang="en-US" sz="1050" dirty="0"/>
          </a:p>
        </p:txBody>
      </p:sp>
      <p:sp>
        <p:nvSpPr>
          <p:cNvPr id="33" name="Text 13"/>
          <p:cNvSpPr/>
          <p:nvPr/>
        </p:nvSpPr>
        <p:spPr>
          <a:xfrm>
            <a:off x="9220200" y="3404918"/>
            <a:ext cx="2438400" cy="7620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Use case: Web-based applications, content management systems, general-purpose transactional workloads</a:t>
            </a:r>
            <a:endParaRPr lang="en-US" sz="1050" dirty="0"/>
          </a:p>
        </p:txBody>
      </p:sp>
      <p:sp>
        <p:nvSpPr>
          <p:cNvPr id="34" name="Text 14"/>
          <p:cNvSpPr/>
          <p:nvPr/>
        </p:nvSpPr>
        <p:spPr>
          <a:xfrm>
            <a:off x="847725" y="4476750"/>
            <a:ext cx="1935063"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RDS for MariaDB</a:t>
            </a:r>
            <a:endParaRPr lang="en-US" sz="1350" dirty="0"/>
          </a:p>
        </p:txBody>
      </p:sp>
      <p:sp>
        <p:nvSpPr>
          <p:cNvPr id="35" name="Text 15"/>
          <p:cNvSpPr/>
          <p:nvPr/>
        </p:nvSpPr>
        <p:spPr>
          <a:xfrm>
            <a:off x="533400" y="4876800"/>
            <a:ext cx="24384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Open-source, community-driven fork of MySQL</a:t>
            </a:r>
            <a:endParaRPr lang="en-US" sz="1050" dirty="0"/>
          </a:p>
        </p:txBody>
      </p:sp>
      <p:sp>
        <p:nvSpPr>
          <p:cNvPr id="36" name="Text 16"/>
          <p:cNvSpPr/>
          <p:nvPr/>
        </p:nvSpPr>
        <p:spPr>
          <a:xfrm>
            <a:off x="533400" y="5524500"/>
            <a:ext cx="2438400" cy="7620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Use case: Applications seeking enhanced performance features like dynamic thread pooling and delayed replication</a:t>
            </a:r>
            <a:endParaRPr lang="en-US" sz="1050" dirty="0"/>
          </a:p>
        </p:txBody>
      </p:sp>
      <p:sp>
        <p:nvSpPr>
          <p:cNvPr id="37" name="Text 17"/>
          <p:cNvSpPr/>
          <p:nvPr/>
        </p:nvSpPr>
        <p:spPr>
          <a:xfrm>
            <a:off x="3743325" y="4476750"/>
            <a:ext cx="2243138"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RDS for SQL Server</a:t>
            </a:r>
            <a:endParaRPr lang="en-US" sz="1350" dirty="0"/>
          </a:p>
        </p:txBody>
      </p:sp>
      <p:sp>
        <p:nvSpPr>
          <p:cNvPr id="38" name="Text 18"/>
          <p:cNvSpPr/>
          <p:nvPr/>
        </p:nvSpPr>
        <p:spPr>
          <a:xfrm>
            <a:off x="3429000" y="4876800"/>
            <a:ext cx="24384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Microsoft's relational database management system</a:t>
            </a:r>
            <a:endParaRPr lang="en-US" sz="1050" dirty="0"/>
          </a:p>
        </p:txBody>
      </p:sp>
      <p:sp>
        <p:nvSpPr>
          <p:cNvPr id="39" name="Text 19"/>
          <p:cNvSpPr/>
          <p:nvPr/>
        </p:nvSpPr>
        <p:spPr>
          <a:xfrm>
            <a:off x="3429000" y="5524500"/>
            <a:ext cx="2438400" cy="7620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Use case: Organizations within the Microsoft ecosystem, applications requiring integration with Windows services, BI workloads</a:t>
            </a:r>
            <a:endParaRPr lang="en-US" sz="1050" dirty="0"/>
          </a:p>
        </p:txBody>
      </p:sp>
      <p:sp>
        <p:nvSpPr>
          <p:cNvPr id="40" name="Text 20"/>
          <p:cNvSpPr/>
          <p:nvPr/>
        </p:nvSpPr>
        <p:spPr>
          <a:xfrm>
            <a:off x="6638925" y="4476750"/>
            <a:ext cx="1700213"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RDS for Oracle</a:t>
            </a:r>
            <a:endParaRPr lang="en-US" sz="1350" dirty="0"/>
          </a:p>
        </p:txBody>
      </p:sp>
      <p:sp>
        <p:nvSpPr>
          <p:cNvPr id="41" name="Text 21"/>
          <p:cNvSpPr/>
          <p:nvPr/>
        </p:nvSpPr>
        <p:spPr>
          <a:xfrm>
            <a:off x="6324600" y="4876800"/>
            <a:ext cx="24384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Enterprise-grade relational database</a:t>
            </a:r>
            <a:endParaRPr lang="en-US" sz="1050" dirty="0"/>
          </a:p>
        </p:txBody>
      </p:sp>
      <p:sp>
        <p:nvSpPr>
          <p:cNvPr id="42" name="Text 22"/>
          <p:cNvSpPr/>
          <p:nvPr/>
        </p:nvSpPr>
        <p:spPr>
          <a:xfrm>
            <a:off x="6324600" y="5438955"/>
            <a:ext cx="2438400" cy="952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Use case: Mission-critical applications, financial services, large-scale ERP systems requiring high performance and advanced analytics</a:t>
            </a:r>
            <a:endParaRPr lang="en-US" sz="1050" dirty="0"/>
          </a:p>
        </p:txBody>
      </p:sp>
      <p:sp>
        <p:nvSpPr>
          <p:cNvPr id="43" name="Text 23"/>
          <p:cNvSpPr/>
          <p:nvPr/>
        </p:nvSpPr>
        <p:spPr>
          <a:xfrm>
            <a:off x="9534525" y="4476750"/>
            <a:ext cx="1414284"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RDS for Db2</a:t>
            </a:r>
            <a:endParaRPr lang="en-US" sz="1350" dirty="0"/>
          </a:p>
        </p:txBody>
      </p:sp>
      <p:sp>
        <p:nvSpPr>
          <p:cNvPr id="44" name="Text 24"/>
          <p:cNvSpPr/>
          <p:nvPr/>
        </p:nvSpPr>
        <p:spPr>
          <a:xfrm>
            <a:off x="9220200" y="4876800"/>
            <a:ext cx="24384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IBM's relational database management system</a:t>
            </a:r>
            <a:endParaRPr lang="en-US" sz="1050" dirty="0"/>
          </a:p>
        </p:txBody>
      </p:sp>
      <p:sp>
        <p:nvSpPr>
          <p:cNvPr id="45" name="Text 25"/>
          <p:cNvSpPr/>
          <p:nvPr/>
        </p:nvSpPr>
        <p:spPr>
          <a:xfrm>
            <a:off x="9220200" y="5429250"/>
            <a:ext cx="2438400" cy="952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Use case: Mission-critical applications demanding advanced analytics, data integrity, and scalability, particularly in finance and healthcare</a:t>
            </a:r>
            <a:endParaRPr lang="en-US" sz="1050" dirty="0"/>
          </a:p>
        </p:txBody>
      </p:sp>
      <p:sp>
        <p:nvSpPr>
          <p:cNvPr id="47" name="Text 27"/>
          <p:cNvSpPr/>
          <p:nvPr/>
        </p:nvSpPr>
        <p:spPr>
          <a:xfrm>
            <a:off x="11062692" y="6667500"/>
            <a:ext cx="897969" cy="190500"/>
          </a:xfrm>
          <a:prstGeom prst="rect">
            <a:avLst/>
          </a:prstGeom>
          <a:noFill/>
          <a:ln/>
        </p:spPr>
        <p:txBody>
          <a:bodyPr vert="horz" wrap="square" lIns="0" tIns="0" rIns="0" bIns="0" rtlCol="0" anchor="t"/>
          <a:lstStyle/>
          <a:p>
            <a:pPr marL="0" indent="0">
              <a:lnSpc>
                <a:spcPts val="1500"/>
              </a:lnSpc>
              <a:buNone/>
            </a:pPr>
            <a:endParaRPr lang="en-US" sz="1050" dirty="0"/>
          </a:p>
        </p:txBody>
      </p:sp>
      <p:pic>
        <p:nvPicPr>
          <p:cNvPr id="48" name="Image 15" descr="preencoded.png">
            <a:extLst>
              <a:ext uri="{FF2B5EF4-FFF2-40B4-BE49-F238E27FC236}">
                <a16:creationId xmlns:a16="http://schemas.microsoft.com/office/drawing/2014/main" id="{C5FCB300-66A2-3BEF-4C53-BFD1F69AF8BE}"/>
              </a:ext>
            </a:extLst>
          </p:cNvPr>
          <p:cNvPicPr>
            <a:picLocks noChangeAspect="1"/>
          </p:cNvPicPr>
          <p:nvPr/>
        </p:nvPicPr>
        <p:blipFill>
          <a:blip r:embed="rId7"/>
          <a:stretch>
            <a:fillRect/>
          </a:stretch>
        </p:blipFill>
        <p:spPr>
          <a:xfrm>
            <a:off x="6334125" y="2435159"/>
            <a:ext cx="200025" cy="304800"/>
          </a:xfrm>
          <a:prstGeom prst="rect">
            <a:avLst/>
          </a:prstGeom>
        </p:spPr>
      </p:pic>
      <p:pic>
        <p:nvPicPr>
          <p:cNvPr id="49" name="Image 15" descr="preencoded.png">
            <a:extLst>
              <a:ext uri="{FF2B5EF4-FFF2-40B4-BE49-F238E27FC236}">
                <a16:creationId xmlns:a16="http://schemas.microsoft.com/office/drawing/2014/main" id="{376E46BB-AC6D-3FFE-F6DC-35B20D1855BD}"/>
              </a:ext>
            </a:extLst>
          </p:cNvPr>
          <p:cNvPicPr>
            <a:picLocks noChangeAspect="1"/>
          </p:cNvPicPr>
          <p:nvPr/>
        </p:nvPicPr>
        <p:blipFill>
          <a:blip r:embed="rId7"/>
          <a:stretch>
            <a:fillRect/>
          </a:stretch>
        </p:blipFill>
        <p:spPr>
          <a:xfrm>
            <a:off x="9220200" y="2427612"/>
            <a:ext cx="200025" cy="3048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124700"/>
          </a:xfrm>
          <a:prstGeom prst="rect">
            <a:avLst/>
          </a:prstGeom>
        </p:spPr>
      </p:pic>
      <p:pic>
        <p:nvPicPr>
          <p:cNvPr id="3" name="Image 1" descr="preencoded.png"/>
          <p:cNvPicPr>
            <a:picLocks noChangeAspect="1"/>
          </p:cNvPicPr>
          <p:nvPr/>
        </p:nvPicPr>
        <p:blipFill>
          <a:blip r:embed="rId4"/>
          <a:stretch>
            <a:fillRect/>
          </a:stretch>
        </p:blipFill>
        <p:spPr>
          <a:xfrm>
            <a:off x="0" y="0"/>
            <a:ext cx="12192000" cy="228600"/>
          </a:xfrm>
          <a:prstGeom prst="rect">
            <a:avLst/>
          </a:prstGeom>
        </p:spPr>
      </p:pic>
      <p:pic>
        <p:nvPicPr>
          <p:cNvPr id="4" name="Image 2" descr="preencoded.png"/>
          <p:cNvPicPr>
            <a:picLocks noChangeAspect="1"/>
          </p:cNvPicPr>
          <p:nvPr/>
        </p:nvPicPr>
        <p:blipFill>
          <a:blip r:embed="rId5"/>
          <a:stretch>
            <a:fillRect/>
          </a:stretch>
        </p:blipFill>
        <p:spPr>
          <a:xfrm>
            <a:off x="609600" y="990600"/>
            <a:ext cx="1219200" cy="38100"/>
          </a:xfrm>
          <a:prstGeom prst="rect">
            <a:avLst/>
          </a:prstGeom>
        </p:spPr>
      </p:pic>
      <p:pic>
        <p:nvPicPr>
          <p:cNvPr id="5" name="Image 3" descr="preencoded.png"/>
          <p:cNvPicPr>
            <a:picLocks noChangeAspect="1"/>
          </p:cNvPicPr>
          <p:nvPr/>
        </p:nvPicPr>
        <p:blipFill>
          <a:blip r:embed="rId6"/>
          <a:stretch>
            <a:fillRect/>
          </a:stretch>
        </p:blipFill>
        <p:spPr>
          <a:xfrm>
            <a:off x="609600" y="2247900"/>
            <a:ext cx="5334000" cy="1485900"/>
          </a:xfrm>
          <a:prstGeom prst="rect">
            <a:avLst/>
          </a:prstGeom>
        </p:spPr>
      </p:pic>
      <p:pic>
        <p:nvPicPr>
          <p:cNvPr id="6" name="Image 4" descr="preencoded.png"/>
          <p:cNvPicPr>
            <a:picLocks noChangeAspect="1"/>
          </p:cNvPicPr>
          <p:nvPr/>
        </p:nvPicPr>
        <p:blipFill>
          <a:blip r:embed="rId7"/>
          <a:stretch>
            <a:fillRect/>
          </a:stretch>
        </p:blipFill>
        <p:spPr>
          <a:xfrm>
            <a:off x="838200" y="2476500"/>
            <a:ext cx="571500" cy="571500"/>
          </a:xfrm>
          <a:prstGeom prst="rect">
            <a:avLst/>
          </a:prstGeom>
        </p:spPr>
      </p:pic>
      <p:pic>
        <p:nvPicPr>
          <p:cNvPr id="7" name="Image 5" descr="preencoded.png"/>
          <p:cNvPicPr>
            <a:picLocks noChangeAspect="1"/>
          </p:cNvPicPr>
          <p:nvPr/>
        </p:nvPicPr>
        <p:blipFill>
          <a:blip r:embed="rId8"/>
          <a:stretch>
            <a:fillRect/>
          </a:stretch>
        </p:blipFill>
        <p:spPr>
          <a:xfrm>
            <a:off x="1009650" y="2609850"/>
            <a:ext cx="228600" cy="304800"/>
          </a:xfrm>
          <a:prstGeom prst="rect">
            <a:avLst/>
          </a:prstGeom>
        </p:spPr>
      </p:pic>
      <p:pic>
        <p:nvPicPr>
          <p:cNvPr id="8" name="Image 6" descr="preencoded.png"/>
          <p:cNvPicPr>
            <a:picLocks noChangeAspect="1"/>
          </p:cNvPicPr>
          <p:nvPr/>
        </p:nvPicPr>
        <p:blipFill>
          <a:blip r:embed="rId6"/>
          <a:stretch>
            <a:fillRect/>
          </a:stretch>
        </p:blipFill>
        <p:spPr>
          <a:xfrm>
            <a:off x="6248400" y="2247900"/>
            <a:ext cx="5334000" cy="1485900"/>
          </a:xfrm>
          <a:prstGeom prst="rect">
            <a:avLst/>
          </a:prstGeom>
        </p:spPr>
      </p:pic>
      <p:pic>
        <p:nvPicPr>
          <p:cNvPr id="9" name="Image 7" descr="preencoded.png"/>
          <p:cNvPicPr>
            <a:picLocks noChangeAspect="1"/>
          </p:cNvPicPr>
          <p:nvPr/>
        </p:nvPicPr>
        <p:blipFill>
          <a:blip r:embed="rId7"/>
          <a:stretch>
            <a:fillRect/>
          </a:stretch>
        </p:blipFill>
        <p:spPr>
          <a:xfrm>
            <a:off x="6477000" y="2476500"/>
            <a:ext cx="571500" cy="571500"/>
          </a:xfrm>
          <a:prstGeom prst="rect">
            <a:avLst/>
          </a:prstGeom>
        </p:spPr>
      </p:pic>
      <p:pic>
        <p:nvPicPr>
          <p:cNvPr id="10" name="Image 8" descr="preencoded.png"/>
          <p:cNvPicPr>
            <a:picLocks noChangeAspect="1"/>
          </p:cNvPicPr>
          <p:nvPr/>
        </p:nvPicPr>
        <p:blipFill>
          <a:blip r:embed="rId9"/>
          <a:stretch>
            <a:fillRect/>
          </a:stretch>
        </p:blipFill>
        <p:spPr>
          <a:xfrm>
            <a:off x="6677025" y="2609850"/>
            <a:ext cx="171450" cy="304800"/>
          </a:xfrm>
          <a:prstGeom prst="rect">
            <a:avLst/>
          </a:prstGeom>
        </p:spPr>
      </p:pic>
      <p:pic>
        <p:nvPicPr>
          <p:cNvPr id="11" name="Image 9" descr="preencoded.png"/>
          <p:cNvPicPr>
            <a:picLocks noChangeAspect="1"/>
          </p:cNvPicPr>
          <p:nvPr/>
        </p:nvPicPr>
        <p:blipFill>
          <a:blip r:embed="rId6"/>
          <a:stretch>
            <a:fillRect/>
          </a:stretch>
        </p:blipFill>
        <p:spPr>
          <a:xfrm>
            <a:off x="609600" y="4038600"/>
            <a:ext cx="5334000" cy="1485900"/>
          </a:xfrm>
          <a:prstGeom prst="rect">
            <a:avLst/>
          </a:prstGeom>
        </p:spPr>
      </p:pic>
      <p:pic>
        <p:nvPicPr>
          <p:cNvPr id="12" name="Image 10" descr="preencoded.png"/>
          <p:cNvPicPr>
            <a:picLocks noChangeAspect="1"/>
          </p:cNvPicPr>
          <p:nvPr/>
        </p:nvPicPr>
        <p:blipFill>
          <a:blip r:embed="rId7"/>
          <a:stretch>
            <a:fillRect/>
          </a:stretch>
        </p:blipFill>
        <p:spPr>
          <a:xfrm>
            <a:off x="838200" y="4267200"/>
            <a:ext cx="571500" cy="571500"/>
          </a:xfrm>
          <a:prstGeom prst="rect">
            <a:avLst/>
          </a:prstGeom>
        </p:spPr>
      </p:pic>
      <p:pic>
        <p:nvPicPr>
          <p:cNvPr id="13" name="Image 11" descr="preencoded.png"/>
          <p:cNvPicPr>
            <a:picLocks noChangeAspect="1"/>
          </p:cNvPicPr>
          <p:nvPr/>
        </p:nvPicPr>
        <p:blipFill>
          <a:blip r:embed="rId10"/>
          <a:stretch>
            <a:fillRect/>
          </a:stretch>
        </p:blipFill>
        <p:spPr>
          <a:xfrm>
            <a:off x="1052513" y="4400550"/>
            <a:ext cx="142875" cy="304800"/>
          </a:xfrm>
          <a:prstGeom prst="rect">
            <a:avLst/>
          </a:prstGeom>
        </p:spPr>
      </p:pic>
      <p:pic>
        <p:nvPicPr>
          <p:cNvPr id="14" name="Image 12" descr="preencoded.png"/>
          <p:cNvPicPr>
            <a:picLocks noChangeAspect="1"/>
          </p:cNvPicPr>
          <p:nvPr/>
        </p:nvPicPr>
        <p:blipFill>
          <a:blip r:embed="rId6"/>
          <a:stretch>
            <a:fillRect/>
          </a:stretch>
        </p:blipFill>
        <p:spPr>
          <a:xfrm>
            <a:off x="6248400" y="4038600"/>
            <a:ext cx="5334000" cy="1485900"/>
          </a:xfrm>
          <a:prstGeom prst="rect">
            <a:avLst/>
          </a:prstGeom>
        </p:spPr>
      </p:pic>
      <p:pic>
        <p:nvPicPr>
          <p:cNvPr id="15" name="Image 13" descr="preencoded.png"/>
          <p:cNvPicPr>
            <a:picLocks noChangeAspect="1"/>
          </p:cNvPicPr>
          <p:nvPr/>
        </p:nvPicPr>
        <p:blipFill>
          <a:blip r:embed="rId7"/>
          <a:stretch>
            <a:fillRect/>
          </a:stretch>
        </p:blipFill>
        <p:spPr>
          <a:xfrm>
            <a:off x="6477000" y="4267200"/>
            <a:ext cx="571500" cy="571500"/>
          </a:xfrm>
          <a:prstGeom prst="rect">
            <a:avLst/>
          </a:prstGeom>
        </p:spPr>
      </p:pic>
      <p:pic>
        <p:nvPicPr>
          <p:cNvPr id="16" name="Image 14" descr="preencoded.png"/>
          <p:cNvPicPr>
            <a:picLocks noChangeAspect="1"/>
          </p:cNvPicPr>
          <p:nvPr/>
        </p:nvPicPr>
        <p:blipFill>
          <a:blip r:embed="rId11"/>
          <a:stretch>
            <a:fillRect/>
          </a:stretch>
        </p:blipFill>
        <p:spPr>
          <a:xfrm>
            <a:off x="6648450" y="4400550"/>
            <a:ext cx="228600" cy="304800"/>
          </a:xfrm>
          <a:prstGeom prst="rect">
            <a:avLst/>
          </a:prstGeom>
        </p:spPr>
      </p:pic>
      <p:pic>
        <p:nvPicPr>
          <p:cNvPr id="17" name="Image 15" descr="preencoded.png"/>
          <p:cNvPicPr>
            <a:picLocks noChangeAspect="1"/>
          </p:cNvPicPr>
          <p:nvPr/>
        </p:nvPicPr>
        <p:blipFill>
          <a:blip r:embed="rId12"/>
          <a:stretch>
            <a:fillRect/>
          </a:stretch>
        </p:blipFill>
        <p:spPr>
          <a:xfrm>
            <a:off x="609600" y="5829300"/>
            <a:ext cx="10972800" cy="533400"/>
          </a:xfrm>
          <a:prstGeom prst="rect">
            <a:avLst/>
          </a:prstGeom>
        </p:spPr>
      </p:pic>
      <p:pic>
        <p:nvPicPr>
          <p:cNvPr id="18" name="Image 16" descr="preencoded.png"/>
          <p:cNvPicPr>
            <a:picLocks noChangeAspect="1"/>
          </p:cNvPicPr>
          <p:nvPr/>
        </p:nvPicPr>
        <p:blipFill>
          <a:blip r:embed="rId13"/>
          <a:stretch>
            <a:fillRect/>
          </a:stretch>
        </p:blipFill>
        <p:spPr>
          <a:xfrm>
            <a:off x="762000" y="6010275"/>
            <a:ext cx="152400" cy="152400"/>
          </a:xfrm>
          <a:prstGeom prst="rect">
            <a:avLst/>
          </a:prstGeom>
        </p:spPr>
      </p:pic>
      <p:sp>
        <p:nvSpPr>
          <p:cNvPr id="19" name="Text 0"/>
          <p:cNvSpPr/>
          <p:nvPr/>
        </p:nvSpPr>
        <p:spPr>
          <a:xfrm>
            <a:off x="609600" y="5334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Introduction to DynamoDB Import from S3</a:t>
            </a:r>
            <a:endParaRPr lang="en-US" sz="2700" dirty="0"/>
          </a:p>
        </p:txBody>
      </p:sp>
      <p:sp>
        <p:nvSpPr>
          <p:cNvPr id="20" name="Text 1"/>
          <p:cNvSpPr/>
          <p:nvPr/>
        </p:nvSpPr>
        <p:spPr>
          <a:xfrm>
            <a:off x="609600" y="14097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AWS provides a native, serverless feature specifically designed for importing data from Amazon S3 into Amazon DynamoDB, enabling efficient transfer of large datasets into new DynamoDB tables.</a:t>
            </a:r>
            <a:endParaRPr lang="en-US" sz="1500" dirty="0"/>
          </a:p>
        </p:txBody>
      </p:sp>
      <p:sp>
        <p:nvSpPr>
          <p:cNvPr id="21" name="Text 2"/>
          <p:cNvSpPr/>
          <p:nvPr/>
        </p:nvSpPr>
        <p:spPr>
          <a:xfrm>
            <a:off x="1562100" y="2476500"/>
            <a:ext cx="49834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Serverless Operation</a:t>
            </a:r>
            <a:endParaRPr lang="en-US" sz="1500" dirty="0"/>
          </a:p>
        </p:txBody>
      </p:sp>
      <p:sp>
        <p:nvSpPr>
          <p:cNvPr id="22" name="Text 3"/>
          <p:cNvSpPr/>
          <p:nvPr/>
        </p:nvSpPr>
        <p:spPr>
          <a:xfrm>
            <a:off x="1562100" y="2819400"/>
            <a:ext cx="41529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Fully managed by AWS, offering a serverless experience without requiring users to provision or manage underlying infrastructure.</a:t>
            </a:r>
            <a:endParaRPr lang="en-US" sz="1200" dirty="0"/>
          </a:p>
        </p:txBody>
      </p:sp>
      <p:sp>
        <p:nvSpPr>
          <p:cNvPr id="23" name="Text 4"/>
          <p:cNvSpPr/>
          <p:nvPr/>
        </p:nvSpPr>
        <p:spPr>
          <a:xfrm>
            <a:off x="7200900" y="2476500"/>
            <a:ext cx="49834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High-Speed Transfer</a:t>
            </a:r>
            <a:endParaRPr lang="en-US" sz="1500" dirty="0"/>
          </a:p>
        </p:txBody>
      </p:sp>
      <p:sp>
        <p:nvSpPr>
          <p:cNvPr id="24" name="Text 5"/>
          <p:cNvSpPr/>
          <p:nvPr/>
        </p:nvSpPr>
        <p:spPr>
          <a:xfrm>
            <a:off x="7200900" y="2819400"/>
            <a:ext cx="41529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Optimized for bulk data ingestion, providing high-throughput data transfer for large datasets with minimal processing time.</a:t>
            </a:r>
            <a:endParaRPr lang="en-US" sz="1200" dirty="0"/>
          </a:p>
        </p:txBody>
      </p:sp>
      <p:sp>
        <p:nvSpPr>
          <p:cNvPr id="25" name="Text 6"/>
          <p:cNvSpPr/>
          <p:nvPr/>
        </p:nvSpPr>
        <p:spPr>
          <a:xfrm>
            <a:off x="1562100" y="4267200"/>
            <a:ext cx="41529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Cost-Effective</a:t>
            </a:r>
            <a:endParaRPr lang="en-US" sz="1500" dirty="0"/>
          </a:p>
        </p:txBody>
      </p:sp>
      <p:sp>
        <p:nvSpPr>
          <p:cNvPr id="26" name="Text 7"/>
          <p:cNvSpPr/>
          <p:nvPr/>
        </p:nvSpPr>
        <p:spPr>
          <a:xfrm>
            <a:off x="1562100" y="4610100"/>
            <a:ext cx="41529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Pay only for the resources consumed during the import process, with no upfront capacity provisioning required.</a:t>
            </a:r>
            <a:endParaRPr lang="en-US" sz="1200" dirty="0"/>
          </a:p>
        </p:txBody>
      </p:sp>
      <p:sp>
        <p:nvSpPr>
          <p:cNvPr id="27" name="Text 8"/>
          <p:cNvSpPr/>
          <p:nvPr/>
        </p:nvSpPr>
        <p:spPr>
          <a:xfrm>
            <a:off x="7200900" y="4267200"/>
            <a:ext cx="41529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Secure Process</a:t>
            </a:r>
            <a:endParaRPr lang="en-US" sz="1500" dirty="0"/>
          </a:p>
        </p:txBody>
      </p:sp>
      <p:sp>
        <p:nvSpPr>
          <p:cNvPr id="28" name="Text 9"/>
          <p:cNvSpPr/>
          <p:nvPr/>
        </p:nvSpPr>
        <p:spPr>
          <a:xfrm>
            <a:off x="7200900" y="4610100"/>
            <a:ext cx="41529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Native support for encryption at rest and in transit, ensuring data security throughout the import journey.</a:t>
            </a:r>
            <a:endParaRPr lang="en-US" sz="1200" dirty="0"/>
          </a:p>
        </p:txBody>
      </p:sp>
      <p:sp>
        <p:nvSpPr>
          <p:cNvPr id="29" name="Text 10"/>
          <p:cNvSpPr/>
          <p:nvPr/>
        </p:nvSpPr>
        <p:spPr>
          <a:xfrm>
            <a:off x="990600" y="5981700"/>
            <a:ext cx="1280160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This report will detail the core concepts, workflow, best practices, and limitations of using DynamoDB's S3 import functionality.</a:t>
            </a:r>
            <a:endParaRPr lang="en-US" sz="1200" dirty="0"/>
          </a:p>
        </p:txBody>
      </p:sp>
      <p:sp>
        <p:nvSpPr>
          <p:cNvPr id="30" name="Text 11"/>
          <p:cNvSpPr/>
          <p:nvPr/>
        </p:nvSpPr>
        <p:spPr>
          <a:xfrm>
            <a:off x="381000" y="6743700"/>
            <a:ext cx="3270052"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Import from S3</a:t>
            </a:r>
            <a:endParaRPr lang="en-US" sz="1200" dirty="0"/>
          </a:p>
        </p:txBody>
      </p:sp>
      <p:sp>
        <p:nvSpPr>
          <p:cNvPr id="31" name="Text 12"/>
          <p:cNvSpPr/>
          <p:nvPr/>
        </p:nvSpPr>
        <p:spPr>
          <a:xfrm>
            <a:off x="11371808" y="67437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2 / 13</a:t>
            </a:r>
            <a:endParaRPr lang="en-US" sz="12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648700"/>
          </a:xfrm>
          <a:prstGeom prst="rect">
            <a:avLst/>
          </a:prstGeom>
        </p:spPr>
      </p:pic>
      <p:pic>
        <p:nvPicPr>
          <p:cNvPr id="3" name="Image 1" descr="preencoded.png"/>
          <p:cNvPicPr>
            <a:picLocks noChangeAspect="1"/>
          </p:cNvPicPr>
          <p:nvPr/>
        </p:nvPicPr>
        <p:blipFill>
          <a:blip r:embed="rId4"/>
          <a:stretch>
            <a:fillRect/>
          </a:stretch>
        </p:blipFill>
        <p:spPr>
          <a:xfrm>
            <a:off x="0" y="0"/>
            <a:ext cx="12192000" cy="228600"/>
          </a:xfrm>
          <a:prstGeom prst="rect">
            <a:avLst/>
          </a:prstGeom>
        </p:spPr>
      </p:pic>
      <p:pic>
        <p:nvPicPr>
          <p:cNvPr id="4" name="Image 2" descr="preencoded.png"/>
          <p:cNvPicPr>
            <a:picLocks noChangeAspect="1"/>
          </p:cNvPicPr>
          <p:nvPr/>
        </p:nvPicPr>
        <p:blipFill>
          <a:blip r:embed="rId5"/>
          <a:stretch>
            <a:fillRect/>
          </a:stretch>
        </p:blipFill>
        <p:spPr>
          <a:xfrm>
            <a:off x="609600" y="990600"/>
            <a:ext cx="1219200" cy="38100"/>
          </a:xfrm>
          <a:prstGeom prst="rect">
            <a:avLst/>
          </a:prstGeom>
        </p:spPr>
      </p:pic>
      <p:pic>
        <p:nvPicPr>
          <p:cNvPr id="5" name="Image 3" descr="preencoded.png"/>
          <p:cNvPicPr>
            <a:picLocks noChangeAspect="1"/>
          </p:cNvPicPr>
          <p:nvPr/>
        </p:nvPicPr>
        <p:blipFill>
          <a:blip r:embed="rId6"/>
          <a:stretch>
            <a:fillRect/>
          </a:stretch>
        </p:blipFill>
        <p:spPr>
          <a:xfrm>
            <a:off x="609600" y="2247900"/>
            <a:ext cx="3505200" cy="2705100"/>
          </a:xfrm>
          <a:prstGeom prst="rect">
            <a:avLst/>
          </a:prstGeom>
        </p:spPr>
      </p:pic>
      <p:pic>
        <p:nvPicPr>
          <p:cNvPr id="6" name="Image 4" descr="preencoded.png"/>
          <p:cNvPicPr>
            <a:picLocks noChangeAspect="1"/>
          </p:cNvPicPr>
          <p:nvPr/>
        </p:nvPicPr>
        <p:blipFill>
          <a:blip r:embed="rId7"/>
          <a:stretch>
            <a:fillRect/>
          </a:stretch>
        </p:blipFill>
        <p:spPr>
          <a:xfrm>
            <a:off x="838200" y="2476500"/>
            <a:ext cx="571500" cy="571500"/>
          </a:xfrm>
          <a:prstGeom prst="rect">
            <a:avLst/>
          </a:prstGeom>
        </p:spPr>
      </p:pic>
      <p:pic>
        <p:nvPicPr>
          <p:cNvPr id="7" name="Image 5" descr="preencoded.png"/>
          <p:cNvPicPr>
            <a:picLocks noChangeAspect="1"/>
          </p:cNvPicPr>
          <p:nvPr/>
        </p:nvPicPr>
        <p:blipFill>
          <a:blip r:embed="rId8"/>
          <a:stretch>
            <a:fillRect/>
          </a:stretch>
        </p:blipFill>
        <p:spPr>
          <a:xfrm>
            <a:off x="1009650" y="2609850"/>
            <a:ext cx="228600" cy="304800"/>
          </a:xfrm>
          <a:prstGeom prst="rect">
            <a:avLst/>
          </a:prstGeom>
        </p:spPr>
      </p:pic>
      <p:pic>
        <p:nvPicPr>
          <p:cNvPr id="8" name="Image 6" descr="preencoded.png"/>
          <p:cNvPicPr>
            <a:picLocks noChangeAspect="1"/>
          </p:cNvPicPr>
          <p:nvPr/>
        </p:nvPicPr>
        <p:blipFill>
          <a:blip r:embed="rId6"/>
          <a:stretch>
            <a:fillRect/>
          </a:stretch>
        </p:blipFill>
        <p:spPr>
          <a:xfrm>
            <a:off x="4343400" y="2247900"/>
            <a:ext cx="3505200" cy="2705100"/>
          </a:xfrm>
          <a:prstGeom prst="rect">
            <a:avLst/>
          </a:prstGeom>
        </p:spPr>
      </p:pic>
      <p:pic>
        <p:nvPicPr>
          <p:cNvPr id="9" name="Image 7" descr="preencoded.png"/>
          <p:cNvPicPr>
            <a:picLocks noChangeAspect="1"/>
          </p:cNvPicPr>
          <p:nvPr/>
        </p:nvPicPr>
        <p:blipFill>
          <a:blip r:embed="rId9"/>
          <a:stretch>
            <a:fillRect/>
          </a:stretch>
        </p:blipFill>
        <p:spPr>
          <a:xfrm>
            <a:off x="4572000" y="2476500"/>
            <a:ext cx="571500" cy="571500"/>
          </a:xfrm>
          <a:prstGeom prst="rect">
            <a:avLst/>
          </a:prstGeom>
        </p:spPr>
      </p:pic>
      <p:pic>
        <p:nvPicPr>
          <p:cNvPr id="10" name="Image 8" descr="preencoded.png"/>
          <p:cNvPicPr>
            <a:picLocks noChangeAspect="1"/>
          </p:cNvPicPr>
          <p:nvPr/>
        </p:nvPicPr>
        <p:blipFill>
          <a:blip r:embed="rId10"/>
          <a:stretch>
            <a:fillRect/>
          </a:stretch>
        </p:blipFill>
        <p:spPr>
          <a:xfrm>
            <a:off x="4772025" y="2609850"/>
            <a:ext cx="171450" cy="304800"/>
          </a:xfrm>
          <a:prstGeom prst="rect">
            <a:avLst/>
          </a:prstGeom>
        </p:spPr>
      </p:pic>
      <p:pic>
        <p:nvPicPr>
          <p:cNvPr id="11" name="Image 9" descr="preencoded.png"/>
          <p:cNvPicPr>
            <a:picLocks noChangeAspect="1"/>
          </p:cNvPicPr>
          <p:nvPr/>
        </p:nvPicPr>
        <p:blipFill>
          <a:blip r:embed="rId6"/>
          <a:stretch>
            <a:fillRect/>
          </a:stretch>
        </p:blipFill>
        <p:spPr>
          <a:xfrm>
            <a:off x="8077200" y="2247900"/>
            <a:ext cx="3505200" cy="2705100"/>
          </a:xfrm>
          <a:prstGeom prst="rect">
            <a:avLst/>
          </a:prstGeom>
        </p:spPr>
      </p:pic>
      <p:pic>
        <p:nvPicPr>
          <p:cNvPr id="12" name="Image 10" descr="preencoded.png"/>
          <p:cNvPicPr>
            <a:picLocks noChangeAspect="1"/>
          </p:cNvPicPr>
          <p:nvPr/>
        </p:nvPicPr>
        <p:blipFill>
          <a:blip r:embed="rId7"/>
          <a:stretch>
            <a:fillRect/>
          </a:stretch>
        </p:blipFill>
        <p:spPr>
          <a:xfrm>
            <a:off x="8305800" y="2476500"/>
            <a:ext cx="571500" cy="571500"/>
          </a:xfrm>
          <a:prstGeom prst="rect">
            <a:avLst/>
          </a:prstGeom>
        </p:spPr>
      </p:pic>
      <p:pic>
        <p:nvPicPr>
          <p:cNvPr id="13" name="Image 11" descr="preencoded.png"/>
          <p:cNvPicPr>
            <a:picLocks noChangeAspect="1"/>
          </p:cNvPicPr>
          <p:nvPr/>
        </p:nvPicPr>
        <p:blipFill>
          <a:blip r:embed="rId11"/>
          <a:stretch>
            <a:fillRect/>
          </a:stretch>
        </p:blipFill>
        <p:spPr>
          <a:xfrm>
            <a:off x="8477250" y="2609850"/>
            <a:ext cx="228600" cy="304800"/>
          </a:xfrm>
          <a:prstGeom prst="rect">
            <a:avLst/>
          </a:prstGeom>
        </p:spPr>
      </p:pic>
      <p:pic>
        <p:nvPicPr>
          <p:cNvPr id="14" name="Image 12" descr="preencoded.png"/>
          <p:cNvPicPr>
            <a:picLocks noChangeAspect="1"/>
          </p:cNvPicPr>
          <p:nvPr/>
        </p:nvPicPr>
        <p:blipFill>
          <a:blip r:embed="rId6"/>
          <a:stretch>
            <a:fillRect/>
          </a:stretch>
        </p:blipFill>
        <p:spPr>
          <a:xfrm>
            <a:off x="609600" y="5181600"/>
            <a:ext cx="3505200" cy="2705100"/>
          </a:xfrm>
          <a:prstGeom prst="rect">
            <a:avLst/>
          </a:prstGeom>
        </p:spPr>
      </p:pic>
      <p:pic>
        <p:nvPicPr>
          <p:cNvPr id="15" name="Image 13" descr="preencoded.png"/>
          <p:cNvPicPr>
            <a:picLocks noChangeAspect="1"/>
          </p:cNvPicPr>
          <p:nvPr/>
        </p:nvPicPr>
        <p:blipFill>
          <a:blip r:embed="rId12"/>
          <a:stretch>
            <a:fillRect/>
          </a:stretch>
        </p:blipFill>
        <p:spPr>
          <a:xfrm>
            <a:off x="838200" y="5410200"/>
            <a:ext cx="571500" cy="571500"/>
          </a:xfrm>
          <a:prstGeom prst="rect">
            <a:avLst/>
          </a:prstGeom>
        </p:spPr>
      </p:pic>
      <p:pic>
        <p:nvPicPr>
          <p:cNvPr id="16" name="Image 14" descr="preencoded.png"/>
          <p:cNvPicPr>
            <a:picLocks noChangeAspect="1"/>
          </p:cNvPicPr>
          <p:nvPr/>
        </p:nvPicPr>
        <p:blipFill>
          <a:blip r:embed="rId13"/>
          <a:stretch>
            <a:fillRect/>
          </a:stretch>
        </p:blipFill>
        <p:spPr>
          <a:xfrm>
            <a:off x="1009650" y="5543550"/>
            <a:ext cx="228600" cy="304800"/>
          </a:xfrm>
          <a:prstGeom prst="rect">
            <a:avLst/>
          </a:prstGeom>
        </p:spPr>
      </p:pic>
      <p:pic>
        <p:nvPicPr>
          <p:cNvPr id="17" name="Image 15" descr="preencoded.png"/>
          <p:cNvPicPr>
            <a:picLocks noChangeAspect="1"/>
          </p:cNvPicPr>
          <p:nvPr/>
        </p:nvPicPr>
        <p:blipFill>
          <a:blip r:embed="rId6"/>
          <a:stretch>
            <a:fillRect/>
          </a:stretch>
        </p:blipFill>
        <p:spPr>
          <a:xfrm>
            <a:off x="4343400" y="5181600"/>
            <a:ext cx="3505200" cy="2705100"/>
          </a:xfrm>
          <a:prstGeom prst="rect">
            <a:avLst/>
          </a:prstGeom>
        </p:spPr>
      </p:pic>
      <p:pic>
        <p:nvPicPr>
          <p:cNvPr id="18" name="Image 16" descr="preencoded.png"/>
          <p:cNvPicPr>
            <a:picLocks noChangeAspect="1"/>
          </p:cNvPicPr>
          <p:nvPr/>
        </p:nvPicPr>
        <p:blipFill>
          <a:blip r:embed="rId14"/>
          <a:stretch>
            <a:fillRect/>
          </a:stretch>
        </p:blipFill>
        <p:spPr>
          <a:xfrm>
            <a:off x="4572000" y="5410200"/>
            <a:ext cx="571500" cy="571500"/>
          </a:xfrm>
          <a:prstGeom prst="rect">
            <a:avLst/>
          </a:prstGeom>
        </p:spPr>
      </p:pic>
      <p:pic>
        <p:nvPicPr>
          <p:cNvPr id="19" name="Image 17" descr="preencoded.png"/>
          <p:cNvPicPr>
            <a:picLocks noChangeAspect="1"/>
          </p:cNvPicPr>
          <p:nvPr/>
        </p:nvPicPr>
        <p:blipFill>
          <a:blip r:embed="rId15"/>
          <a:stretch>
            <a:fillRect/>
          </a:stretch>
        </p:blipFill>
        <p:spPr>
          <a:xfrm>
            <a:off x="4729163" y="5543550"/>
            <a:ext cx="257175" cy="304800"/>
          </a:xfrm>
          <a:prstGeom prst="rect">
            <a:avLst/>
          </a:prstGeom>
        </p:spPr>
      </p:pic>
      <p:pic>
        <p:nvPicPr>
          <p:cNvPr id="20" name="Image 18" descr="preencoded.png"/>
          <p:cNvPicPr>
            <a:picLocks noChangeAspect="1"/>
          </p:cNvPicPr>
          <p:nvPr/>
        </p:nvPicPr>
        <p:blipFill>
          <a:blip r:embed="rId6"/>
          <a:stretch>
            <a:fillRect/>
          </a:stretch>
        </p:blipFill>
        <p:spPr>
          <a:xfrm>
            <a:off x="8077200" y="5181600"/>
            <a:ext cx="3505200" cy="2705100"/>
          </a:xfrm>
          <a:prstGeom prst="rect">
            <a:avLst/>
          </a:prstGeom>
        </p:spPr>
      </p:pic>
      <p:pic>
        <p:nvPicPr>
          <p:cNvPr id="21" name="Image 19" descr="preencoded.png"/>
          <p:cNvPicPr>
            <a:picLocks noChangeAspect="1"/>
          </p:cNvPicPr>
          <p:nvPr/>
        </p:nvPicPr>
        <p:blipFill>
          <a:blip r:embed="rId12"/>
          <a:stretch>
            <a:fillRect/>
          </a:stretch>
        </p:blipFill>
        <p:spPr>
          <a:xfrm>
            <a:off x="8305800" y="5410200"/>
            <a:ext cx="571500" cy="571500"/>
          </a:xfrm>
          <a:prstGeom prst="rect">
            <a:avLst/>
          </a:prstGeom>
        </p:spPr>
      </p:pic>
      <p:pic>
        <p:nvPicPr>
          <p:cNvPr id="22" name="Image 20" descr="preencoded.png"/>
          <p:cNvPicPr>
            <a:picLocks noChangeAspect="1"/>
          </p:cNvPicPr>
          <p:nvPr/>
        </p:nvPicPr>
        <p:blipFill>
          <a:blip r:embed="rId16"/>
          <a:stretch>
            <a:fillRect/>
          </a:stretch>
        </p:blipFill>
        <p:spPr>
          <a:xfrm>
            <a:off x="8477250" y="5543550"/>
            <a:ext cx="228600" cy="304800"/>
          </a:xfrm>
          <a:prstGeom prst="rect">
            <a:avLst/>
          </a:prstGeom>
        </p:spPr>
      </p:pic>
      <p:sp>
        <p:nvSpPr>
          <p:cNvPr id="23" name="Text 0"/>
          <p:cNvSpPr/>
          <p:nvPr/>
        </p:nvSpPr>
        <p:spPr>
          <a:xfrm>
            <a:off x="609600" y="5334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Core Features</a:t>
            </a:r>
            <a:endParaRPr lang="en-US" sz="2700" dirty="0"/>
          </a:p>
        </p:txBody>
      </p:sp>
      <p:sp>
        <p:nvSpPr>
          <p:cNvPr id="24" name="Text 1"/>
          <p:cNvSpPr/>
          <p:nvPr/>
        </p:nvSpPr>
        <p:spPr>
          <a:xfrm>
            <a:off x="609600" y="14097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The DynamoDB Import from S3 feature provides a streamlined and efficient way to populate new DynamoDB tables with data from Amazon S3, offering several key characteristics:</a:t>
            </a:r>
            <a:endParaRPr lang="en-US" sz="1500" dirty="0"/>
          </a:p>
        </p:txBody>
      </p:sp>
      <p:sp>
        <p:nvSpPr>
          <p:cNvPr id="25" name="Text 2"/>
          <p:cNvSpPr/>
          <p:nvPr/>
        </p:nvSpPr>
        <p:spPr>
          <a:xfrm>
            <a:off x="838200" y="3200400"/>
            <a:ext cx="3657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Serverless Operation</a:t>
            </a:r>
            <a:endParaRPr lang="en-US" sz="1500" dirty="0"/>
          </a:p>
        </p:txBody>
      </p:sp>
      <p:sp>
        <p:nvSpPr>
          <p:cNvPr id="26" name="Text 3"/>
          <p:cNvSpPr/>
          <p:nvPr/>
        </p:nvSpPr>
        <p:spPr>
          <a:xfrm>
            <a:off x="838200" y="3543300"/>
            <a:ext cx="30480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Fully managed by AWS, offering a serverless experience without requiring users to provision or manage underlying infrastructure.</a:t>
            </a:r>
            <a:endParaRPr lang="en-US" sz="1200" dirty="0"/>
          </a:p>
        </p:txBody>
      </p:sp>
      <p:sp>
        <p:nvSpPr>
          <p:cNvPr id="27" name="Text 4"/>
          <p:cNvSpPr/>
          <p:nvPr/>
        </p:nvSpPr>
        <p:spPr>
          <a:xfrm>
            <a:off x="4572000" y="3200400"/>
            <a:ext cx="30480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No Write Capacity Consumption</a:t>
            </a:r>
            <a:endParaRPr lang="en-US" sz="1500" dirty="0"/>
          </a:p>
        </p:txBody>
      </p:sp>
      <p:sp>
        <p:nvSpPr>
          <p:cNvPr id="28" name="Text 5"/>
          <p:cNvSpPr/>
          <p:nvPr/>
        </p:nvSpPr>
        <p:spPr>
          <a:xfrm>
            <a:off x="4572000" y="3810000"/>
            <a:ext cx="30480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During the import process, the operation does not consume provisioned or on-demand write capacity units of the DynamoDB table.</a:t>
            </a:r>
            <a:endParaRPr lang="en-US" sz="1200" dirty="0"/>
          </a:p>
        </p:txBody>
      </p:sp>
      <p:sp>
        <p:nvSpPr>
          <p:cNvPr id="29" name="Text 6"/>
          <p:cNvSpPr/>
          <p:nvPr/>
        </p:nvSpPr>
        <p:spPr>
          <a:xfrm>
            <a:off x="8305800" y="3200400"/>
            <a:ext cx="3657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Creates New Table</a:t>
            </a:r>
            <a:endParaRPr lang="en-US" sz="1500" dirty="0"/>
          </a:p>
        </p:txBody>
      </p:sp>
      <p:sp>
        <p:nvSpPr>
          <p:cNvPr id="30" name="Text 7"/>
          <p:cNvSpPr/>
          <p:nvPr/>
        </p:nvSpPr>
        <p:spPr>
          <a:xfrm>
            <a:off x="8305800" y="3543300"/>
            <a:ext cx="30480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The import operation is designed to create a new DynamoDB table. Direct import into existing tables is not supported.</a:t>
            </a:r>
            <a:endParaRPr lang="en-US" sz="1200" dirty="0"/>
          </a:p>
        </p:txBody>
      </p:sp>
      <p:sp>
        <p:nvSpPr>
          <p:cNvPr id="31" name="Text 8"/>
          <p:cNvSpPr/>
          <p:nvPr/>
        </p:nvSpPr>
        <p:spPr>
          <a:xfrm>
            <a:off x="838200" y="6134100"/>
            <a:ext cx="30480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Cross-Account/Region Support</a:t>
            </a:r>
            <a:endParaRPr lang="en-US" sz="1500" dirty="0"/>
          </a:p>
        </p:txBody>
      </p:sp>
      <p:sp>
        <p:nvSpPr>
          <p:cNvPr id="32" name="Text 9"/>
          <p:cNvSpPr/>
          <p:nvPr/>
        </p:nvSpPr>
        <p:spPr>
          <a:xfrm>
            <a:off x="838200" y="6743700"/>
            <a:ext cx="30480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Import can be initiated for S3 buckets located in different AWS accounts or different AWS Regions.</a:t>
            </a:r>
            <a:endParaRPr lang="en-US" sz="1200" dirty="0"/>
          </a:p>
        </p:txBody>
      </p:sp>
      <p:sp>
        <p:nvSpPr>
          <p:cNvPr id="33" name="Text 10"/>
          <p:cNvSpPr/>
          <p:nvPr/>
        </p:nvSpPr>
        <p:spPr>
          <a:xfrm>
            <a:off x="4572000" y="6134100"/>
            <a:ext cx="30480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Secondary Indexes Supported</a:t>
            </a:r>
            <a:endParaRPr lang="en-US" sz="1500" dirty="0"/>
          </a:p>
        </p:txBody>
      </p:sp>
      <p:sp>
        <p:nvSpPr>
          <p:cNvPr id="34" name="Text 11"/>
          <p:cNvSpPr/>
          <p:nvPr/>
        </p:nvSpPr>
        <p:spPr>
          <a:xfrm>
            <a:off x="4572000" y="6743700"/>
            <a:ext cx="30480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Users can define Global Secondary Indexes (GSIs) and Local Secondary Indexes (LSIs) as part of the table creation parameters.</a:t>
            </a:r>
            <a:endParaRPr lang="en-US" sz="1200" dirty="0"/>
          </a:p>
        </p:txBody>
      </p:sp>
      <p:sp>
        <p:nvSpPr>
          <p:cNvPr id="35" name="Text 12"/>
          <p:cNvSpPr/>
          <p:nvPr/>
        </p:nvSpPr>
        <p:spPr>
          <a:xfrm>
            <a:off x="8305800" y="6134100"/>
            <a:ext cx="3657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CloudTrail Logging</a:t>
            </a:r>
            <a:endParaRPr lang="en-US" sz="1500" dirty="0"/>
          </a:p>
        </p:txBody>
      </p:sp>
      <p:sp>
        <p:nvSpPr>
          <p:cNvPr id="36" name="Text 13"/>
          <p:cNvSpPr/>
          <p:nvPr/>
        </p:nvSpPr>
        <p:spPr>
          <a:xfrm>
            <a:off x="8305800" y="6477000"/>
            <a:ext cx="30480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All API and console actions related to the import operation are logged in AWS CloudTrail, enabling auditing and monitoring.</a:t>
            </a:r>
            <a:endParaRPr lang="en-US" sz="1200" dirty="0"/>
          </a:p>
        </p:txBody>
      </p:sp>
      <p:sp>
        <p:nvSpPr>
          <p:cNvPr id="37" name="Text 14"/>
          <p:cNvSpPr/>
          <p:nvPr/>
        </p:nvSpPr>
        <p:spPr>
          <a:xfrm>
            <a:off x="381000" y="8267700"/>
            <a:ext cx="3270052"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Import from S3</a:t>
            </a:r>
            <a:endParaRPr lang="en-US" sz="1200" dirty="0"/>
          </a:p>
        </p:txBody>
      </p:sp>
      <p:sp>
        <p:nvSpPr>
          <p:cNvPr id="38" name="Text 15"/>
          <p:cNvSpPr/>
          <p:nvPr/>
        </p:nvSpPr>
        <p:spPr>
          <a:xfrm>
            <a:off x="11371808" y="82677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3 / 13</a:t>
            </a:r>
            <a:endParaRPr lang="en-US" sz="12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228600"/>
          </a:xfrm>
          <a:prstGeom prst="rect">
            <a:avLst/>
          </a:prstGeom>
        </p:spPr>
      </p:pic>
      <p:pic>
        <p:nvPicPr>
          <p:cNvPr id="4" name="Image 2" descr="preencoded.png"/>
          <p:cNvPicPr>
            <a:picLocks noChangeAspect="1"/>
          </p:cNvPicPr>
          <p:nvPr/>
        </p:nvPicPr>
        <p:blipFill>
          <a:blip r:embed="rId5"/>
          <a:stretch>
            <a:fillRect/>
          </a:stretch>
        </p:blipFill>
        <p:spPr>
          <a:xfrm>
            <a:off x="609600" y="990600"/>
            <a:ext cx="1219200" cy="38100"/>
          </a:xfrm>
          <a:prstGeom prst="rect">
            <a:avLst/>
          </a:prstGeom>
        </p:spPr>
      </p:pic>
      <p:pic>
        <p:nvPicPr>
          <p:cNvPr id="5" name="Image 3" descr="preencoded.png"/>
          <p:cNvPicPr>
            <a:picLocks noChangeAspect="1"/>
          </p:cNvPicPr>
          <p:nvPr/>
        </p:nvPicPr>
        <p:blipFill>
          <a:blip r:embed="rId6"/>
          <a:stretch>
            <a:fillRect/>
          </a:stretch>
        </p:blipFill>
        <p:spPr>
          <a:xfrm>
            <a:off x="609600" y="2095500"/>
            <a:ext cx="3505200" cy="2019300"/>
          </a:xfrm>
          <a:prstGeom prst="rect">
            <a:avLst/>
          </a:prstGeom>
        </p:spPr>
      </p:pic>
      <p:pic>
        <p:nvPicPr>
          <p:cNvPr id="6" name="Image 4" descr="preencoded.png"/>
          <p:cNvPicPr>
            <a:picLocks noChangeAspect="1"/>
          </p:cNvPicPr>
          <p:nvPr/>
        </p:nvPicPr>
        <p:blipFill>
          <a:blip r:embed="rId7"/>
          <a:stretch>
            <a:fillRect/>
          </a:stretch>
        </p:blipFill>
        <p:spPr>
          <a:xfrm>
            <a:off x="838200" y="2324100"/>
            <a:ext cx="571500" cy="571500"/>
          </a:xfrm>
          <a:prstGeom prst="rect">
            <a:avLst/>
          </a:prstGeom>
        </p:spPr>
      </p:pic>
      <p:pic>
        <p:nvPicPr>
          <p:cNvPr id="7" name="Image 5" descr="preencoded.png"/>
          <p:cNvPicPr>
            <a:picLocks noChangeAspect="1"/>
          </p:cNvPicPr>
          <p:nvPr/>
        </p:nvPicPr>
        <p:blipFill>
          <a:blip r:embed="rId8"/>
          <a:stretch>
            <a:fillRect/>
          </a:stretch>
        </p:blipFill>
        <p:spPr>
          <a:xfrm>
            <a:off x="1009650" y="2457450"/>
            <a:ext cx="228600" cy="304800"/>
          </a:xfrm>
          <a:prstGeom prst="rect">
            <a:avLst/>
          </a:prstGeom>
        </p:spPr>
      </p:pic>
      <p:pic>
        <p:nvPicPr>
          <p:cNvPr id="8" name="Image 6" descr="preencoded.png"/>
          <p:cNvPicPr>
            <a:picLocks noChangeAspect="1"/>
          </p:cNvPicPr>
          <p:nvPr/>
        </p:nvPicPr>
        <p:blipFill>
          <a:blip r:embed="rId9"/>
          <a:stretch>
            <a:fillRect/>
          </a:stretch>
        </p:blipFill>
        <p:spPr>
          <a:xfrm>
            <a:off x="838200" y="3076575"/>
            <a:ext cx="152400" cy="152400"/>
          </a:xfrm>
          <a:prstGeom prst="rect">
            <a:avLst/>
          </a:prstGeom>
        </p:spPr>
      </p:pic>
      <p:pic>
        <p:nvPicPr>
          <p:cNvPr id="9" name="Image 7" descr="preencoded.png"/>
          <p:cNvPicPr>
            <a:picLocks noChangeAspect="1"/>
          </p:cNvPicPr>
          <p:nvPr/>
        </p:nvPicPr>
        <p:blipFill>
          <a:blip r:embed="rId9"/>
          <a:stretch>
            <a:fillRect/>
          </a:stretch>
        </p:blipFill>
        <p:spPr>
          <a:xfrm>
            <a:off x="838200" y="3381375"/>
            <a:ext cx="152400" cy="152400"/>
          </a:xfrm>
          <a:prstGeom prst="rect">
            <a:avLst/>
          </a:prstGeom>
        </p:spPr>
      </p:pic>
      <p:pic>
        <p:nvPicPr>
          <p:cNvPr id="10" name="Image 8" descr="preencoded.png"/>
          <p:cNvPicPr>
            <a:picLocks noChangeAspect="1"/>
          </p:cNvPicPr>
          <p:nvPr/>
        </p:nvPicPr>
        <p:blipFill>
          <a:blip r:embed="rId9"/>
          <a:stretch>
            <a:fillRect/>
          </a:stretch>
        </p:blipFill>
        <p:spPr>
          <a:xfrm>
            <a:off x="838200" y="3686175"/>
            <a:ext cx="152400" cy="152400"/>
          </a:xfrm>
          <a:prstGeom prst="rect">
            <a:avLst/>
          </a:prstGeom>
        </p:spPr>
      </p:pic>
      <p:pic>
        <p:nvPicPr>
          <p:cNvPr id="11" name="Image 9" descr="preencoded.png"/>
          <p:cNvPicPr>
            <a:picLocks noChangeAspect="1"/>
          </p:cNvPicPr>
          <p:nvPr/>
        </p:nvPicPr>
        <p:blipFill>
          <a:blip r:embed="rId6"/>
          <a:stretch>
            <a:fillRect/>
          </a:stretch>
        </p:blipFill>
        <p:spPr>
          <a:xfrm>
            <a:off x="4343400" y="2095500"/>
            <a:ext cx="3505200" cy="2019300"/>
          </a:xfrm>
          <a:prstGeom prst="rect">
            <a:avLst/>
          </a:prstGeom>
        </p:spPr>
      </p:pic>
      <p:pic>
        <p:nvPicPr>
          <p:cNvPr id="12" name="Image 10" descr="preencoded.png"/>
          <p:cNvPicPr>
            <a:picLocks noChangeAspect="1"/>
          </p:cNvPicPr>
          <p:nvPr/>
        </p:nvPicPr>
        <p:blipFill>
          <a:blip r:embed="rId10"/>
          <a:stretch>
            <a:fillRect/>
          </a:stretch>
        </p:blipFill>
        <p:spPr>
          <a:xfrm>
            <a:off x="4572000" y="2324100"/>
            <a:ext cx="571500" cy="571500"/>
          </a:xfrm>
          <a:prstGeom prst="rect">
            <a:avLst/>
          </a:prstGeom>
        </p:spPr>
      </p:pic>
      <p:pic>
        <p:nvPicPr>
          <p:cNvPr id="13" name="Image 11" descr="preencoded.png"/>
          <p:cNvPicPr>
            <a:picLocks noChangeAspect="1"/>
          </p:cNvPicPr>
          <p:nvPr/>
        </p:nvPicPr>
        <p:blipFill>
          <a:blip r:embed="rId11"/>
          <a:stretch>
            <a:fillRect/>
          </a:stretch>
        </p:blipFill>
        <p:spPr>
          <a:xfrm>
            <a:off x="4714875" y="2457450"/>
            <a:ext cx="285750" cy="304800"/>
          </a:xfrm>
          <a:prstGeom prst="rect">
            <a:avLst/>
          </a:prstGeom>
        </p:spPr>
      </p:pic>
      <p:pic>
        <p:nvPicPr>
          <p:cNvPr id="14" name="Image 12" descr="preencoded.png"/>
          <p:cNvPicPr>
            <a:picLocks noChangeAspect="1"/>
          </p:cNvPicPr>
          <p:nvPr/>
        </p:nvPicPr>
        <p:blipFill>
          <a:blip r:embed="rId9"/>
          <a:stretch>
            <a:fillRect/>
          </a:stretch>
        </p:blipFill>
        <p:spPr>
          <a:xfrm>
            <a:off x="4572000" y="3076575"/>
            <a:ext cx="152400" cy="152400"/>
          </a:xfrm>
          <a:prstGeom prst="rect">
            <a:avLst/>
          </a:prstGeom>
        </p:spPr>
      </p:pic>
      <p:pic>
        <p:nvPicPr>
          <p:cNvPr id="15" name="Image 13" descr="preencoded.png"/>
          <p:cNvPicPr>
            <a:picLocks noChangeAspect="1"/>
          </p:cNvPicPr>
          <p:nvPr/>
        </p:nvPicPr>
        <p:blipFill>
          <a:blip r:embed="rId9"/>
          <a:stretch>
            <a:fillRect/>
          </a:stretch>
        </p:blipFill>
        <p:spPr>
          <a:xfrm>
            <a:off x="4572000" y="3381375"/>
            <a:ext cx="152400" cy="152400"/>
          </a:xfrm>
          <a:prstGeom prst="rect">
            <a:avLst/>
          </a:prstGeom>
        </p:spPr>
      </p:pic>
      <p:pic>
        <p:nvPicPr>
          <p:cNvPr id="16" name="Image 14" descr="preencoded.png"/>
          <p:cNvPicPr>
            <a:picLocks noChangeAspect="1"/>
          </p:cNvPicPr>
          <p:nvPr/>
        </p:nvPicPr>
        <p:blipFill>
          <a:blip r:embed="rId9"/>
          <a:stretch>
            <a:fillRect/>
          </a:stretch>
        </p:blipFill>
        <p:spPr>
          <a:xfrm>
            <a:off x="4572000" y="3686175"/>
            <a:ext cx="152400" cy="152400"/>
          </a:xfrm>
          <a:prstGeom prst="rect">
            <a:avLst/>
          </a:prstGeom>
        </p:spPr>
      </p:pic>
      <p:pic>
        <p:nvPicPr>
          <p:cNvPr id="17" name="Image 15" descr="preencoded.png"/>
          <p:cNvPicPr>
            <a:picLocks noChangeAspect="1"/>
          </p:cNvPicPr>
          <p:nvPr/>
        </p:nvPicPr>
        <p:blipFill>
          <a:blip r:embed="rId12"/>
          <a:stretch>
            <a:fillRect/>
          </a:stretch>
        </p:blipFill>
        <p:spPr>
          <a:xfrm>
            <a:off x="8077200" y="2095500"/>
            <a:ext cx="3505200" cy="2019300"/>
          </a:xfrm>
          <a:prstGeom prst="rect">
            <a:avLst/>
          </a:prstGeom>
        </p:spPr>
      </p:pic>
      <p:pic>
        <p:nvPicPr>
          <p:cNvPr id="18" name="Image 16" descr="preencoded.png"/>
          <p:cNvPicPr>
            <a:picLocks noChangeAspect="1"/>
          </p:cNvPicPr>
          <p:nvPr/>
        </p:nvPicPr>
        <p:blipFill>
          <a:blip r:embed="rId7"/>
          <a:stretch>
            <a:fillRect/>
          </a:stretch>
        </p:blipFill>
        <p:spPr>
          <a:xfrm>
            <a:off x="8305800" y="2324100"/>
            <a:ext cx="571500" cy="571500"/>
          </a:xfrm>
          <a:prstGeom prst="rect">
            <a:avLst/>
          </a:prstGeom>
        </p:spPr>
      </p:pic>
      <p:pic>
        <p:nvPicPr>
          <p:cNvPr id="19" name="Image 17" descr="preencoded.png"/>
          <p:cNvPicPr>
            <a:picLocks noChangeAspect="1"/>
          </p:cNvPicPr>
          <p:nvPr/>
        </p:nvPicPr>
        <p:blipFill>
          <a:blip r:embed="rId13"/>
          <a:stretch>
            <a:fillRect/>
          </a:stretch>
        </p:blipFill>
        <p:spPr>
          <a:xfrm>
            <a:off x="8477250" y="2457450"/>
            <a:ext cx="228600" cy="304800"/>
          </a:xfrm>
          <a:prstGeom prst="rect">
            <a:avLst/>
          </a:prstGeom>
        </p:spPr>
      </p:pic>
      <p:pic>
        <p:nvPicPr>
          <p:cNvPr id="20" name="Image 18" descr="preencoded.png"/>
          <p:cNvPicPr>
            <a:picLocks noChangeAspect="1"/>
          </p:cNvPicPr>
          <p:nvPr/>
        </p:nvPicPr>
        <p:blipFill>
          <a:blip r:embed="rId9"/>
          <a:stretch>
            <a:fillRect/>
          </a:stretch>
        </p:blipFill>
        <p:spPr>
          <a:xfrm>
            <a:off x="8305800" y="3076575"/>
            <a:ext cx="152400" cy="152400"/>
          </a:xfrm>
          <a:prstGeom prst="rect">
            <a:avLst/>
          </a:prstGeom>
        </p:spPr>
      </p:pic>
      <p:pic>
        <p:nvPicPr>
          <p:cNvPr id="21" name="Image 19" descr="preencoded.png"/>
          <p:cNvPicPr>
            <a:picLocks noChangeAspect="1"/>
          </p:cNvPicPr>
          <p:nvPr/>
        </p:nvPicPr>
        <p:blipFill>
          <a:blip r:embed="rId9"/>
          <a:stretch>
            <a:fillRect/>
          </a:stretch>
        </p:blipFill>
        <p:spPr>
          <a:xfrm>
            <a:off x="8305800" y="3381375"/>
            <a:ext cx="152400" cy="152400"/>
          </a:xfrm>
          <a:prstGeom prst="rect">
            <a:avLst/>
          </a:prstGeom>
        </p:spPr>
      </p:pic>
      <p:pic>
        <p:nvPicPr>
          <p:cNvPr id="22" name="Image 20" descr="preencoded.png"/>
          <p:cNvPicPr>
            <a:picLocks noChangeAspect="1"/>
          </p:cNvPicPr>
          <p:nvPr/>
        </p:nvPicPr>
        <p:blipFill>
          <a:blip r:embed="rId9"/>
          <a:stretch>
            <a:fillRect/>
          </a:stretch>
        </p:blipFill>
        <p:spPr>
          <a:xfrm>
            <a:off x="8305800" y="3686175"/>
            <a:ext cx="152400" cy="152400"/>
          </a:xfrm>
          <a:prstGeom prst="rect">
            <a:avLst/>
          </a:prstGeom>
        </p:spPr>
      </p:pic>
      <p:pic>
        <p:nvPicPr>
          <p:cNvPr id="23" name="Image 21" descr="preencoded.png"/>
          <p:cNvPicPr>
            <a:picLocks noChangeAspect="1"/>
          </p:cNvPicPr>
          <p:nvPr/>
        </p:nvPicPr>
        <p:blipFill>
          <a:blip r:embed="rId14"/>
          <a:stretch>
            <a:fillRect/>
          </a:stretch>
        </p:blipFill>
        <p:spPr>
          <a:xfrm>
            <a:off x="609600" y="4876800"/>
            <a:ext cx="5372100" cy="1028700"/>
          </a:xfrm>
          <a:prstGeom prst="rect">
            <a:avLst/>
          </a:prstGeom>
        </p:spPr>
      </p:pic>
      <p:pic>
        <p:nvPicPr>
          <p:cNvPr id="24" name="Image 22" descr="preencoded.png"/>
          <p:cNvPicPr>
            <a:picLocks noChangeAspect="1"/>
          </p:cNvPicPr>
          <p:nvPr/>
        </p:nvPicPr>
        <p:blipFill>
          <a:blip r:embed="rId15"/>
          <a:stretch>
            <a:fillRect/>
          </a:stretch>
        </p:blipFill>
        <p:spPr>
          <a:xfrm>
            <a:off x="762000" y="5029200"/>
            <a:ext cx="571500" cy="571500"/>
          </a:xfrm>
          <a:prstGeom prst="rect">
            <a:avLst/>
          </a:prstGeom>
        </p:spPr>
      </p:pic>
      <p:pic>
        <p:nvPicPr>
          <p:cNvPr id="25" name="Image 23" descr="preencoded.png"/>
          <p:cNvPicPr>
            <a:picLocks noChangeAspect="1"/>
          </p:cNvPicPr>
          <p:nvPr/>
        </p:nvPicPr>
        <p:blipFill>
          <a:blip r:embed="rId16"/>
          <a:stretch>
            <a:fillRect/>
          </a:stretch>
        </p:blipFill>
        <p:spPr>
          <a:xfrm>
            <a:off x="962025" y="5162550"/>
            <a:ext cx="171450" cy="304800"/>
          </a:xfrm>
          <a:prstGeom prst="rect">
            <a:avLst/>
          </a:prstGeom>
        </p:spPr>
      </p:pic>
      <p:pic>
        <p:nvPicPr>
          <p:cNvPr id="26" name="Image 24" descr="preencoded.png"/>
          <p:cNvPicPr>
            <a:picLocks noChangeAspect="1"/>
          </p:cNvPicPr>
          <p:nvPr/>
        </p:nvPicPr>
        <p:blipFill>
          <a:blip r:embed="rId14"/>
          <a:stretch>
            <a:fillRect/>
          </a:stretch>
        </p:blipFill>
        <p:spPr>
          <a:xfrm>
            <a:off x="6210300" y="4876800"/>
            <a:ext cx="5372100" cy="1028700"/>
          </a:xfrm>
          <a:prstGeom prst="rect">
            <a:avLst/>
          </a:prstGeom>
        </p:spPr>
      </p:pic>
      <p:pic>
        <p:nvPicPr>
          <p:cNvPr id="27" name="Image 25" descr="preencoded.png"/>
          <p:cNvPicPr>
            <a:picLocks noChangeAspect="1"/>
          </p:cNvPicPr>
          <p:nvPr/>
        </p:nvPicPr>
        <p:blipFill>
          <a:blip r:embed="rId17"/>
          <a:stretch>
            <a:fillRect/>
          </a:stretch>
        </p:blipFill>
        <p:spPr>
          <a:xfrm>
            <a:off x="6362700" y="5105400"/>
            <a:ext cx="548878" cy="571500"/>
          </a:xfrm>
          <a:prstGeom prst="rect">
            <a:avLst/>
          </a:prstGeom>
        </p:spPr>
      </p:pic>
      <p:pic>
        <p:nvPicPr>
          <p:cNvPr id="28" name="Image 26" descr="preencoded.png"/>
          <p:cNvPicPr>
            <a:picLocks noChangeAspect="1"/>
          </p:cNvPicPr>
          <p:nvPr/>
        </p:nvPicPr>
        <p:blipFill>
          <a:blip r:embed="rId18"/>
          <a:stretch>
            <a:fillRect/>
          </a:stretch>
        </p:blipFill>
        <p:spPr>
          <a:xfrm>
            <a:off x="6551414" y="5238750"/>
            <a:ext cx="171450" cy="304800"/>
          </a:xfrm>
          <a:prstGeom prst="rect">
            <a:avLst/>
          </a:prstGeom>
        </p:spPr>
      </p:pic>
      <p:sp>
        <p:nvSpPr>
          <p:cNvPr id="29" name="Text 0"/>
          <p:cNvSpPr/>
          <p:nvPr/>
        </p:nvSpPr>
        <p:spPr>
          <a:xfrm>
            <a:off x="609600" y="5334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Supported Data Formats</a:t>
            </a:r>
            <a:endParaRPr lang="en-US" sz="2700" dirty="0"/>
          </a:p>
        </p:txBody>
      </p:sp>
      <p:sp>
        <p:nvSpPr>
          <p:cNvPr id="30" name="Text 1"/>
          <p:cNvSpPr/>
          <p:nvPr/>
        </p:nvSpPr>
        <p:spPr>
          <a:xfrm>
            <a:off x="609600" y="13335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DynamoDB Import from S3 supports multiple data formats, allowing you to efficiently load structured data into new tables.</a:t>
            </a:r>
            <a:endParaRPr lang="en-US" sz="1500" dirty="0"/>
          </a:p>
        </p:txBody>
      </p:sp>
      <p:sp>
        <p:nvSpPr>
          <p:cNvPr id="31" name="Text 2"/>
          <p:cNvSpPr/>
          <p:nvPr/>
        </p:nvSpPr>
        <p:spPr>
          <a:xfrm>
            <a:off x="1562100" y="2457450"/>
            <a:ext cx="61632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CSV</a:t>
            </a:r>
            <a:endParaRPr lang="en-US" sz="1800" dirty="0"/>
          </a:p>
        </p:txBody>
      </p:sp>
      <p:sp>
        <p:nvSpPr>
          <p:cNvPr id="32" name="Text 3"/>
          <p:cNvSpPr/>
          <p:nvPr/>
        </p:nvSpPr>
        <p:spPr>
          <a:xfrm>
            <a:off x="876300" y="3048000"/>
            <a:ext cx="3886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Comma-separated values</a:t>
            </a:r>
            <a:endParaRPr lang="en-US" sz="1200" dirty="0"/>
          </a:p>
        </p:txBody>
      </p:sp>
      <p:sp>
        <p:nvSpPr>
          <p:cNvPr id="33" name="Text 4"/>
          <p:cNvSpPr/>
          <p:nvPr/>
        </p:nvSpPr>
        <p:spPr>
          <a:xfrm>
            <a:off x="876300" y="3352800"/>
            <a:ext cx="3886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Human-readable format</a:t>
            </a:r>
            <a:endParaRPr lang="en-US" sz="1200" dirty="0"/>
          </a:p>
        </p:txBody>
      </p:sp>
      <p:sp>
        <p:nvSpPr>
          <p:cNvPr id="34" name="Text 5"/>
          <p:cNvSpPr/>
          <p:nvPr/>
        </p:nvSpPr>
        <p:spPr>
          <a:xfrm>
            <a:off x="876300" y="3657600"/>
            <a:ext cx="3886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Supports nested data structures</a:t>
            </a:r>
            <a:endParaRPr lang="en-US" sz="1200" dirty="0"/>
          </a:p>
        </p:txBody>
      </p:sp>
      <p:sp>
        <p:nvSpPr>
          <p:cNvPr id="35" name="Text 6"/>
          <p:cNvSpPr/>
          <p:nvPr/>
        </p:nvSpPr>
        <p:spPr>
          <a:xfrm>
            <a:off x="5295900" y="2457450"/>
            <a:ext cx="2556034"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DynamoDB JSON</a:t>
            </a:r>
            <a:endParaRPr lang="en-US" sz="1800" dirty="0"/>
          </a:p>
        </p:txBody>
      </p:sp>
      <p:sp>
        <p:nvSpPr>
          <p:cNvPr id="36" name="Text 7"/>
          <p:cNvSpPr/>
          <p:nvPr/>
        </p:nvSpPr>
        <p:spPr>
          <a:xfrm>
            <a:off x="4610100" y="3048000"/>
            <a:ext cx="3886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AWS-specific JSON format</a:t>
            </a:r>
            <a:endParaRPr lang="en-US" sz="1200" dirty="0"/>
          </a:p>
        </p:txBody>
      </p:sp>
      <p:sp>
        <p:nvSpPr>
          <p:cNvPr id="37" name="Text 8"/>
          <p:cNvSpPr/>
          <p:nvPr/>
        </p:nvSpPr>
        <p:spPr>
          <a:xfrm>
            <a:off x="4610100" y="3352800"/>
            <a:ext cx="3886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Efficient for DynamoDB</a:t>
            </a:r>
            <a:endParaRPr lang="en-US" sz="1200" dirty="0"/>
          </a:p>
        </p:txBody>
      </p:sp>
      <p:sp>
        <p:nvSpPr>
          <p:cNvPr id="38" name="Text 9"/>
          <p:cNvSpPr/>
          <p:nvPr/>
        </p:nvSpPr>
        <p:spPr>
          <a:xfrm>
            <a:off x="4610100" y="3657600"/>
            <a:ext cx="3886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Preserves data types</a:t>
            </a:r>
            <a:endParaRPr lang="en-US" sz="1200" dirty="0"/>
          </a:p>
        </p:txBody>
      </p:sp>
      <p:sp>
        <p:nvSpPr>
          <p:cNvPr id="39" name="Text 10"/>
          <p:cNvSpPr/>
          <p:nvPr/>
        </p:nvSpPr>
        <p:spPr>
          <a:xfrm>
            <a:off x="9029700" y="2457450"/>
            <a:ext cx="180808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Amazon Ion</a:t>
            </a:r>
            <a:endParaRPr lang="en-US" sz="1800" dirty="0"/>
          </a:p>
        </p:txBody>
      </p:sp>
      <p:sp>
        <p:nvSpPr>
          <p:cNvPr id="40" name="Text 11"/>
          <p:cNvSpPr/>
          <p:nvPr/>
        </p:nvSpPr>
        <p:spPr>
          <a:xfrm>
            <a:off x="8343900" y="3048000"/>
            <a:ext cx="3886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Column-oriented format</a:t>
            </a:r>
            <a:endParaRPr lang="en-US" sz="1200" dirty="0"/>
          </a:p>
        </p:txBody>
      </p:sp>
      <p:sp>
        <p:nvSpPr>
          <p:cNvPr id="41" name="Text 12"/>
          <p:cNvSpPr/>
          <p:nvPr/>
        </p:nvSpPr>
        <p:spPr>
          <a:xfrm>
            <a:off x="8343900" y="3352800"/>
            <a:ext cx="3886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Efficient compression</a:t>
            </a:r>
            <a:endParaRPr lang="en-US" sz="1200" dirty="0"/>
          </a:p>
        </p:txBody>
      </p:sp>
      <p:sp>
        <p:nvSpPr>
          <p:cNvPr id="42" name="Text 13"/>
          <p:cNvSpPr/>
          <p:nvPr/>
        </p:nvSpPr>
        <p:spPr>
          <a:xfrm>
            <a:off x="8343900" y="3657600"/>
            <a:ext cx="3886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Schema evolution support</a:t>
            </a:r>
            <a:endParaRPr lang="en-US" sz="1200" dirty="0"/>
          </a:p>
        </p:txBody>
      </p:sp>
      <p:sp>
        <p:nvSpPr>
          <p:cNvPr id="43" name="Text 14"/>
          <p:cNvSpPr/>
          <p:nvPr/>
        </p:nvSpPr>
        <p:spPr>
          <a:xfrm>
            <a:off x="609600" y="44196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Compression Options</a:t>
            </a:r>
            <a:endParaRPr lang="en-US" sz="1800" dirty="0"/>
          </a:p>
        </p:txBody>
      </p:sp>
      <p:sp>
        <p:nvSpPr>
          <p:cNvPr id="44" name="Text 15"/>
          <p:cNvSpPr/>
          <p:nvPr/>
        </p:nvSpPr>
        <p:spPr>
          <a:xfrm>
            <a:off x="1485900" y="5067300"/>
            <a:ext cx="395138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GZIP</a:t>
            </a:r>
            <a:endParaRPr lang="en-US" sz="1500" dirty="0"/>
          </a:p>
        </p:txBody>
      </p:sp>
      <p:sp>
        <p:nvSpPr>
          <p:cNvPr id="45" name="Text 16"/>
          <p:cNvSpPr/>
          <p:nvPr/>
        </p:nvSpPr>
        <p:spPr>
          <a:xfrm>
            <a:off x="1485900" y="5334000"/>
            <a:ext cx="474166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Standard compression algorithm, widely supported.</a:t>
            </a:r>
            <a:endParaRPr lang="en-US" sz="1200" dirty="0"/>
          </a:p>
        </p:txBody>
      </p:sp>
      <p:sp>
        <p:nvSpPr>
          <p:cNvPr id="46" name="Text 17"/>
          <p:cNvSpPr/>
          <p:nvPr/>
        </p:nvSpPr>
        <p:spPr>
          <a:xfrm>
            <a:off x="7063978" y="5029200"/>
            <a:ext cx="4366022"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ZSTD</a:t>
            </a:r>
            <a:endParaRPr lang="en-US" sz="1500" dirty="0"/>
          </a:p>
        </p:txBody>
      </p:sp>
      <p:sp>
        <p:nvSpPr>
          <p:cNvPr id="47" name="Text 18"/>
          <p:cNvSpPr/>
          <p:nvPr/>
        </p:nvSpPr>
        <p:spPr>
          <a:xfrm>
            <a:off x="7063978" y="5295900"/>
            <a:ext cx="4366022"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Fast compression with good ratios, great for large datasets.</a:t>
            </a:r>
            <a:endParaRPr lang="en-US" sz="1200" dirty="0"/>
          </a:p>
        </p:txBody>
      </p:sp>
      <p:sp>
        <p:nvSpPr>
          <p:cNvPr id="48" name="Text 19"/>
          <p:cNvSpPr/>
          <p:nvPr/>
        </p:nvSpPr>
        <p:spPr>
          <a:xfrm>
            <a:off x="381000" y="6477000"/>
            <a:ext cx="3270052"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Import from S3</a:t>
            </a:r>
            <a:endParaRPr lang="en-US" sz="1200" dirty="0"/>
          </a:p>
        </p:txBody>
      </p:sp>
      <p:sp>
        <p:nvSpPr>
          <p:cNvPr id="49" name="Text 20"/>
          <p:cNvSpPr/>
          <p:nvPr/>
        </p:nvSpPr>
        <p:spPr>
          <a:xfrm>
            <a:off x="11371808" y="64770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4 / 13</a:t>
            </a:r>
            <a:endParaRPr lang="en-US" sz="12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228600"/>
          </a:xfrm>
          <a:prstGeom prst="rect">
            <a:avLst/>
          </a:prstGeom>
        </p:spPr>
      </p:pic>
      <p:pic>
        <p:nvPicPr>
          <p:cNvPr id="4" name="Image 2" descr="preencoded.png"/>
          <p:cNvPicPr>
            <a:picLocks noChangeAspect="1"/>
          </p:cNvPicPr>
          <p:nvPr/>
        </p:nvPicPr>
        <p:blipFill>
          <a:blip r:embed="rId5"/>
          <a:stretch>
            <a:fillRect/>
          </a:stretch>
        </p:blipFill>
        <p:spPr>
          <a:xfrm>
            <a:off x="609600" y="990600"/>
            <a:ext cx="1219200" cy="38100"/>
          </a:xfrm>
          <a:prstGeom prst="rect">
            <a:avLst/>
          </a:prstGeom>
        </p:spPr>
      </p:pic>
      <p:pic>
        <p:nvPicPr>
          <p:cNvPr id="5" name="Image 3" descr="preencoded.png"/>
          <p:cNvPicPr>
            <a:picLocks noChangeAspect="1"/>
          </p:cNvPicPr>
          <p:nvPr/>
        </p:nvPicPr>
        <p:blipFill>
          <a:blip r:embed="rId6"/>
          <a:stretch>
            <a:fillRect/>
          </a:stretch>
        </p:blipFill>
        <p:spPr>
          <a:xfrm>
            <a:off x="762000" y="2095500"/>
            <a:ext cx="3352800" cy="2590800"/>
          </a:xfrm>
          <a:prstGeom prst="rect">
            <a:avLst/>
          </a:prstGeom>
        </p:spPr>
      </p:pic>
      <p:pic>
        <p:nvPicPr>
          <p:cNvPr id="6" name="Image 4" descr="preencoded.png"/>
          <p:cNvPicPr>
            <a:picLocks noChangeAspect="1"/>
          </p:cNvPicPr>
          <p:nvPr/>
        </p:nvPicPr>
        <p:blipFill>
          <a:blip r:embed="rId7"/>
          <a:stretch>
            <a:fillRect/>
          </a:stretch>
        </p:blipFill>
        <p:spPr>
          <a:xfrm>
            <a:off x="952500" y="2286000"/>
            <a:ext cx="571500" cy="571500"/>
          </a:xfrm>
          <a:prstGeom prst="rect">
            <a:avLst/>
          </a:prstGeom>
        </p:spPr>
      </p:pic>
      <p:pic>
        <p:nvPicPr>
          <p:cNvPr id="7" name="Image 5" descr="preencoded.png"/>
          <p:cNvPicPr>
            <a:picLocks noChangeAspect="1"/>
          </p:cNvPicPr>
          <p:nvPr/>
        </p:nvPicPr>
        <p:blipFill>
          <a:blip r:embed="rId8"/>
          <a:stretch>
            <a:fillRect/>
          </a:stretch>
        </p:blipFill>
        <p:spPr>
          <a:xfrm>
            <a:off x="1152525" y="2419350"/>
            <a:ext cx="171450" cy="304800"/>
          </a:xfrm>
          <a:prstGeom prst="rect">
            <a:avLst/>
          </a:prstGeom>
        </p:spPr>
      </p:pic>
      <p:pic>
        <p:nvPicPr>
          <p:cNvPr id="8" name="Image 6" descr="preencoded.png"/>
          <p:cNvPicPr>
            <a:picLocks noChangeAspect="1"/>
          </p:cNvPicPr>
          <p:nvPr/>
        </p:nvPicPr>
        <p:blipFill>
          <a:blip r:embed="rId9"/>
          <a:stretch>
            <a:fillRect/>
          </a:stretch>
        </p:blipFill>
        <p:spPr>
          <a:xfrm>
            <a:off x="1028700" y="3000375"/>
            <a:ext cx="152400" cy="152400"/>
          </a:xfrm>
          <a:prstGeom prst="rect">
            <a:avLst/>
          </a:prstGeom>
        </p:spPr>
      </p:pic>
      <p:pic>
        <p:nvPicPr>
          <p:cNvPr id="9" name="Image 7" descr="preencoded.png"/>
          <p:cNvPicPr>
            <a:picLocks noChangeAspect="1"/>
          </p:cNvPicPr>
          <p:nvPr/>
        </p:nvPicPr>
        <p:blipFill>
          <a:blip r:embed="rId9"/>
          <a:stretch>
            <a:fillRect/>
          </a:stretch>
        </p:blipFill>
        <p:spPr>
          <a:xfrm>
            <a:off x="1028700" y="3533775"/>
            <a:ext cx="152400" cy="152400"/>
          </a:xfrm>
          <a:prstGeom prst="rect">
            <a:avLst/>
          </a:prstGeom>
        </p:spPr>
      </p:pic>
      <p:pic>
        <p:nvPicPr>
          <p:cNvPr id="10" name="Image 8" descr="preencoded.png"/>
          <p:cNvPicPr>
            <a:picLocks noChangeAspect="1"/>
          </p:cNvPicPr>
          <p:nvPr/>
        </p:nvPicPr>
        <p:blipFill>
          <a:blip r:embed="rId9"/>
          <a:stretch>
            <a:fillRect/>
          </a:stretch>
        </p:blipFill>
        <p:spPr>
          <a:xfrm>
            <a:off x="1028700" y="4067175"/>
            <a:ext cx="152400" cy="152400"/>
          </a:xfrm>
          <a:prstGeom prst="rect">
            <a:avLst/>
          </a:prstGeom>
        </p:spPr>
      </p:pic>
      <p:pic>
        <p:nvPicPr>
          <p:cNvPr id="11" name="Image 9" descr="preencoded.png"/>
          <p:cNvPicPr>
            <a:picLocks noChangeAspect="1"/>
          </p:cNvPicPr>
          <p:nvPr/>
        </p:nvPicPr>
        <p:blipFill>
          <a:blip r:embed="rId10"/>
          <a:stretch>
            <a:fillRect/>
          </a:stretch>
        </p:blipFill>
        <p:spPr>
          <a:xfrm>
            <a:off x="4419600" y="2095500"/>
            <a:ext cx="3352800" cy="2590800"/>
          </a:xfrm>
          <a:prstGeom prst="rect">
            <a:avLst/>
          </a:prstGeom>
        </p:spPr>
      </p:pic>
      <p:pic>
        <p:nvPicPr>
          <p:cNvPr id="12" name="Image 10" descr="preencoded.png"/>
          <p:cNvPicPr>
            <a:picLocks noChangeAspect="1"/>
          </p:cNvPicPr>
          <p:nvPr/>
        </p:nvPicPr>
        <p:blipFill>
          <a:blip r:embed="rId11"/>
          <a:stretch>
            <a:fillRect/>
          </a:stretch>
        </p:blipFill>
        <p:spPr>
          <a:xfrm>
            <a:off x="4610100" y="2286000"/>
            <a:ext cx="571500" cy="571500"/>
          </a:xfrm>
          <a:prstGeom prst="rect">
            <a:avLst/>
          </a:prstGeom>
        </p:spPr>
      </p:pic>
      <p:pic>
        <p:nvPicPr>
          <p:cNvPr id="13" name="Image 11" descr="preencoded.png"/>
          <p:cNvPicPr>
            <a:picLocks noChangeAspect="1"/>
          </p:cNvPicPr>
          <p:nvPr/>
        </p:nvPicPr>
        <p:blipFill>
          <a:blip r:embed="rId12"/>
          <a:stretch>
            <a:fillRect/>
          </a:stretch>
        </p:blipFill>
        <p:spPr>
          <a:xfrm>
            <a:off x="4767263" y="2419350"/>
            <a:ext cx="257175" cy="304800"/>
          </a:xfrm>
          <a:prstGeom prst="rect">
            <a:avLst/>
          </a:prstGeom>
        </p:spPr>
      </p:pic>
      <p:pic>
        <p:nvPicPr>
          <p:cNvPr id="14" name="Image 12" descr="preencoded.png"/>
          <p:cNvPicPr>
            <a:picLocks noChangeAspect="1"/>
          </p:cNvPicPr>
          <p:nvPr/>
        </p:nvPicPr>
        <p:blipFill>
          <a:blip r:embed="rId9"/>
          <a:stretch>
            <a:fillRect/>
          </a:stretch>
        </p:blipFill>
        <p:spPr>
          <a:xfrm>
            <a:off x="4686300" y="3000375"/>
            <a:ext cx="152400" cy="152400"/>
          </a:xfrm>
          <a:prstGeom prst="rect">
            <a:avLst/>
          </a:prstGeom>
        </p:spPr>
      </p:pic>
      <p:pic>
        <p:nvPicPr>
          <p:cNvPr id="15" name="Image 13" descr="preencoded.png"/>
          <p:cNvPicPr>
            <a:picLocks noChangeAspect="1"/>
          </p:cNvPicPr>
          <p:nvPr/>
        </p:nvPicPr>
        <p:blipFill>
          <a:blip r:embed="rId9"/>
          <a:stretch>
            <a:fillRect/>
          </a:stretch>
        </p:blipFill>
        <p:spPr>
          <a:xfrm>
            <a:off x="4686300" y="3533775"/>
            <a:ext cx="152400" cy="152400"/>
          </a:xfrm>
          <a:prstGeom prst="rect">
            <a:avLst/>
          </a:prstGeom>
        </p:spPr>
      </p:pic>
      <p:pic>
        <p:nvPicPr>
          <p:cNvPr id="16" name="Image 14" descr="preencoded.png"/>
          <p:cNvPicPr>
            <a:picLocks noChangeAspect="1"/>
          </p:cNvPicPr>
          <p:nvPr/>
        </p:nvPicPr>
        <p:blipFill>
          <a:blip r:embed="rId9"/>
          <a:stretch>
            <a:fillRect/>
          </a:stretch>
        </p:blipFill>
        <p:spPr>
          <a:xfrm>
            <a:off x="4686300" y="4067175"/>
            <a:ext cx="152400" cy="152400"/>
          </a:xfrm>
          <a:prstGeom prst="rect">
            <a:avLst/>
          </a:prstGeom>
        </p:spPr>
      </p:pic>
      <p:pic>
        <p:nvPicPr>
          <p:cNvPr id="17" name="Image 15" descr="preencoded.png"/>
          <p:cNvPicPr>
            <a:picLocks noChangeAspect="1"/>
          </p:cNvPicPr>
          <p:nvPr/>
        </p:nvPicPr>
        <p:blipFill>
          <a:blip r:embed="rId13"/>
          <a:stretch>
            <a:fillRect/>
          </a:stretch>
        </p:blipFill>
        <p:spPr>
          <a:xfrm>
            <a:off x="8077200" y="2095500"/>
            <a:ext cx="3352800" cy="2590800"/>
          </a:xfrm>
          <a:prstGeom prst="rect">
            <a:avLst/>
          </a:prstGeom>
        </p:spPr>
      </p:pic>
      <p:pic>
        <p:nvPicPr>
          <p:cNvPr id="18" name="Image 16" descr="preencoded.png"/>
          <p:cNvPicPr>
            <a:picLocks noChangeAspect="1"/>
          </p:cNvPicPr>
          <p:nvPr/>
        </p:nvPicPr>
        <p:blipFill>
          <a:blip r:embed="rId14"/>
          <a:stretch>
            <a:fillRect/>
          </a:stretch>
        </p:blipFill>
        <p:spPr>
          <a:xfrm>
            <a:off x="8267700" y="2286000"/>
            <a:ext cx="567333" cy="571500"/>
          </a:xfrm>
          <a:prstGeom prst="rect">
            <a:avLst/>
          </a:prstGeom>
        </p:spPr>
      </p:pic>
      <p:pic>
        <p:nvPicPr>
          <p:cNvPr id="19" name="Image 17" descr="preencoded.png"/>
          <p:cNvPicPr>
            <a:picLocks noChangeAspect="1"/>
          </p:cNvPicPr>
          <p:nvPr/>
        </p:nvPicPr>
        <p:blipFill>
          <a:blip r:embed="rId15"/>
          <a:stretch>
            <a:fillRect/>
          </a:stretch>
        </p:blipFill>
        <p:spPr>
          <a:xfrm>
            <a:off x="8437066" y="2419350"/>
            <a:ext cx="228600" cy="304800"/>
          </a:xfrm>
          <a:prstGeom prst="rect">
            <a:avLst/>
          </a:prstGeom>
        </p:spPr>
      </p:pic>
      <p:pic>
        <p:nvPicPr>
          <p:cNvPr id="20" name="Image 18" descr="preencoded.png"/>
          <p:cNvPicPr>
            <a:picLocks noChangeAspect="1"/>
          </p:cNvPicPr>
          <p:nvPr/>
        </p:nvPicPr>
        <p:blipFill>
          <a:blip r:embed="rId9"/>
          <a:stretch>
            <a:fillRect/>
          </a:stretch>
        </p:blipFill>
        <p:spPr>
          <a:xfrm>
            <a:off x="8343900" y="3000375"/>
            <a:ext cx="152400" cy="152400"/>
          </a:xfrm>
          <a:prstGeom prst="rect">
            <a:avLst/>
          </a:prstGeom>
        </p:spPr>
      </p:pic>
      <p:pic>
        <p:nvPicPr>
          <p:cNvPr id="21" name="Image 19" descr="preencoded.png"/>
          <p:cNvPicPr>
            <a:picLocks noChangeAspect="1"/>
          </p:cNvPicPr>
          <p:nvPr/>
        </p:nvPicPr>
        <p:blipFill>
          <a:blip r:embed="rId9"/>
          <a:stretch>
            <a:fillRect/>
          </a:stretch>
        </p:blipFill>
        <p:spPr>
          <a:xfrm>
            <a:off x="8343900" y="3533775"/>
            <a:ext cx="152400" cy="152400"/>
          </a:xfrm>
          <a:prstGeom prst="rect">
            <a:avLst/>
          </a:prstGeom>
        </p:spPr>
      </p:pic>
      <p:pic>
        <p:nvPicPr>
          <p:cNvPr id="22" name="Image 20" descr="preencoded.png"/>
          <p:cNvPicPr>
            <a:picLocks noChangeAspect="1"/>
          </p:cNvPicPr>
          <p:nvPr/>
        </p:nvPicPr>
        <p:blipFill>
          <a:blip r:embed="rId9"/>
          <a:stretch>
            <a:fillRect/>
          </a:stretch>
        </p:blipFill>
        <p:spPr>
          <a:xfrm>
            <a:off x="8343900" y="4067175"/>
            <a:ext cx="152400" cy="152400"/>
          </a:xfrm>
          <a:prstGeom prst="rect">
            <a:avLst/>
          </a:prstGeom>
        </p:spPr>
      </p:pic>
      <p:pic>
        <p:nvPicPr>
          <p:cNvPr id="23" name="Image 21" descr="preencoded.png"/>
          <p:cNvPicPr>
            <a:picLocks noChangeAspect="1"/>
          </p:cNvPicPr>
          <p:nvPr/>
        </p:nvPicPr>
        <p:blipFill>
          <a:blip r:embed="rId16"/>
          <a:stretch>
            <a:fillRect/>
          </a:stretch>
        </p:blipFill>
        <p:spPr>
          <a:xfrm>
            <a:off x="609600" y="4991100"/>
            <a:ext cx="10972800" cy="1028700"/>
          </a:xfrm>
          <a:prstGeom prst="rect">
            <a:avLst/>
          </a:prstGeom>
        </p:spPr>
      </p:pic>
      <p:pic>
        <p:nvPicPr>
          <p:cNvPr id="24" name="Image 22" descr="preencoded.png"/>
          <p:cNvPicPr>
            <a:picLocks noChangeAspect="1"/>
          </p:cNvPicPr>
          <p:nvPr/>
        </p:nvPicPr>
        <p:blipFill>
          <a:blip r:embed="rId17"/>
          <a:stretch>
            <a:fillRect/>
          </a:stretch>
        </p:blipFill>
        <p:spPr>
          <a:xfrm>
            <a:off x="762000" y="5438775"/>
            <a:ext cx="114300" cy="152400"/>
          </a:xfrm>
          <a:prstGeom prst="rect">
            <a:avLst/>
          </a:prstGeom>
        </p:spPr>
      </p:pic>
      <p:sp>
        <p:nvSpPr>
          <p:cNvPr id="25" name="Text 0"/>
          <p:cNvSpPr/>
          <p:nvPr/>
        </p:nvSpPr>
        <p:spPr>
          <a:xfrm>
            <a:off x="609600" y="5334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Import Workflow: Preparation</a:t>
            </a:r>
            <a:endParaRPr lang="en-US" sz="2700" dirty="0"/>
          </a:p>
        </p:txBody>
      </p:sp>
      <p:sp>
        <p:nvSpPr>
          <p:cNvPr id="26" name="Text 1"/>
          <p:cNvSpPr/>
          <p:nvPr/>
        </p:nvSpPr>
        <p:spPr>
          <a:xfrm>
            <a:off x="609600" y="13335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Proper data preparation is critical for a successful import from S3 to DynamoDB. Following these steps ensures optimal performance and data integrity.</a:t>
            </a:r>
            <a:endParaRPr lang="en-US" sz="1500" dirty="0"/>
          </a:p>
        </p:txBody>
      </p:sp>
      <p:sp>
        <p:nvSpPr>
          <p:cNvPr id="27" name="Text 2"/>
          <p:cNvSpPr/>
          <p:nvPr/>
        </p:nvSpPr>
        <p:spPr>
          <a:xfrm>
            <a:off x="1638300" y="2438400"/>
            <a:ext cx="1605558"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Format Data</a:t>
            </a:r>
            <a:endParaRPr lang="en-US" sz="1500" dirty="0"/>
          </a:p>
        </p:txBody>
      </p:sp>
      <p:sp>
        <p:nvSpPr>
          <p:cNvPr id="28" name="Text 3"/>
          <p:cNvSpPr/>
          <p:nvPr/>
        </p:nvSpPr>
        <p:spPr>
          <a:xfrm>
            <a:off x="1066800" y="2971800"/>
            <a:ext cx="3086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Format data into CSV, DynamoDB JSON, or Amazon Ion</a:t>
            </a:r>
            <a:endParaRPr lang="en-US" sz="1200" dirty="0"/>
          </a:p>
        </p:txBody>
      </p:sp>
      <p:sp>
        <p:nvSpPr>
          <p:cNvPr id="29" name="Text 4"/>
          <p:cNvSpPr/>
          <p:nvPr/>
        </p:nvSpPr>
        <p:spPr>
          <a:xfrm>
            <a:off x="1066800" y="3505200"/>
            <a:ext cx="3086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Ensure adherence to target table's primary key schema</a:t>
            </a:r>
            <a:endParaRPr lang="en-US" sz="1200" dirty="0"/>
          </a:p>
        </p:txBody>
      </p:sp>
      <p:sp>
        <p:nvSpPr>
          <p:cNvPr id="30" name="Text 5"/>
          <p:cNvSpPr/>
          <p:nvPr/>
        </p:nvSpPr>
        <p:spPr>
          <a:xfrm>
            <a:off x="1066800" y="4038600"/>
            <a:ext cx="3086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Maintain consistent structure throughout all files</a:t>
            </a:r>
            <a:endParaRPr lang="en-US" sz="1200" dirty="0"/>
          </a:p>
        </p:txBody>
      </p:sp>
      <p:sp>
        <p:nvSpPr>
          <p:cNvPr id="31" name="Text 6"/>
          <p:cNvSpPr/>
          <p:nvPr/>
        </p:nvSpPr>
        <p:spPr>
          <a:xfrm>
            <a:off x="5295900" y="2438400"/>
            <a:ext cx="142428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Prepare S3</a:t>
            </a:r>
            <a:endParaRPr lang="en-US" sz="1500" dirty="0"/>
          </a:p>
        </p:txBody>
      </p:sp>
      <p:sp>
        <p:nvSpPr>
          <p:cNvPr id="32" name="Text 7"/>
          <p:cNvSpPr/>
          <p:nvPr/>
        </p:nvSpPr>
        <p:spPr>
          <a:xfrm>
            <a:off x="4724400" y="2971800"/>
            <a:ext cx="3086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Upload formatted data files to Amazon S3</a:t>
            </a:r>
            <a:endParaRPr lang="en-US" sz="1200" dirty="0"/>
          </a:p>
        </p:txBody>
      </p:sp>
      <p:sp>
        <p:nvSpPr>
          <p:cNvPr id="33" name="Text 8"/>
          <p:cNvSpPr/>
          <p:nvPr/>
        </p:nvSpPr>
        <p:spPr>
          <a:xfrm>
            <a:off x="4724400" y="3505200"/>
            <a:ext cx="3086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Use consistent key prefix for all files in a job</a:t>
            </a:r>
            <a:endParaRPr lang="en-US" sz="1200" dirty="0"/>
          </a:p>
        </p:txBody>
      </p:sp>
      <p:sp>
        <p:nvSpPr>
          <p:cNvPr id="34" name="Text 9"/>
          <p:cNvSpPr/>
          <p:nvPr/>
        </p:nvSpPr>
        <p:spPr>
          <a:xfrm>
            <a:off x="4724400" y="4038600"/>
            <a:ext cx="3086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Ensure proper IAM permissions for S3 access</a:t>
            </a:r>
            <a:endParaRPr lang="en-US" sz="1200" dirty="0"/>
          </a:p>
        </p:txBody>
      </p:sp>
      <p:sp>
        <p:nvSpPr>
          <p:cNvPr id="35" name="Text 10"/>
          <p:cNvSpPr/>
          <p:nvPr/>
        </p:nvSpPr>
        <p:spPr>
          <a:xfrm>
            <a:off x="8949333" y="2305050"/>
            <a:ext cx="2290167"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Optimize Distribution</a:t>
            </a:r>
            <a:endParaRPr lang="en-US" sz="1500" dirty="0"/>
          </a:p>
        </p:txBody>
      </p:sp>
      <p:sp>
        <p:nvSpPr>
          <p:cNvPr id="36" name="Text 11"/>
          <p:cNvSpPr/>
          <p:nvPr/>
        </p:nvSpPr>
        <p:spPr>
          <a:xfrm>
            <a:off x="8382000" y="2971800"/>
            <a:ext cx="3086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Randomize sorted data within S3 files</a:t>
            </a:r>
            <a:endParaRPr lang="en-US" sz="1200" dirty="0"/>
          </a:p>
        </p:txBody>
      </p:sp>
      <p:sp>
        <p:nvSpPr>
          <p:cNvPr id="37" name="Text 12"/>
          <p:cNvSpPr/>
          <p:nvPr/>
        </p:nvSpPr>
        <p:spPr>
          <a:xfrm>
            <a:off x="8382000" y="3505200"/>
            <a:ext cx="3086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Prevent "rolling hot partitions" that slow imports</a:t>
            </a:r>
            <a:endParaRPr lang="en-US" sz="1200" dirty="0"/>
          </a:p>
        </p:txBody>
      </p:sp>
      <p:sp>
        <p:nvSpPr>
          <p:cNvPr id="38" name="Text 13"/>
          <p:cNvSpPr/>
          <p:nvPr/>
        </p:nvSpPr>
        <p:spPr>
          <a:xfrm>
            <a:off x="8382000" y="4038600"/>
            <a:ext cx="3086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Ensure even distribution across DynamoDB partitions</a:t>
            </a:r>
            <a:endParaRPr lang="en-US" sz="1200" dirty="0"/>
          </a:p>
        </p:txBody>
      </p:sp>
      <p:sp>
        <p:nvSpPr>
          <p:cNvPr id="39" name="Text 14"/>
          <p:cNvSpPr/>
          <p:nvPr/>
        </p:nvSpPr>
        <p:spPr>
          <a:xfrm>
            <a:off x="762000" y="5143500"/>
            <a:ext cx="106680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Pro Tip:</a:t>
            </a:r>
            <a:endParaRPr lang="en-US" sz="1200" dirty="0"/>
          </a:p>
        </p:txBody>
      </p:sp>
      <p:sp>
        <p:nvSpPr>
          <p:cNvPr id="40" name="Text 15"/>
          <p:cNvSpPr/>
          <p:nvPr/>
        </p:nvSpPr>
        <p:spPr>
          <a:xfrm>
            <a:off x="952500" y="5410200"/>
            <a:ext cx="106680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For optimal performance, randomize the key order within your S3 files to prevent hot partitions. This ensures a more even distribution of writes across DynamoDB partitions during the import process.</a:t>
            </a:r>
            <a:endParaRPr lang="en-US" sz="1200" dirty="0"/>
          </a:p>
        </p:txBody>
      </p:sp>
      <p:sp>
        <p:nvSpPr>
          <p:cNvPr id="41" name="Text 16"/>
          <p:cNvSpPr/>
          <p:nvPr/>
        </p:nvSpPr>
        <p:spPr>
          <a:xfrm>
            <a:off x="381000" y="6477000"/>
            <a:ext cx="3270052"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Import from S3</a:t>
            </a:r>
            <a:endParaRPr lang="en-US" sz="1200" dirty="0"/>
          </a:p>
        </p:txBody>
      </p:sp>
      <p:sp>
        <p:nvSpPr>
          <p:cNvPr id="42" name="Text 17"/>
          <p:cNvSpPr/>
          <p:nvPr/>
        </p:nvSpPr>
        <p:spPr>
          <a:xfrm>
            <a:off x="11371808" y="64770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5 / 13</a:t>
            </a:r>
            <a:endParaRPr lang="en-US" sz="12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228600"/>
          </a:xfrm>
          <a:prstGeom prst="rect">
            <a:avLst/>
          </a:prstGeom>
        </p:spPr>
      </p:pic>
      <p:pic>
        <p:nvPicPr>
          <p:cNvPr id="4" name="Image 2" descr="preencoded.png"/>
          <p:cNvPicPr>
            <a:picLocks noChangeAspect="1"/>
          </p:cNvPicPr>
          <p:nvPr/>
        </p:nvPicPr>
        <p:blipFill>
          <a:blip r:embed="rId5"/>
          <a:stretch>
            <a:fillRect/>
          </a:stretch>
        </p:blipFill>
        <p:spPr>
          <a:xfrm>
            <a:off x="609600" y="990600"/>
            <a:ext cx="1219200" cy="38100"/>
          </a:xfrm>
          <a:prstGeom prst="rect">
            <a:avLst/>
          </a:prstGeom>
        </p:spPr>
      </p:pic>
      <p:pic>
        <p:nvPicPr>
          <p:cNvPr id="5" name="Image 3" descr="preencoded.png"/>
          <p:cNvPicPr>
            <a:picLocks noChangeAspect="1"/>
          </p:cNvPicPr>
          <p:nvPr/>
        </p:nvPicPr>
        <p:blipFill>
          <a:blip r:embed="rId6"/>
          <a:stretch>
            <a:fillRect/>
          </a:stretch>
        </p:blipFill>
        <p:spPr>
          <a:xfrm>
            <a:off x="609600" y="2095500"/>
            <a:ext cx="3505200" cy="2590800"/>
          </a:xfrm>
          <a:prstGeom prst="rect">
            <a:avLst/>
          </a:prstGeom>
        </p:spPr>
      </p:pic>
      <p:pic>
        <p:nvPicPr>
          <p:cNvPr id="6" name="Image 4" descr="preencoded.png"/>
          <p:cNvPicPr>
            <a:picLocks noChangeAspect="1"/>
          </p:cNvPicPr>
          <p:nvPr/>
        </p:nvPicPr>
        <p:blipFill>
          <a:blip r:embed="rId7"/>
          <a:stretch>
            <a:fillRect/>
          </a:stretch>
        </p:blipFill>
        <p:spPr>
          <a:xfrm>
            <a:off x="2076450" y="2286000"/>
            <a:ext cx="571500" cy="571500"/>
          </a:xfrm>
          <a:prstGeom prst="rect">
            <a:avLst/>
          </a:prstGeom>
        </p:spPr>
      </p:pic>
      <p:pic>
        <p:nvPicPr>
          <p:cNvPr id="7" name="Image 5" descr="preencoded.png"/>
          <p:cNvPicPr>
            <a:picLocks noChangeAspect="1"/>
          </p:cNvPicPr>
          <p:nvPr/>
        </p:nvPicPr>
        <p:blipFill>
          <a:blip r:embed="rId8"/>
          <a:stretch>
            <a:fillRect/>
          </a:stretch>
        </p:blipFill>
        <p:spPr>
          <a:xfrm>
            <a:off x="2233613" y="2419350"/>
            <a:ext cx="257175" cy="304800"/>
          </a:xfrm>
          <a:prstGeom prst="rect">
            <a:avLst/>
          </a:prstGeom>
        </p:spPr>
      </p:pic>
      <p:pic>
        <p:nvPicPr>
          <p:cNvPr id="8" name="Image 6" descr="preencoded.png"/>
          <p:cNvPicPr>
            <a:picLocks noChangeAspect="1"/>
          </p:cNvPicPr>
          <p:nvPr/>
        </p:nvPicPr>
        <p:blipFill>
          <a:blip r:embed="rId9"/>
          <a:stretch>
            <a:fillRect/>
          </a:stretch>
        </p:blipFill>
        <p:spPr>
          <a:xfrm>
            <a:off x="800100" y="3429000"/>
            <a:ext cx="152400" cy="152400"/>
          </a:xfrm>
          <a:prstGeom prst="rect">
            <a:avLst/>
          </a:prstGeom>
        </p:spPr>
      </p:pic>
      <p:pic>
        <p:nvPicPr>
          <p:cNvPr id="9" name="Image 7" descr="preencoded.png"/>
          <p:cNvPicPr>
            <a:picLocks noChangeAspect="1"/>
          </p:cNvPicPr>
          <p:nvPr/>
        </p:nvPicPr>
        <p:blipFill>
          <a:blip r:embed="rId9"/>
          <a:stretch>
            <a:fillRect/>
          </a:stretch>
        </p:blipFill>
        <p:spPr>
          <a:xfrm>
            <a:off x="800100" y="3733800"/>
            <a:ext cx="152400" cy="152400"/>
          </a:xfrm>
          <a:prstGeom prst="rect">
            <a:avLst/>
          </a:prstGeom>
        </p:spPr>
      </p:pic>
      <p:pic>
        <p:nvPicPr>
          <p:cNvPr id="10" name="Image 8" descr="preencoded.png"/>
          <p:cNvPicPr>
            <a:picLocks noChangeAspect="1"/>
          </p:cNvPicPr>
          <p:nvPr/>
        </p:nvPicPr>
        <p:blipFill>
          <a:blip r:embed="rId9"/>
          <a:stretch>
            <a:fillRect/>
          </a:stretch>
        </p:blipFill>
        <p:spPr>
          <a:xfrm>
            <a:off x="800100" y="4038600"/>
            <a:ext cx="152400" cy="152400"/>
          </a:xfrm>
          <a:prstGeom prst="rect">
            <a:avLst/>
          </a:prstGeom>
        </p:spPr>
      </p:pic>
      <p:pic>
        <p:nvPicPr>
          <p:cNvPr id="11" name="Image 9" descr="preencoded.png"/>
          <p:cNvPicPr>
            <a:picLocks noChangeAspect="1"/>
          </p:cNvPicPr>
          <p:nvPr/>
        </p:nvPicPr>
        <p:blipFill>
          <a:blip r:embed="rId6"/>
          <a:stretch>
            <a:fillRect/>
          </a:stretch>
        </p:blipFill>
        <p:spPr>
          <a:xfrm>
            <a:off x="4343400" y="2095500"/>
            <a:ext cx="3505200" cy="2590800"/>
          </a:xfrm>
          <a:prstGeom prst="rect">
            <a:avLst/>
          </a:prstGeom>
        </p:spPr>
      </p:pic>
      <p:pic>
        <p:nvPicPr>
          <p:cNvPr id="12" name="Image 10" descr="preencoded.png"/>
          <p:cNvPicPr>
            <a:picLocks noChangeAspect="1"/>
          </p:cNvPicPr>
          <p:nvPr/>
        </p:nvPicPr>
        <p:blipFill>
          <a:blip r:embed="rId10"/>
          <a:stretch>
            <a:fillRect/>
          </a:stretch>
        </p:blipFill>
        <p:spPr>
          <a:xfrm>
            <a:off x="5810250" y="2286000"/>
            <a:ext cx="571500" cy="571500"/>
          </a:xfrm>
          <a:prstGeom prst="rect">
            <a:avLst/>
          </a:prstGeom>
        </p:spPr>
      </p:pic>
      <p:pic>
        <p:nvPicPr>
          <p:cNvPr id="13" name="Image 11" descr="preencoded.png"/>
          <p:cNvPicPr>
            <a:picLocks noChangeAspect="1"/>
          </p:cNvPicPr>
          <p:nvPr/>
        </p:nvPicPr>
        <p:blipFill>
          <a:blip r:embed="rId11"/>
          <a:stretch>
            <a:fillRect/>
          </a:stretch>
        </p:blipFill>
        <p:spPr>
          <a:xfrm>
            <a:off x="5967413" y="2419350"/>
            <a:ext cx="257175" cy="304800"/>
          </a:xfrm>
          <a:prstGeom prst="rect">
            <a:avLst/>
          </a:prstGeom>
        </p:spPr>
      </p:pic>
      <p:pic>
        <p:nvPicPr>
          <p:cNvPr id="14" name="Image 12" descr="preencoded.png"/>
          <p:cNvPicPr>
            <a:picLocks noChangeAspect="1"/>
          </p:cNvPicPr>
          <p:nvPr/>
        </p:nvPicPr>
        <p:blipFill>
          <a:blip r:embed="rId12"/>
          <a:stretch>
            <a:fillRect/>
          </a:stretch>
        </p:blipFill>
        <p:spPr>
          <a:xfrm>
            <a:off x="4533900" y="3390900"/>
            <a:ext cx="3124200" cy="609600"/>
          </a:xfrm>
          <a:prstGeom prst="rect">
            <a:avLst/>
          </a:prstGeom>
        </p:spPr>
      </p:pic>
      <p:pic>
        <p:nvPicPr>
          <p:cNvPr id="15" name="Image 13" descr="preencoded.png"/>
          <p:cNvPicPr>
            <a:picLocks noChangeAspect="1"/>
          </p:cNvPicPr>
          <p:nvPr/>
        </p:nvPicPr>
        <p:blipFill>
          <a:blip r:embed="rId6"/>
          <a:stretch>
            <a:fillRect/>
          </a:stretch>
        </p:blipFill>
        <p:spPr>
          <a:xfrm>
            <a:off x="8077200" y="2095500"/>
            <a:ext cx="3505200" cy="2590800"/>
          </a:xfrm>
          <a:prstGeom prst="rect">
            <a:avLst/>
          </a:prstGeom>
        </p:spPr>
      </p:pic>
      <p:pic>
        <p:nvPicPr>
          <p:cNvPr id="16" name="Image 14" descr="preencoded.png"/>
          <p:cNvPicPr>
            <a:picLocks noChangeAspect="1"/>
          </p:cNvPicPr>
          <p:nvPr/>
        </p:nvPicPr>
        <p:blipFill>
          <a:blip r:embed="rId13"/>
          <a:stretch>
            <a:fillRect/>
          </a:stretch>
        </p:blipFill>
        <p:spPr>
          <a:xfrm>
            <a:off x="9544050" y="2286000"/>
            <a:ext cx="571500" cy="571500"/>
          </a:xfrm>
          <a:prstGeom prst="rect">
            <a:avLst/>
          </a:prstGeom>
        </p:spPr>
      </p:pic>
      <p:pic>
        <p:nvPicPr>
          <p:cNvPr id="17" name="Image 15" descr="preencoded.png"/>
          <p:cNvPicPr>
            <a:picLocks noChangeAspect="1"/>
          </p:cNvPicPr>
          <p:nvPr/>
        </p:nvPicPr>
        <p:blipFill>
          <a:blip r:embed="rId14"/>
          <a:stretch>
            <a:fillRect/>
          </a:stretch>
        </p:blipFill>
        <p:spPr>
          <a:xfrm>
            <a:off x="9686925" y="2419350"/>
            <a:ext cx="285750" cy="304800"/>
          </a:xfrm>
          <a:prstGeom prst="rect">
            <a:avLst/>
          </a:prstGeom>
        </p:spPr>
      </p:pic>
      <p:pic>
        <p:nvPicPr>
          <p:cNvPr id="18" name="Image 16" descr="preencoded.png"/>
          <p:cNvPicPr>
            <a:picLocks noChangeAspect="1"/>
          </p:cNvPicPr>
          <p:nvPr/>
        </p:nvPicPr>
        <p:blipFill>
          <a:blip r:embed="rId15"/>
          <a:stretch>
            <a:fillRect/>
          </a:stretch>
        </p:blipFill>
        <p:spPr>
          <a:xfrm>
            <a:off x="8267700" y="3390900"/>
            <a:ext cx="3124200" cy="800100"/>
          </a:xfrm>
          <a:prstGeom prst="rect">
            <a:avLst/>
          </a:prstGeom>
        </p:spPr>
      </p:pic>
      <p:pic>
        <p:nvPicPr>
          <p:cNvPr id="19" name="Image 17" descr="preencoded.png"/>
          <p:cNvPicPr>
            <a:picLocks noChangeAspect="1"/>
          </p:cNvPicPr>
          <p:nvPr/>
        </p:nvPicPr>
        <p:blipFill>
          <a:blip r:embed="rId16"/>
          <a:stretch>
            <a:fillRect/>
          </a:stretch>
        </p:blipFill>
        <p:spPr>
          <a:xfrm>
            <a:off x="609600" y="4991100"/>
            <a:ext cx="10972800" cy="838200"/>
          </a:xfrm>
          <a:prstGeom prst="rect">
            <a:avLst/>
          </a:prstGeom>
        </p:spPr>
      </p:pic>
      <p:pic>
        <p:nvPicPr>
          <p:cNvPr id="20" name="Image 18" descr="preencoded.png"/>
          <p:cNvPicPr>
            <a:picLocks noChangeAspect="1"/>
          </p:cNvPicPr>
          <p:nvPr/>
        </p:nvPicPr>
        <p:blipFill>
          <a:blip r:embed="rId17"/>
          <a:stretch>
            <a:fillRect/>
          </a:stretch>
        </p:blipFill>
        <p:spPr>
          <a:xfrm>
            <a:off x="762000" y="5172075"/>
            <a:ext cx="152400" cy="152400"/>
          </a:xfrm>
          <a:prstGeom prst="rect">
            <a:avLst/>
          </a:prstGeom>
        </p:spPr>
      </p:pic>
      <p:sp>
        <p:nvSpPr>
          <p:cNvPr id="21" name="Text 0"/>
          <p:cNvSpPr/>
          <p:nvPr/>
        </p:nvSpPr>
        <p:spPr>
          <a:xfrm>
            <a:off x="609600" y="5334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Import Workflow: Execution</a:t>
            </a:r>
            <a:endParaRPr lang="en-US" sz="2700" dirty="0"/>
          </a:p>
        </p:txBody>
      </p:sp>
      <p:sp>
        <p:nvSpPr>
          <p:cNvPr id="22" name="Text 1"/>
          <p:cNvSpPr/>
          <p:nvPr/>
        </p:nvSpPr>
        <p:spPr>
          <a:xfrm>
            <a:off x="609600" y="13335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The import process can be initiated through multiple AWS management interfaces. Note that this operation exclusively creates a </a:t>
            </a:r>
            <a:r>
              <a:rPr lang="en-US" sz="1500" b="1" dirty="0">
                <a:solidFill>
                  <a:srgbClr val="374151"/>
                </a:solidFill>
                <a:latin typeface="ui-sans-serif" pitchFamily="34" charset="0"/>
                <a:ea typeface="ui-sans-serif" pitchFamily="34" charset="-122"/>
                <a:cs typeface="ui-sans-serif" pitchFamily="34" charset="-120"/>
              </a:rPr>
              <a:t>new</a:t>
            </a:r>
            <a:r>
              <a:rPr lang="en-US" sz="1500" dirty="0">
                <a:solidFill>
                  <a:srgbClr val="374151"/>
                </a:solidFill>
                <a:latin typeface="ui-sans-serif" pitchFamily="34" charset="0"/>
                <a:ea typeface="ui-sans-serif" pitchFamily="34" charset="-122"/>
                <a:cs typeface="ui-sans-serif" pitchFamily="34" charset="-120"/>
              </a:rPr>
              <a:t> DynamoDB table.</a:t>
            </a:r>
            <a:endParaRPr lang="en-US" sz="1500" dirty="0"/>
          </a:p>
        </p:txBody>
      </p:sp>
      <p:sp>
        <p:nvSpPr>
          <p:cNvPr id="23" name="Text 2"/>
          <p:cNvSpPr/>
          <p:nvPr/>
        </p:nvSpPr>
        <p:spPr>
          <a:xfrm>
            <a:off x="1663303" y="2971800"/>
            <a:ext cx="1677174"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AWS Console</a:t>
            </a:r>
            <a:endParaRPr lang="en-US" sz="1500" dirty="0"/>
          </a:p>
        </p:txBody>
      </p:sp>
      <p:sp>
        <p:nvSpPr>
          <p:cNvPr id="24" name="Text 3"/>
          <p:cNvSpPr/>
          <p:nvPr/>
        </p:nvSpPr>
        <p:spPr>
          <a:xfrm>
            <a:off x="1028700" y="3390900"/>
            <a:ext cx="291054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Navigate to DynamoDB console</a:t>
            </a:r>
            <a:endParaRPr lang="en-US" sz="1200" dirty="0"/>
          </a:p>
        </p:txBody>
      </p:sp>
      <p:sp>
        <p:nvSpPr>
          <p:cNvPr id="25" name="Text 4"/>
          <p:cNvSpPr/>
          <p:nvPr/>
        </p:nvSpPr>
        <p:spPr>
          <a:xfrm>
            <a:off x="1028700" y="3695700"/>
            <a:ext cx="217187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Select "Import from S3"</a:t>
            </a:r>
            <a:endParaRPr lang="en-US" sz="1200" dirty="0"/>
          </a:p>
        </p:txBody>
      </p:sp>
      <p:sp>
        <p:nvSpPr>
          <p:cNvPr id="26" name="Text 5"/>
          <p:cNvSpPr/>
          <p:nvPr/>
        </p:nvSpPr>
        <p:spPr>
          <a:xfrm>
            <a:off x="1028700" y="4000500"/>
            <a:ext cx="219509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Configure table settings</a:t>
            </a:r>
            <a:endParaRPr lang="en-US" sz="1200" dirty="0"/>
          </a:p>
        </p:txBody>
      </p:sp>
      <p:sp>
        <p:nvSpPr>
          <p:cNvPr id="27" name="Text 6"/>
          <p:cNvSpPr/>
          <p:nvPr/>
        </p:nvSpPr>
        <p:spPr>
          <a:xfrm>
            <a:off x="5653683" y="2971800"/>
            <a:ext cx="1061561"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AWS CLI</a:t>
            </a:r>
            <a:endParaRPr lang="en-US" sz="1500" dirty="0"/>
          </a:p>
        </p:txBody>
      </p:sp>
      <p:sp>
        <p:nvSpPr>
          <p:cNvPr id="28" name="Text 7"/>
          <p:cNvSpPr/>
          <p:nvPr/>
        </p:nvSpPr>
        <p:spPr>
          <a:xfrm>
            <a:off x="4648200" y="3390900"/>
            <a:ext cx="3124200" cy="6096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monospace" pitchFamily="34" charset="0"/>
                <a:ea typeface="ui-monospace" pitchFamily="34" charset="-122"/>
                <a:cs typeface="ui-monospace" pitchFamily="34" charset="-120"/>
              </a:rPr>
              <a:t>aws dynamodb import-table --table-name </a:t>
            </a:r>
            <a:r>
              <a:rPr lang="en-US" sz="1050" dirty="0">
                <a:solidFill>
                  <a:srgbClr val="2563EB"/>
                </a:solidFill>
                <a:latin typeface="ui-monospace" pitchFamily="34" charset="0"/>
                <a:ea typeface="ui-monospace" pitchFamily="34" charset="-122"/>
                <a:cs typeface="ui-monospace" pitchFamily="34" charset="-120"/>
              </a:rPr>
              <a:t>MyTable</a:t>
            </a:r>
            <a:endParaRPr lang="en-US" sz="1050" dirty="0"/>
          </a:p>
        </p:txBody>
      </p:sp>
      <p:sp>
        <p:nvSpPr>
          <p:cNvPr id="29" name="Text 8"/>
          <p:cNvSpPr/>
          <p:nvPr/>
        </p:nvSpPr>
        <p:spPr>
          <a:xfrm>
            <a:off x="4533900" y="4114800"/>
            <a:ext cx="31242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Supports JSON configuration files for complex setups</a:t>
            </a:r>
            <a:endParaRPr lang="en-US" sz="1050" dirty="0"/>
          </a:p>
        </p:txBody>
      </p:sp>
      <p:sp>
        <p:nvSpPr>
          <p:cNvPr id="30" name="Text 9"/>
          <p:cNvSpPr/>
          <p:nvPr/>
        </p:nvSpPr>
        <p:spPr>
          <a:xfrm>
            <a:off x="9331970" y="2971800"/>
            <a:ext cx="1194614"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AWS SDK</a:t>
            </a:r>
            <a:endParaRPr lang="en-US" sz="1500" dirty="0"/>
          </a:p>
        </p:txBody>
      </p:sp>
      <p:sp>
        <p:nvSpPr>
          <p:cNvPr id="31" name="Text 10"/>
          <p:cNvSpPr/>
          <p:nvPr/>
        </p:nvSpPr>
        <p:spPr>
          <a:xfrm>
            <a:off x="8382000" y="3390900"/>
            <a:ext cx="3124200" cy="8001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monospace" pitchFamily="34" charset="0"/>
                <a:ea typeface="ui-monospace" pitchFamily="34" charset="-122"/>
                <a:cs typeface="ui-monospace" pitchFamily="34" charset="-120"/>
              </a:rPr>
              <a:t>dynamodb.importTable({
  TableName: </a:t>
            </a:r>
            <a:r>
              <a:rPr lang="en-US" sz="1050" dirty="0">
                <a:solidFill>
                  <a:srgbClr val="2563EB"/>
                </a:solidFill>
                <a:latin typeface="ui-monospace" pitchFamily="34" charset="0"/>
                <a:ea typeface="ui-monospace" pitchFamily="34" charset="-122"/>
                <a:cs typeface="ui-monospace" pitchFamily="34" charset="-120"/>
              </a:rPr>
              <a:t>"MyTable"</a:t>
            </a:r>
            <a:r>
              <a:rPr lang="en-US" sz="1050" dirty="0">
                <a:solidFill>
                  <a:srgbClr val="4B5563"/>
                </a:solidFill>
                <a:latin typeface="ui-monospace" pitchFamily="34" charset="0"/>
                <a:ea typeface="ui-monospace" pitchFamily="34" charset="-122"/>
                <a:cs typeface="ui-monospace" pitchFamily="34" charset="-120"/>
              </a:rPr>
              <a:t>
});</a:t>
            </a:r>
            <a:endParaRPr lang="en-US" sz="1050" dirty="0"/>
          </a:p>
        </p:txBody>
      </p:sp>
      <p:sp>
        <p:nvSpPr>
          <p:cNvPr id="32" name="Text 11"/>
          <p:cNvSpPr/>
          <p:nvPr/>
        </p:nvSpPr>
        <p:spPr>
          <a:xfrm>
            <a:off x="8267700" y="4305300"/>
            <a:ext cx="374904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Available in all AWS SDK languages</a:t>
            </a:r>
            <a:endParaRPr lang="en-US" sz="1050" dirty="0"/>
          </a:p>
        </p:txBody>
      </p:sp>
      <p:sp>
        <p:nvSpPr>
          <p:cNvPr id="33" name="Text 12"/>
          <p:cNvSpPr/>
          <p:nvPr/>
        </p:nvSpPr>
        <p:spPr>
          <a:xfrm>
            <a:off x="1028700" y="5143500"/>
            <a:ext cx="8424863" cy="266700"/>
          </a:xfrm>
          <a:prstGeom prst="rect">
            <a:avLst/>
          </a:prstGeom>
          <a:noFill/>
          <a:ln/>
        </p:spPr>
        <p:txBody>
          <a:bodyPr vert="horz" wrap="square" lIns="0" tIns="0" rIns="0" bIns="0" rtlCol="0" anchor="t"/>
          <a:lstStyle/>
          <a:p>
            <a:pPr marL="0" indent="0">
              <a:lnSpc>
                <a:spcPts val="2100"/>
              </a:lnSpc>
              <a:buNone/>
            </a:pPr>
            <a:r>
              <a:rPr lang="en-US" sz="1350" dirty="0">
                <a:solidFill>
                  <a:srgbClr val="991B1B"/>
                </a:solidFill>
                <a:latin typeface="ui-sans-serif" pitchFamily="34" charset="0"/>
                <a:ea typeface="ui-sans-serif" pitchFamily="34" charset="-122"/>
                <a:cs typeface="ui-sans-serif" pitchFamily="34" charset="-120"/>
              </a:rPr>
              <a:t>Important Limitation</a:t>
            </a:r>
            <a:endParaRPr lang="en-US" sz="1350" dirty="0"/>
          </a:p>
        </p:txBody>
      </p:sp>
      <p:sp>
        <p:nvSpPr>
          <p:cNvPr id="34" name="Text 13"/>
          <p:cNvSpPr/>
          <p:nvPr/>
        </p:nvSpPr>
        <p:spPr>
          <a:xfrm>
            <a:off x="1028700" y="5448300"/>
            <a:ext cx="10109835" cy="228600"/>
          </a:xfrm>
          <a:prstGeom prst="rect">
            <a:avLst/>
          </a:prstGeom>
          <a:noFill/>
          <a:ln/>
        </p:spPr>
        <p:txBody>
          <a:bodyPr vert="horz" wrap="square" lIns="0" tIns="0" rIns="0" bIns="0" rtlCol="0" anchor="t"/>
          <a:lstStyle/>
          <a:p>
            <a:pPr marL="0" indent="0">
              <a:lnSpc>
                <a:spcPts val="1800"/>
              </a:lnSpc>
              <a:buNone/>
            </a:pPr>
            <a:r>
              <a:rPr lang="en-US" sz="1200" dirty="0">
                <a:solidFill>
                  <a:srgbClr val="B91C1C"/>
                </a:solidFill>
                <a:latin typeface="ui-sans-serif" pitchFamily="34" charset="0"/>
                <a:ea typeface="ui-sans-serif" pitchFamily="34" charset="-122"/>
                <a:cs typeface="ui-sans-serif" pitchFamily="34" charset="-120"/>
              </a:rPr>
              <a:t>This operation exclusively creates a </a:t>
            </a:r>
            <a:r>
              <a:rPr lang="en-US" sz="1200" b="1" dirty="0">
                <a:solidFill>
                  <a:srgbClr val="B91C1C"/>
                </a:solidFill>
                <a:latin typeface="ui-sans-serif" pitchFamily="34" charset="0"/>
                <a:ea typeface="ui-sans-serif" pitchFamily="34" charset="-122"/>
                <a:cs typeface="ui-sans-serif" pitchFamily="34" charset="-120"/>
              </a:rPr>
              <a:t>new</a:t>
            </a:r>
            <a:r>
              <a:rPr lang="en-US" sz="1200" dirty="0">
                <a:solidFill>
                  <a:srgbClr val="B91C1C"/>
                </a:solidFill>
                <a:latin typeface="ui-sans-serif" pitchFamily="34" charset="0"/>
                <a:ea typeface="ui-sans-serif" pitchFamily="34" charset="-122"/>
                <a:cs typeface="ui-sans-serif" pitchFamily="34" charset="-120"/>
              </a:rPr>
              <a:t> DynamoDB table. Direct import into existing tables is not supported.</a:t>
            </a:r>
            <a:endParaRPr lang="en-US" sz="1200" dirty="0"/>
          </a:p>
        </p:txBody>
      </p:sp>
      <p:sp>
        <p:nvSpPr>
          <p:cNvPr id="35" name="Text 14"/>
          <p:cNvSpPr/>
          <p:nvPr/>
        </p:nvSpPr>
        <p:spPr>
          <a:xfrm>
            <a:off x="381000" y="6477000"/>
            <a:ext cx="3270052"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Import from S3</a:t>
            </a:r>
            <a:endParaRPr lang="en-US" sz="1200" dirty="0"/>
          </a:p>
        </p:txBody>
      </p:sp>
      <p:sp>
        <p:nvSpPr>
          <p:cNvPr id="36" name="Text 15"/>
          <p:cNvSpPr/>
          <p:nvPr/>
        </p:nvSpPr>
        <p:spPr>
          <a:xfrm>
            <a:off x="11371808" y="64770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6 / 13</a:t>
            </a:r>
            <a:endParaRPr lang="en-US" sz="12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7CD1B-26D7-878B-89EC-BB552231125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C38917F-672A-50EC-4040-2E28A3FCE78F}"/>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5CF4C7C0-40D1-6090-B5A3-FE7A9665EF57}"/>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D328E33C-E9AA-1B40-48B1-EEE04816CDC9}"/>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AD3A4526-DA06-133B-FD6F-BCFBCE10DD7C}"/>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EE53CBCC-099B-F374-C76C-6519A8EE474D}"/>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50A93003-3752-06AA-3A3D-F68EDAD34ED7}"/>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89053D2B-59EC-F4B2-52B5-3D134588525B}"/>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5D364406-4C2D-AF47-313E-378E08641E64}"/>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916EB601-C285-DFD0-8775-6D608E787903}"/>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7B530585-5853-CAFF-A92C-49D531A2ECC6}"/>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A17D7698-E050-1FCD-44DD-352CAE758648}"/>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AF7A6B49-B46D-EF8D-EE46-C2180F4A55D9}"/>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62D1BF06-D624-2260-8A13-2CFF2F6F235D}"/>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B2B8A188-1C9C-FEBA-935C-951309C55A57}"/>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386094E7-EC6A-42B7-8B81-07FE2012D1C3}"/>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8F657939-D33E-1E84-9894-B2A9FBECEFB8}"/>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3FD71404-29B2-AF88-5DCC-294B8FAE34AC}"/>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80CAFC6B-C202-546E-3C4B-4D3568C91E6D}"/>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BACC58BA-9039-05C5-3AC8-B31411F6591A}"/>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5658A5EC-062F-9E50-FB8B-3017140B5E55}"/>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D76DAEBC-10DC-0E33-6D0F-26015212B840}"/>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A835F53C-272B-C0B3-DFD5-1A38BA4CF9F1}"/>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587812EE-F186-27E7-660C-40C7182A42BF}"/>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11B6121B-A0C7-7156-F57C-01FB1DE11C56}"/>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C6EAF810-E299-BE16-6637-43A465279803}"/>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5D446E8E-59D1-8011-86F6-000C62E00727}"/>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1A3C2762-2553-9613-0254-AC3EFF78345B}"/>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E561728C-CE1D-8593-DFF4-0642D4D20D40}"/>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0D4183BB-8757-BD04-CD5D-B7776B51D657}"/>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D02A4122-F8A3-158A-D164-82F6CF3C36AF}"/>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E4E09CE0-A840-0321-FA7F-5DB427F95668}"/>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046A5318-8974-5344-866F-6EE315B38805}"/>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6054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304800"/>
          </a:xfrm>
          <a:prstGeom prst="rect">
            <a:avLst/>
          </a:prstGeom>
        </p:spPr>
      </p:pic>
      <p:pic>
        <p:nvPicPr>
          <p:cNvPr id="5" name="Image 3" descr="preencoded.png"/>
          <p:cNvPicPr>
            <a:picLocks noChangeAspect="1"/>
          </p:cNvPicPr>
          <p:nvPr/>
        </p:nvPicPr>
        <p:blipFill>
          <a:blip r:embed="rId6"/>
          <a:stretch>
            <a:fillRect/>
          </a:stretch>
        </p:blipFill>
        <p:spPr>
          <a:xfrm>
            <a:off x="457200" y="0"/>
            <a:ext cx="200025" cy="304800"/>
          </a:xfrm>
          <a:prstGeom prst="rect">
            <a:avLst/>
          </a:prstGeom>
        </p:spPr>
      </p:pic>
      <p:pic>
        <p:nvPicPr>
          <p:cNvPr id="6" name="Image 4" descr="preencoded.png"/>
          <p:cNvPicPr>
            <a:picLocks noChangeAspect="1"/>
          </p:cNvPicPr>
          <p:nvPr/>
        </p:nvPicPr>
        <p:blipFill>
          <a:blip r:embed="rId7"/>
          <a:stretch>
            <a:fillRect/>
          </a:stretch>
        </p:blipFill>
        <p:spPr>
          <a:xfrm>
            <a:off x="5638800" y="1524000"/>
            <a:ext cx="914400" cy="914400"/>
          </a:xfrm>
          <a:prstGeom prst="rect">
            <a:avLst/>
          </a:prstGeom>
        </p:spPr>
      </p:pic>
      <p:pic>
        <p:nvPicPr>
          <p:cNvPr id="7" name="Image 5" descr="preencoded.png"/>
          <p:cNvPicPr>
            <a:picLocks noChangeAspect="1"/>
          </p:cNvPicPr>
          <p:nvPr/>
        </p:nvPicPr>
        <p:blipFill>
          <a:blip r:embed="rId8"/>
          <a:stretch>
            <a:fillRect/>
          </a:stretch>
        </p:blipFill>
        <p:spPr>
          <a:xfrm>
            <a:off x="5867400" y="1752600"/>
            <a:ext cx="457200" cy="457200"/>
          </a:xfrm>
          <a:prstGeom prst="rect">
            <a:avLst/>
          </a:prstGeom>
        </p:spPr>
      </p:pic>
      <p:pic>
        <p:nvPicPr>
          <p:cNvPr id="8" name="Image 6" descr="preencoded.png"/>
          <p:cNvPicPr>
            <a:picLocks noChangeAspect="1"/>
          </p:cNvPicPr>
          <p:nvPr/>
        </p:nvPicPr>
        <p:blipFill>
          <a:blip r:embed="rId9"/>
          <a:stretch>
            <a:fillRect/>
          </a:stretch>
        </p:blipFill>
        <p:spPr>
          <a:xfrm>
            <a:off x="4284018" y="4591050"/>
            <a:ext cx="609600" cy="38100"/>
          </a:xfrm>
          <a:prstGeom prst="rect">
            <a:avLst/>
          </a:prstGeom>
        </p:spPr>
      </p:pic>
      <p:pic>
        <p:nvPicPr>
          <p:cNvPr id="9" name="Image 7" descr="preencoded.png"/>
          <p:cNvPicPr>
            <a:picLocks noChangeAspect="1"/>
          </p:cNvPicPr>
          <p:nvPr/>
        </p:nvPicPr>
        <p:blipFill>
          <a:blip r:embed="rId10"/>
          <a:stretch>
            <a:fillRect/>
          </a:stretch>
        </p:blipFill>
        <p:spPr>
          <a:xfrm>
            <a:off x="7298382" y="4591050"/>
            <a:ext cx="609600" cy="38100"/>
          </a:xfrm>
          <a:prstGeom prst="rect">
            <a:avLst/>
          </a:prstGeom>
        </p:spPr>
      </p:pic>
      <p:pic>
        <p:nvPicPr>
          <p:cNvPr id="10" name="Image 8" descr="preencoded.png"/>
          <p:cNvPicPr>
            <a:picLocks noChangeAspect="1"/>
          </p:cNvPicPr>
          <p:nvPr/>
        </p:nvPicPr>
        <p:blipFill>
          <a:blip r:embed="rId11"/>
          <a:stretch>
            <a:fillRect/>
          </a:stretch>
        </p:blipFill>
        <p:spPr>
          <a:xfrm>
            <a:off x="0" y="5943600"/>
            <a:ext cx="12192000" cy="914400"/>
          </a:xfrm>
          <a:prstGeom prst="rect">
            <a:avLst/>
          </a:prstGeom>
        </p:spPr>
      </p:pic>
      <p:pic>
        <p:nvPicPr>
          <p:cNvPr id="11" name="Image 9" descr="preencoded.png"/>
          <p:cNvPicPr>
            <a:picLocks noChangeAspect="1"/>
          </p:cNvPicPr>
          <p:nvPr/>
        </p:nvPicPr>
        <p:blipFill>
          <a:blip r:embed="rId12"/>
          <a:stretch>
            <a:fillRect/>
          </a:stretch>
        </p:blipFill>
        <p:spPr>
          <a:xfrm>
            <a:off x="457200" y="6324600"/>
            <a:ext cx="133350" cy="152400"/>
          </a:xfrm>
          <a:prstGeom prst="rect">
            <a:avLst/>
          </a:prstGeom>
        </p:spPr>
      </p:pic>
      <p:pic>
        <p:nvPicPr>
          <p:cNvPr id="12" name="Image 10" descr="preencoded.png"/>
          <p:cNvPicPr>
            <a:picLocks noChangeAspect="1"/>
          </p:cNvPicPr>
          <p:nvPr/>
        </p:nvPicPr>
        <p:blipFill>
          <a:blip r:embed="rId13"/>
          <a:stretch>
            <a:fillRect/>
          </a:stretch>
        </p:blipFill>
        <p:spPr>
          <a:xfrm>
            <a:off x="9658052" y="6324600"/>
            <a:ext cx="190500" cy="152400"/>
          </a:xfrm>
          <a:prstGeom prst="rect">
            <a:avLst/>
          </a:prstGeom>
        </p:spPr>
      </p:pic>
      <p:pic>
        <p:nvPicPr>
          <p:cNvPr id="13" name="Image 11" descr="preencoded.png"/>
          <p:cNvPicPr>
            <a:picLocks noChangeAspect="1"/>
          </p:cNvPicPr>
          <p:nvPr/>
        </p:nvPicPr>
        <p:blipFill>
          <a:blip r:embed="rId14"/>
          <a:stretch>
            <a:fillRect/>
          </a:stretch>
        </p:blipFill>
        <p:spPr>
          <a:xfrm>
            <a:off x="8191500" y="5124450"/>
            <a:ext cx="2857500" cy="19050"/>
          </a:xfrm>
          <a:prstGeom prst="rect">
            <a:avLst/>
          </a:prstGeom>
        </p:spPr>
      </p:pic>
      <p:sp>
        <p:nvSpPr>
          <p:cNvPr id="14" name="Text 0"/>
          <p:cNvSpPr/>
          <p:nvPr/>
        </p:nvSpPr>
        <p:spPr>
          <a:xfrm>
            <a:off x="733425" y="38100"/>
            <a:ext cx="201346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Amazon DynamoDB</a:t>
            </a:r>
            <a:endParaRPr lang="en-US" sz="1200" dirty="0"/>
          </a:p>
        </p:txBody>
      </p:sp>
      <p:sp>
        <p:nvSpPr>
          <p:cNvPr id="15" name="Text 1"/>
          <p:cNvSpPr/>
          <p:nvPr/>
        </p:nvSpPr>
        <p:spPr>
          <a:xfrm>
            <a:off x="1065565" y="2743200"/>
            <a:ext cx="10060722" cy="457200"/>
          </a:xfrm>
          <a:prstGeom prst="rect">
            <a:avLst/>
          </a:prstGeom>
          <a:noFill/>
          <a:ln/>
        </p:spPr>
        <p:txBody>
          <a:bodyPr vert="horz" wrap="square" lIns="0" tIns="0" rIns="0" bIns="0" rtlCol="0" anchor="t"/>
          <a:lstStyle/>
          <a:p>
            <a:pPr marL="0" indent="0" algn="ctr">
              <a:lnSpc>
                <a:spcPts val="3600"/>
              </a:lnSpc>
              <a:buNone/>
            </a:pPr>
            <a:r>
              <a:rPr lang="en-US" sz="3600" b="1" dirty="0">
                <a:solidFill>
                  <a:srgbClr val="1F2937"/>
                </a:solidFill>
                <a:latin typeface="ui-sans-serif" pitchFamily="34" charset="0"/>
                <a:ea typeface="ui-sans-serif" pitchFamily="34" charset="-122"/>
                <a:cs typeface="ui-sans-serif" pitchFamily="34" charset="-120"/>
              </a:rPr>
              <a:t>Amazon DynamoDB Export to S3</a:t>
            </a:r>
            <a:endParaRPr lang="en-US" sz="3600" dirty="0"/>
          </a:p>
        </p:txBody>
      </p:sp>
      <p:sp>
        <p:nvSpPr>
          <p:cNvPr id="16" name="Text 2"/>
          <p:cNvSpPr/>
          <p:nvPr/>
        </p:nvSpPr>
        <p:spPr>
          <a:xfrm>
            <a:off x="2438400" y="3429000"/>
            <a:ext cx="7315200" cy="609600"/>
          </a:xfrm>
          <a:prstGeom prst="rect">
            <a:avLst/>
          </a:prstGeom>
          <a:noFill/>
          <a:ln/>
        </p:spPr>
        <p:txBody>
          <a:bodyPr vert="horz" wrap="square" lIns="0" tIns="0" rIns="0" bIns="0" rtlCol="0" anchor="t"/>
          <a:lstStyle/>
          <a:p>
            <a:pPr marL="0" indent="0" algn="ctr">
              <a:lnSpc>
                <a:spcPts val="2400"/>
              </a:lnSpc>
              <a:buNone/>
            </a:pPr>
            <a:r>
              <a:rPr lang="en-US" sz="1800" dirty="0">
                <a:solidFill>
                  <a:srgbClr val="4B5563"/>
                </a:solidFill>
                <a:latin typeface="ui-sans-serif" pitchFamily="34" charset="0"/>
                <a:ea typeface="ui-sans-serif" pitchFamily="34" charset="-122"/>
                <a:cs typeface="ui-sans-serif" pitchFamily="34" charset="-120"/>
              </a:rPr>
              <a:t>A comprehensive guide to exporting DynamoDB table data to Amazon S3 for backup, analytics, and ETL processes</a:t>
            </a:r>
            <a:endParaRPr lang="en-US" sz="1800" dirty="0"/>
          </a:p>
        </p:txBody>
      </p:sp>
      <p:sp>
        <p:nvSpPr>
          <p:cNvPr id="17" name="Text 3"/>
          <p:cNvSpPr/>
          <p:nvPr/>
        </p:nvSpPr>
        <p:spPr>
          <a:xfrm>
            <a:off x="5046018" y="4495800"/>
            <a:ext cx="2519958" cy="228600"/>
          </a:xfrm>
          <a:prstGeom prst="rect">
            <a:avLst/>
          </a:prstGeom>
          <a:noFill/>
          <a:ln/>
        </p:spPr>
        <p:txBody>
          <a:bodyPr vert="horz" wrap="square" lIns="0" tIns="0" rIns="0" bIns="0" rtlCol="0" anchor="t"/>
          <a:lstStyle/>
          <a:p>
            <a:pPr marL="0" indent="0">
              <a:lnSpc>
                <a:spcPts val="1800"/>
              </a:lnSpc>
              <a:buNone/>
            </a:pPr>
            <a:r>
              <a:rPr lang="en-US" sz="1200" dirty="0">
                <a:solidFill>
                  <a:srgbClr val="F97316"/>
                </a:solidFill>
                <a:latin typeface="ui-sans-serif" pitchFamily="34" charset="0"/>
                <a:ea typeface="ui-sans-serif" pitchFamily="34" charset="-122"/>
                <a:cs typeface="ui-sans-serif" pitchFamily="34" charset="-120"/>
              </a:rPr>
              <a:t>Backup &amp; Export Strategies</a:t>
            </a:r>
            <a:endParaRPr lang="en-US" sz="1200" dirty="0"/>
          </a:p>
        </p:txBody>
      </p:sp>
      <p:sp>
        <p:nvSpPr>
          <p:cNvPr id="18" name="Text 4"/>
          <p:cNvSpPr/>
          <p:nvPr/>
        </p:nvSpPr>
        <p:spPr>
          <a:xfrm>
            <a:off x="666750" y="6286500"/>
            <a:ext cx="170753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November 4, 2025</a:t>
            </a:r>
            <a:endParaRPr lang="en-US" sz="1200" dirty="0"/>
          </a:p>
        </p:txBody>
      </p:sp>
      <p:sp>
        <p:nvSpPr>
          <p:cNvPr id="19" name="Text 5"/>
          <p:cNvSpPr/>
          <p:nvPr/>
        </p:nvSpPr>
        <p:spPr>
          <a:xfrm>
            <a:off x="9924752" y="6286500"/>
            <a:ext cx="2172057"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Database Services</a:t>
            </a:r>
            <a:endParaRPr lang="en-US" sz="12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304800"/>
          </a:xfrm>
          <a:prstGeom prst="rect">
            <a:avLst/>
          </a:prstGeom>
        </p:spPr>
      </p:pic>
      <p:pic>
        <p:nvPicPr>
          <p:cNvPr id="5" name="Image 3" descr="preencoded.png"/>
          <p:cNvPicPr>
            <a:picLocks noChangeAspect="1"/>
          </p:cNvPicPr>
          <p:nvPr/>
        </p:nvPicPr>
        <p:blipFill>
          <a:blip r:embed="rId6"/>
          <a:stretch>
            <a:fillRect/>
          </a:stretch>
        </p:blipFill>
        <p:spPr>
          <a:xfrm>
            <a:off x="457200" y="0"/>
            <a:ext cx="200025" cy="304800"/>
          </a:xfrm>
          <a:prstGeom prst="rect">
            <a:avLst/>
          </a:prstGeom>
        </p:spPr>
      </p:pic>
      <p:pic>
        <p:nvPicPr>
          <p:cNvPr id="6" name="Image 4" descr="preencoded.png"/>
          <p:cNvPicPr>
            <a:picLocks noChangeAspect="1"/>
          </p:cNvPicPr>
          <p:nvPr/>
        </p:nvPicPr>
        <p:blipFill>
          <a:blip r:embed="rId7"/>
          <a:stretch>
            <a:fillRect/>
          </a:stretch>
        </p:blipFill>
        <p:spPr>
          <a:xfrm>
            <a:off x="457200" y="1066800"/>
            <a:ext cx="1219200" cy="38100"/>
          </a:xfrm>
          <a:prstGeom prst="rect">
            <a:avLst/>
          </a:prstGeom>
        </p:spPr>
      </p:pic>
      <p:pic>
        <p:nvPicPr>
          <p:cNvPr id="7" name="Image 5" descr="preencoded.png"/>
          <p:cNvPicPr>
            <a:picLocks noChangeAspect="1"/>
          </p:cNvPicPr>
          <p:nvPr/>
        </p:nvPicPr>
        <p:blipFill>
          <a:blip r:embed="rId8"/>
          <a:stretch>
            <a:fillRect/>
          </a:stretch>
        </p:blipFill>
        <p:spPr>
          <a:xfrm>
            <a:off x="457200" y="3124200"/>
            <a:ext cx="5334000" cy="647700"/>
          </a:xfrm>
          <a:prstGeom prst="rect">
            <a:avLst/>
          </a:prstGeom>
        </p:spPr>
      </p:pic>
      <p:pic>
        <p:nvPicPr>
          <p:cNvPr id="8" name="Image 6" descr="preencoded.png"/>
          <p:cNvPicPr>
            <a:picLocks noChangeAspect="1"/>
          </p:cNvPicPr>
          <p:nvPr/>
        </p:nvPicPr>
        <p:blipFill>
          <a:blip r:embed="rId9"/>
          <a:stretch>
            <a:fillRect/>
          </a:stretch>
        </p:blipFill>
        <p:spPr>
          <a:xfrm>
            <a:off x="609600" y="3200400"/>
            <a:ext cx="190500" cy="266700"/>
          </a:xfrm>
          <a:prstGeom prst="rect">
            <a:avLst/>
          </a:prstGeom>
        </p:spPr>
      </p:pic>
      <p:pic>
        <p:nvPicPr>
          <p:cNvPr id="9" name="Image 7" descr="preencoded.png"/>
          <p:cNvPicPr>
            <a:picLocks noChangeAspect="1"/>
          </p:cNvPicPr>
          <p:nvPr/>
        </p:nvPicPr>
        <p:blipFill>
          <a:blip r:embed="rId8"/>
          <a:stretch>
            <a:fillRect/>
          </a:stretch>
        </p:blipFill>
        <p:spPr>
          <a:xfrm>
            <a:off x="457200" y="3924300"/>
            <a:ext cx="5334000" cy="647700"/>
          </a:xfrm>
          <a:prstGeom prst="rect">
            <a:avLst/>
          </a:prstGeom>
        </p:spPr>
      </p:pic>
      <p:pic>
        <p:nvPicPr>
          <p:cNvPr id="10" name="Image 8" descr="preencoded.png"/>
          <p:cNvPicPr>
            <a:picLocks noChangeAspect="1"/>
          </p:cNvPicPr>
          <p:nvPr/>
        </p:nvPicPr>
        <p:blipFill>
          <a:blip r:embed="rId10"/>
          <a:stretch>
            <a:fillRect/>
          </a:stretch>
        </p:blipFill>
        <p:spPr>
          <a:xfrm>
            <a:off x="609600" y="4000500"/>
            <a:ext cx="219075" cy="266700"/>
          </a:xfrm>
          <a:prstGeom prst="rect">
            <a:avLst/>
          </a:prstGeom>
        </p:spPr>
      </p:pic>
      <p:pic>
        <p:nvPicPr>
          <p:cNvPr id="11" name="Image 9" descr="preencoded.png"/>
          <p:cNvPicPr>
            <a:picLocks noChangeAspect="1"/>
          </p:cNvPicPr>
          <p:nvPr/>
        </p:nvPicPr>
        <p:blipFill>
          <a:blip r:embed="rId8"/>
          <a:stretch>
            <a:fillRect/>
          </a:stretch>
        </p:blipFill>
        <p:spPr>
          <a:xfrm>
            <a:off x="457200" y="4724400"/>
            <a:ext cx="5334000" cy="647700"/>
          </a:xfrm>
          <a:prstGeom prst="rect">
            <a:avLst/>
          </a:prstGeom>
        </p:spPr>
      </p:pic>
      <p:pic>
        <p:nvPicPr>
          <p:cNvPr id="12" name="Image 10" descr="preencoded.png"/>
          <p:cNvPicPr>
            <a:picLocks noChangeAspect="1"/>
          </p:cNvPicPr>
          <p:nvPr/>
        </p:nvPicPr>
        <p:blipFill>
          <a:blip r:embed="rId11"/>
          <a:stretch>
            <a:fillRect/>
          </a:stretch>
        </p:blipFill>
        <p:spPr>
          <a:xfrm>
            <a:off x="609600" y="4800600"/>
            <a:ext cx="190500" cy="266700"/>
          </a:xfrm>
          <a:prstGeom prst="rect">
            <a:avLst/>
          </a:prstGeom>
        </p:spPr>
      </p:pic>
      <p:pic>
        <p:nvPicPr>
          <p:cNvPr id="13" name="Image 11" descr="preencoded.png"/>
          <p:cNvPicPr>
            <a:picLocks noChangeAspect="1"/>
          </p:cNvPicPr>
          <p:nvPr/>
        </p:nvPicPr>
        <p:blipFill>
          <a:blip r:embed="rId12"/>
          <a:stretch>
            <a:fillRect/>
          </a:stretch>
        </p:blipFill>
        <p:spPr>
          <a:xfrm>
            <a:off x="6781800" y="2076450"/>
            <a:ext cx="762000" cy="762000"/>
          </a:xfrm>
          <a:prstGeom prst="rect">
            <a:avLst/>
          </a:prstGeom>
        </p:spPr>
      </p:pic>
      <p:pic>
        <p:nvPicPr>
          <p:cNvPr id="14" name="Image 12" descr="preencoded.png"/>
          <p:cNvPicPr>
            <a:picLocks noChangeAspect="1"/>
          </p:cNvPicPr>
          <p:nvPr/>
        </p:nvPicPr>
        <p:blipFill>
          <a:blip r:embed="rId13"/>
          <a:stretch>
            <a:fillRect/>
          </a:stretch>
        </p:blipFill>
        <p:spPr>
          <a:xfrm>
            <a:off x="7010400" y="2266950"/>
            <a:ext cx="304800" cy="381000"/>
          </a:xfrm>
          <a:prstGeom prst="rect">
            <a:avLst/>
          </a:prstGeom>
        </p:spPr>
      </p:pic>
      <p:pic>
        <p:nvPicPr>
          <p:cNvPr id="15" name="Image 13" descr="preencoded.png"/>
          <p:cNvPicPr>
            <a:picLocks noChangeAspect="1"/>
          </p:cNvPicPr>
          <p:nvPr/>
        </p:nvPicPr>
        <p:blipFill>
          <a:blip r:embed="rId14"/>
          <a:stretch>
            <a:fillRect/>
          </a:stretch>
        </p:blipFill>
        <p:spPr>
          <a:xfrm>
            <a:off x="8534400" y="3295650"/>
            <a:ext cx="762000" cy="762000"/>
          </a:xfrm>
          <a:prstGeom prst="rect">
            <a:avLst/>
          </a:prstGeom>
        </p:spPr>
      </p:pic>
      <p:pic>
        <p:nvPicPr>
          <p:cNvPr id="16" name="Image 14" descr="preencoded.png"/>
          <p:cNvPicPr>
            <a:picLocks noChangeAspect="1"/>
          </p:cNvPicPr>
          <p:nvPr/>
        </p:nvPicPr>
        <p:blipFill>
          <a:blip r:embed="rId12"/>
          <a:stretch>
            <a:fillRect/>
          </a:stretch>
        </p:blipFill>
        <p:spPr>
          <a:xfrm>
            <a:off x="8733383" y="4514850"/>
            <a:ext cx="762000" cy="762000"/>
          </a:xfrm>
          <a:prstGeom prst="rect">
            <a:avLst/>
          </a:prstGeom>
        </p:spPr>
      </p:pic>
      <p:pic>
        <p:nvPicPr>
          <p:cNvPr id="17" name="Image 15" descr="preencoded.png"/>
          <p:cNvPicPr>
            <a:picLocks noChangeAspect="1"/>
          </p:cNvPicPr>
          <p:nvPr/>
        </p:nvPicPr>
        <p:blipFill>
          <a:blip r:embed="rId15"/>
          <a:stretch>
            <a:fillRect/>
          </a:stretch>
        </p:blipFill>
        <p:spPr>
          <a:xfrm>
            <a:off x="8900071" y="4705350"/>
            <a:ext cx="428625" cy="381000"/>
          </a:xfrm>
          <a:prstGeom prst="rect">
            <a:avLst/>
          </a:prstGeom>
        </p:spPr>
      </p:pic>
      <p:pic>
        <p:nvPicPr>
          <p:cNvPr id="18" name="Image 16" descr="preencoded.png"/>
          <p:cNvPicPr>
            <a:picLocks noChangeAspect="1"/>
          </p:cNvPicPr>
          <p:nvPr/>
        </p:nvPicPr>
        <p:blipFill>
          <a:blip r:embed="rId16"/>
          <a:stretch>
            <a:fillRect/>
          </a:stretch>
        </p:blipFill>
        <p:spPr>
          <a:xfrm>
            <a:off x="8905875" y="3143250"/>
            <a:ext cx="19050" cy="914400"/>
          </a:xfrm>
          <a:prstGeom prst="rect">
            <a:avLst/>
          </a:prstGeom>
        </p:spPr>
      </p:pic>
      <p:pic>
        <p:nvPicPr>
          <p:cNvPr id="19" name="Image 17" descr="preencoded.png"/>
          <p:cNvPicPr>
            <a:picLocks noChangeAspect="1"/>
          </p:cNvPicPr>
          <p:nvPr/>
        </p:nvPicPr>
        <p:blipFill>
          <a:blip r:embed="rId16"/>
          <a:stretch>
            <a:fillRect/>
          </a:stretch>
        </p:blipFill>
        <p:spPr>
          <a:xfrm>
            <a:off x="8905875" y="4210050"/>
            <a:ext cx="19050" cy="914400"/>
          </a:xfrm>
          <a:prstGeom prst="rect">
            <a:avLst/>
          </a:prstGeom>
        </p:spPr>
      </p:pic>
      <p:pic>
        <p:nvPicPr>
          <p:cNvPr id="20" name="Image 18" descr="preencoded.png"/>
          <p:cNvPicPr>
            <a:picLocks noChangeAspect="1"/>
          </p:cNvPicPr>
          <p:nvPr/>
        </p:nvPicPr>
        <p:blipFill>
          <a:blip r:embed="rId17"/>
          <a:stretch>
            <a:fillRect/>
          </a:stretch>
        </p:blipFill>
        <p:spPr>
          <a:xfrm>
            <a:off x="0" y="6248400"/>
            <a:ext cx="12192000" cy="609600"/>
          </a:xfrm>
          <a:prstGeom prst="rect">
            <a:avLst/>
          </a:prstGeom>
        </p:spPr>
      </p:pic>
      <p:sp>
        <p:nvSpPr>
          <p:cNvPr id="21" name="Text 0"/>
          <p:cNvSpPr/>
          <p:nvPr/>
        </p:nvSpPr>
        <p:spPr>
          <a:xfrm>
            <a:off x="733425" y="38100"/>
            <a:ext cx="201346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Amazon DynamoDB</a:t>
            </a:r>
            <a:endParaRPr lang="en-US" sz="1200" dirty="0"/>
          </a:p>
        </p:txBody>
      </p:sp>
      <p:sp>
        <p:nvSpPr>
          <p:cNvPr id="22" name="Text 1"/>
          <p:cNvSpPr/>
          <p:nvPr/>
        </p:nvSpPr>
        <p:spPr>
          <a:xfrm>
            <a:off x="457200" y="609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Introduction to DynamoDB Export to S3</a:t>
            </a:r>
            <a:endParaRPr lang="en-US" sz="2700" dirty="0"/>
          </a:p>
        </p:txBody>
      </p:sp>
      <p:sp>
        <p:nvSpPr>
          <p:cNvPr id="23" name="Text 2"/>
          <p:cNvSpPr/>
          <p:nvPr/>
        </p:nvSpPr>
        <p:spPr>
          <a:xfrm>
            <a:off x="457200" y="1409700"/>
            <a:ext cx="5334000" cy="10668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Amazon DynamoDB offers a fully managed, serverless solution for exporting table data to Amazon S3, enabling efficient data management without performance impact.</a:t>
            </a:r>
            <a:endParaRPr lang="en-US" sz="1500" dirty="0"/>
          </a:p>
        </p:txBody>
      </p:sp>
      <p:sp>
        <p:nvSpPr>
          <p:cNvPr id="24" name="Text 3"/>
          <p:cNvSpPr/>
          <p:nvPr/>
        </p:nvSpPr>
        <p:spPr>
          <a:xfrm>
            <a:off x="457200" y="2705100"/>
            <a:ext cx="5334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Key Benefits</a:t>
            </a:r>
            <a:endParaRPr lang="en-US" sz="1800" dirty="0"/>
          </a:p>
        </p:txBody>
      </p:sp>
      <p:sp>
        <p:nvSpPr>
          <p:cNvPr id="25" name="Text 4"/>
          <p:cNvSpPr/>
          <p:nvPr/>
        </p:nvSpPr>
        <p:spPr>
          <a:xfrm>
            <a:off x="914400" y="3200400"/>
            <a:ext cx="285089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&amp; Fully Managed</a:t>
            </a:r>
            <a:endParaRPr lang="en-US" sz="1350" dirty="0"/>
          </a:p>
        </p:txBody>
      </p:sp>
      <p:sp>
        <p:nvSpPr>
          <p:cNvPr id="26" name="Text 5"/>
          <p:cNvSpPr/>
          <p:nvPr/>
        </p:nvSpPr>
        <p:spPr>
          <a:xfrm>
            <a:off x="914400" y="3467100"/>
            <a:ext cx="585216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 infrastructure provisioning required</a:t>
            </a:r>
            <a:endParaRPr lang="en-US" sz="1200" dirty="0"/>
          </a:p>
        </p:txBody>
      </p:sp>
      <p:sp>
        <p:nvSpPr>
          <p:cNvPr id="27" name="Text 6"/>
          <p:cNvSpPr/>
          <p:nvPr/>
        </p:nvSpPr>
        <p:spPr>
          <a:xfrm>
            <a:off x="942975" y="4000500"/>
            <a:ext cx="153894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Non-Disruptive</a:t>
            </a:r>
            <a:endParaRPr lang="en-US" sz="1350" dirty="0"/>
          </a:p>
        </p:txBody>
      </p:sp>
      <p:sp>
        <p:nvSpPr>
          <p:cNvPr id="28" name="Text 7"/>
          <p:cNvSpPr/>
          <p:nvPr/>
        </p:nvSpPr>
        <p:spPr>
          <a:xfrm>
            <a:off x="914400" y="4267200"/>
            <a:ext cx="585216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 RCUs consumed, no performance impact</a:t>
            </a:r>
            <a:endParaRPr lang="en-US" sz="1200" dirty="0"/>
          </a:p>
        </p:txBody>
      </p:sp>
      <p:sp>
        <p:nvSpPr>
          <p:cNvPr id="29" name="Text 8"/>
          <p:cNvSpPr/>
          <p:nvPr/>
        </p:nvSpPr>
        <p:spPr>
          <a:xfrm>
            <a:off x="914400" y="4800600"/>
            <a:ext cx="2051149"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End-to-End Security</a:t>
            </a:r>
            <a:endParaRPr lang="en-US" sz="1350" dirty="0"/>
          </a:p>
        </p:txBody>
      </p:sp>
      <p:sp>
        <p:nvSpPr>
          <p:cNvPr id="30" name="Text 9"/>
          <p:cNvSpPr/>
          <p:nvPr/>
        </p:nvSpPr>
        <p:spPr>
          <a:xfrm>
            <a:off x="914400" y="5067300"/>
            <a:ext cx="585216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Encrypted data in transit and at rest</a:t>
            </a:r>
            <a:endParaRPr lang="en-US" sz="1200" dirty="0"/>
          </a:p>
        </p:txBody>
      </p:sp>
      <p:sp>
        <p:nvSpPr>
          <p:cNvPr id="31" name="Text 10"/>
          <p:cNvSpPr/>
          <p:nvPr/>
        </p:nvSpPr>
        <p:spPr>
          <a:xfrm>
            <a:off x="7696200" y="2209800"/>
            <a:ext cx="2172414"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DynamoDB Table</a:t>
            </a:r>
            <a:endParaRPr lang="en-US" sz="1500" dirty="0"/>
          </a:p>
        </p:txBody>
      </p:sp>
      <p:sp>
        <p:nvSpPr>
          <p:cNvPr id="32" name="Text 11"/>
          <p:cNvSpPr/>
          <p:nvPr/>
        </p:nvSpPr>
        <p:spPr>
          <a:xfrm>
            <a:off x="7696200" y="2476500"/>
            <a:ext cx="217241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Live data source</a:t>
            </a:r>
            <a:endParaRPr lang="en-US" sz="1200" dirty="0"/>
          </a:p>
        </p:txBody>
      </p:sp>
      <p:sp>
        <p:nvSpPr>
          <p:cNvPr id="33" name="Text 12"/>
          <p:cNvSpPr/>
          <p:nvPr/>
        </p:nvSpPr>
        <p:spPr>
          <a:xfrm>
            <a:off x="9167068" y="3219450"/>
            <a:ext cx="304800" cy="3048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highlight>
                  <a:srgbClr val="F97316"/>
                </a:highlight>
                <a:latin typeface="ui-sans-serif" pitchFamily="34" charset="0"/>
                <a:ea typeface="ui-sans-serif" pitchFamily="34" charset="-122"/>
                <a:cs typeface="ui-sans-serif" pitchFamily="34" charset="-120"/>
              </a:rPr>
              <a:t>1</a:t>
            </a:r>
            <a:endParaRPr lang="en-US" sz="1200" dirty="0"/>
          </a:p>
        </p:txBody>
      </p:sp>
      <p:sp>
        <p:nvSpPr>
          <p:cNvPr id="34" name="Text 13"/>
          <p:cNvSpPr/>
          <p:nvPr/>
        </p:nvSpPr>
        <p:spPr>
          <a:xfrm>
            <a:off x="9647783" y="4648200"/>
            <a:ext cx="16814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S3 Bucket</a:t>
            </a:r>
            <a:endParaRPr lang="en-US" sz="1500" dirty="0"/>
          </a:p>
        </p:txBody>
      </p:sp>
      <p:sp>
        <p:nvSpPr>
          <p:cNvPr id="35" name="Text 14"/>
          <p:cNvSpPr/>
          <p:nvPr/>
        </p:nvSpPr>
        <p:spPr>
          <a:xfrm>
            <a:off x="9647783" y="4914900"/>
            <a:ext cx="168146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Export destination</a:t>
            </a:r>
            <a:endParaRPr lang="en-US" sz="1200" dirty="0"/>
          </a:p>
        </p:txBody>
      </p:sp>
      <p:sp>
        <p:nvSpPr>
          <p:cNvPr id="36" name="Text 15"/>
          <p:cNvSpPr/>
          <p:nvPr/>
        </p:nvSpPr>
        <p:spPr>
          <a:xfrm>
            <a:off x="457200" y="6438900"/>
            <a:ext cx="1142464"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Page 2 of 13</a:t>
            </a:r>
            <a:endParaRPr lang="en-US" sz="1200" dirty="0"/>
          </a:p>
        </p:txBody>
      </p:sp>
      <p:sp>
        <p:nvSpPr>
          <p:cNvPr id="37" name="Text 16"/>
          <p:cNvSpPr/>
          <p:nvPr/>
        </p:nvSpPr>
        <p:spPr>
          <a:xfrm>
            <a:off x="9218414" y="6438900"/>
            <a:ext cx="3019663"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Export to S3</a:t>
            </a:r>
            <a:endParaRPr lang="en-US" sz="12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304800"/>
          </a:xfrm>
          <a:prstGeom prst="rect">
            <a:avLst/>
          </a:prstGeom>
        </p:spPr>
      </p:pic>
      <p:pic>
        <p:nvPicPr>
          <p:cNvPr id="5" name="Image 3" descr="preencoded.png"/>
          <p:cNvPicPr>
            <a:picLocks noChangeAspect="1"/>
          </p:cNvPicPr>
          <p:nvPr/>
        </p:nvPicPr>
        <p:blipFill>
          <a:blip r:embed="rId6"/>
          <a:stretch>
            <a:fillRect/>
          </a:stretch>
        </p:blipFill>
        <p:spPr>
          <a:xfrm>
            <a:off x="457200" y="0"/>
            <a:ext cx="200025" cy="304800"/>
          </a:xfrm>
          <a:prstGeom prst="rect">
            <a:avLst/>
          </a:prstGeom>
        </p:spPr>
      </p:pic>
      <p:pic>
        <p:nvPicPr>
          <p:cNvPr id="6" name="Image 4" descr="preencoded.png"/>
          <p:cNvPicPr>
            <a:picLocks noChangeAspect="1"/>
          </p:cNvPicPr>
          <p:nvPr/>
        </p:nvPicPr>
        <p:blipFill>
          <a:blip r:embed="rId7"/>
          <a:stretch>
            <a:fillRect/>
          </a:stretch>
        </p:blipFill>
        <p:spPr>
          <a:xfrm>
            <a:off x="457200" y="1066800"/>
            <a:ext cx="1219200" cy="38100"/>
          </a:xfrm>
          <a:prstGeom prst="rect">
            <a:avLst/>
          </a:prstGeom>
        </p:spPr>
      </p:pic>
      <p:pic>
        <p:nvPicPr>
          <p:cNvPr id="7" name="Image 5" descr="preencoded.png"/>
          <p:cNvPicPr>
            <a:picLocks noChangeAspect="1"/>
          </p:cNvPicPr>
          <p:nvPr/>
        </p:nvPicPr>
        <p:blipFill>
          <a:blip r:embed="rId8"/>
          <a:stretch>
            <a:fillRect/>
          </a:stretch>
        </p:blipFill>
        <p:spPr>
          <a:xfrm>
            <a:off x="457200" y="1333500"/>
            <a:ext cx="5486400" cy="1485900"/>
          </a:xfrm>
          <a:prstGeom prst="rect">
            <a:avLst/>
          </a:prstGeom>
        </p:spPr>
      </p:pic>
      <p:pic>
        <p:nvPicPr>
          <p:cNvPr id="8" name="Image 6" descr="preencoded.png"/>
          <p:cNvPicPr>
            <a:picLocks noChangeAspect="1"/>
          </p:cNvPicPr>
          <p:nvPr/>
        </p:nvPicPr>
        <p:blipFill>
          <a:blip r:embed="rId9"/>
          <a:stretch>
            <a:fillRect/>
          </a:stretch>
        </p:blipFill>
        <p:spPr>
          <a:xfrm>
            <a:off x="685800" y="1562100"/>
            <a:ext cx="228600" cy="571500"/>
          </a:xfrm>
          <a:prstGeom prst="rect">
            <a:avLst/>
          </a:prstGeom>
        </p:spPr>
      </p:pic>
      <p:pic>
        <p:nvPicPr>
          <p:cNvPr id="9" name="Image 7" descr="preencoded.png"/>
          <p:cNvPicPr>
            <a:picLocks noChangeAspect="1"/>
          </p:cNvPicPr>
          <p:nvPr/>
        </p:nvPicPr>
        <p:blipFill>
          <a:blip r:embed="rId10"/>
          <a:stretch>
            <a:fillRect/>
          </a:stretch>
        </p:blipFill>
        <p:spPr>
          <a:xfrm>
            <a:off x="685800" y="1695450"/>
            <a:ext cx="228600" cy="304800"/>
          </a:xfrm>
          <a:prstGeom prst="rect">
            <a:avLst/>
          </a:prstGeom>
        </p:spPr>
      </p:pic>
      <p:pic>
        <p:nvPicPr>
          <p:cNvPr id="10" name="Image 8" descr="preencoded.png"/>
          <p:cNvPicPr>
            <a:picLocks noChangeAspect="1"/>
          </p:cNvPicPr>
          <p:nvPr/>
        </p:nvPicPr>
        <p:blipFill>
          <a:blip r:embed="rId8"/>
          <a:stretch>
            <a:fillRect/>
          </a:stretch>
        </p:blipFill>
        <p:spPr>
          <a:xfrm>
            <a:off x="6248400" y="1333500"/>
            <a:ext cx="5486400" cy="1485900"/>
          </a:xfrm>
          <a:prstGeom prst="rect">
            <a:avLst/>
          </a:prstGeom>
        </p:spPr>
      </p:pic>
      <p:pic>
        <p:nvPicPr>
          <p:cNvPr id="11" name="Image 9" descr="preencoded.png"/>
          <p:cNvPicPr>
            <a:picLocks noChangeAspect="1"/>
          </p:cNvPicPr>
          <p:nvPr/>
        </p:nvPicPr>
        <p:blipFill>
          <a:blip r:embed="rId11"/>
          <a:stretch>
            <a:fillRect/>
          </a:stretch>
        </p:blipFill>
        <p:spPr>
          <a:xfrm>
            <a:off x="6477000" y="1562100"/>
            <a:ext cx="226219" cy="571500"/>
          </a:xfrm>
          <a:prstGeom prst="rect">
            <a:avLst/>
          </a:prstGeom>
        </p:spPr>
      </p:pic>
      <p:pic>
        <p:nvPicPr>
          <p:cNvPr id="12" name="Image 10" descr="preencoded.png"/>
          <p:cNvPicPr>
            <a:picLocks noChangeAspect="1"/>
          </p:cNvPicPr>
          <p:nvPr/>
        </p:nvPicPr>
        <p:blipFill>
          <a:blip r:embed="rId12"/>
          <a:stretch>
            <a:fillRect/>
          </a:stretch>
        </p:blipFill>
        <p:spPr>
          <a:xfrm>
            <a:off x="6504384" y="1695450"/>
            <a:ext cx="171450" cy="304800"/>
          </a:xfrm>
          <a:prstGeom prst="rect">
            <a:avLst/>
          </a:prstGeom>
        </p:spPr>
      </p:pic>
      <p:pic>
        <p:nvPicPr>
          <p:cNvPr id="13" name="Image 11" descr="preencoded.png"/>
          <p:cNvPicPr>
            <a:picLocks noChangeAspect="1"/>
          </p:cNvPicPr>
          <p:nvPr/>
        </p:nvPicPr>
        <p:blipFill>
          <a:blip r:embed="rId8"/>
          <a:stretch>
            <a:fillRect/>
          </a:stretch>
        </p:blipFill>
        <p:spPr>
          <a:xfrm>
            <a:off x="457200" y="3124200"/>
            <a:ext cx="5486400" cy="1485900"/>
          </a:xfrm>
          <a:prstGeom prst="rect">
            <a:avLst/>
          </a:prstGeom>
        </p:spPr>
      </p:pic>
      <p:pic>
        <p:nvPicPr>
          <p:cNvPr id="14" name="Image 12" descr="preencoded.png"/>
          <p:cNvPicPr>
            <a:picLocks noChangeAspect="1"/>
          </p:cNvPicPr>
          <p:nvPr/>
        </p:nvPicPr>
        <p:blipFill>
          <a:blip r:embed="rId13"/>
          <a:stretch>
            <a:fillRect/>
          </a:stretch>
        </p:blipFill>
        <p:spPr>
          <a:xfrm>
            <a:off x="685800" y="3352800"/>
            <a:ext cx="228600" cy="571500"/>
          </a:xfrm>
          <a:prstGeom prst="rect">
            <a:avLst/>
          </a:prstGeom>
        </p:spPr>
      </p:pic>
      <p:pic>
        <p:nvPicPr>
          <p:cNvPr id="15" name="Image 13" descr="preencoded.png"/>
          <p:cNvPicPr>
            <a:picLocks noChangeAspect="1"/>
          </p:cNvPicPr>
          <p:nvPr/>
        </p:nvPicPr>
        <p:blipFill>
          <a:blip r:embed="rId14"/>
          <a:stretch>
            <a:fillRect/>
          </a:stretch>
        </p:blipFill>
        <p:spPr>
          <a:xfrm>
            <a:off x="685800" y="3486150"/>
            <a:ext cx="228600" cy="304800"/>
          </a:xfrm>
          <a:prstGeom prst="rect">
            <a:avLst/>
          </a:prstGeom>
        </p:spPr>
      </p:pic>
      <p:pic>
        <p:nvPicPr>
          <p:cNvPr id="16" name="Image 14" descr="preencoded.png"/>
          <p:cNvPicPr>
            <a:picLocks noChangeAspect="1"/>
          </p:cNvPicPr>
          <p:nvPr/>
        </p:nvPicPr>
        <p:blipFill>
          <a:blip r:embed="rId8"/>
          <a:stretch>
            <a:fillRect/>
          </a:stretch>
        </p:blipFill>
        <p:spPr>
          <a:xfrm>
            <a:off x="6248400" y="3124200"/>
            <a:ext cx="5486400" cy="1485900"/>
          </a:xfrm>
          <a:prstGeom prst="rect">
            <a:avLst/>
          </a:prstGeom>
        </p:spPr>
      </p:pic>
      <p:pic>
        <p:nvPicPr>
          <p:cNvPr id="17" name="Image 15" descr="preencoded.png"/>
          <p:cNvPicPr>
            <a:picLocks noChangeAspect="1"/>
          </p:cNvPicPr>
          <p:nvPr/>
        </p:nvPicPr>
        <p:blipFill>
          <a:blip r:embed="rId15"/>
          <a:stretch>
            <a:fillRect/>
          </a:stretch>
        </p:blipFill>
        <p:spPr>
          <a:xfrm>
            <a:off x="6477000" y="3352800"/>
            <a:ext cx="232321" cy="571500"/>
          </a:xfrm>
          <a:prstGeom prst="rect">
            <a:avLst/>
          </a:prstGeom>
        </p:spPr>
      </p:pic>
      <p:pic>
        <p:nvPicPr>
          <p:cNvPr id="18" name="Image 16" descr="preencoded.png"/>
          <p:cNvPicPr>
            <a:picLocks noChangeAspect="1"/>
          </p:cNvPicPr>
          <p:nvPr/>
        </p:nvPicPr>
        <p:blipFill>
          <a:blip r:embed="rId16"/>
          <a:stretch>
            <a:fillRect/>
          </a:stretch>
        </p:blipFill>
        <p:spPr>
          <a:xfrm>
            <a:off x="6478786" y="3486150"/>
            <a:ext cx="228600" cy="304800"/>
          </a:xfrm>
          <a:prstGeom prst="rect">
            <a:avLst/>
          </a:prstGeom>
        </p:spPr>
      </p:pic>
      <p:pic>
        <p:nvPicPr>
          <p:cNvPr id="19" name="Image 17" descr="preencoded.png"/>
          <p:cNvPicPr>
            <a:picLocks noChangeAspect="1"/>
          </p:cNvPicPr>
          <p:nvPr/>
        </p:nvPicPr>
        <p:blipFill>
          <a:blip r:embed="rId17"/>
          <a:stretch>
            <a:fillRect/>
          </a:stretch>
        </p:blipFill>
        <p:spPr>
          <a:xfrm>
            <a:off x="457200" y="4914900"/>
            <a:ext cx="11277600" cy="1066800"/>
          </a:xfrm>
          <a:prstGeom prst="rect">
            <a:avLst/>
          </a:prstGeom>
        </p:spPr>
      </p:pic>
      <p:pic>
        <p:nvPicPr>
          <p:cNvPr id="20" name="Image 18" descr="preencoded.png"/>
          <p:cNvPicPr>
            <a:picLocks noChangeAspect="1"/>
          </p:cNvPicPr>
          <p:nvPr/>
        </p:nvPicPr>
        <p:blipFill>
          <a:blip r:embed="rId18"/>
          <a:stretch>
            <a:fillRect/>
          </a:stretch>
        </p:blipFill>
        <p:spPr>
          <a:xfrm>
            <a:off x="685800" y="5562600"/>
            <a:ext cx="152400" cy="152400"/>
          </a:xfrm>
          <a:prstGeom prst="rect">
            <a:avLst/>
          </a:prstGeom>
        </p:spPr>
      </p:pic>
      <p:pic>
        <p:nvPicPr>
          <p:cNvPr id="21" name="Image 19" descr="preencoded.png"/>
          <p:cNvPicPr>
            <a:picLocks noChangeAspect="1"/>
          </p:cNvPicPr>
          <p:nvPr/>
        </p:nvPicPr>
        <p:blipFill>
          <a:blip r:embed="rId18"/>
          <a:stretch>
            <a:fillRect/>
          </a:stretch>
        </p:blipFill>
        <p:spPr>
          <a:xfrm>
            <a:off x="4343400" y="5562600"/>
            <a:ext cx="152400" cy="152400"/>
          </a:xfrm>
          <a:prstGeom prst="rect">
            <a:avLst/>
          </a:prstGeom>
        </p:spPr>
      </p:pic>
      <p:pic>
        <p:nvPicPr>
          <p:cNvPr id="22" name="Image 20" descr="preencoded.png"/>
          <p:cNvPicPr>
            <a:picLocks noChangeAspect="1"/>
          </p:cNvPicPr>
          <p:nvPr/>
        </p:nvPicPr>
        <p:blipFill>
          <a:blip r:embed="rId18"/>
          <a:stretch>
            <a:fillRect/>
          </a:stretch>
        </p:blipFill>
        <p:spPr>
          <a:xfrm>
            <a:off x="8001000" y="5562600"/>
            <a:ext cx="152400" cy="152400"/>
          </a:xfrm>
          <a:prstGeom prst="rect">
            <a:avLst/>
          </a:prstGeom>
        </p:spPr>
      </p:pic>
      <p:pic>
        <p:nvPicPr>
          <p:cNvPr id="23" name="Image 21" descr="preencoded.png"/>
          <p:cNvPicPr>
            <a:picLocks noChangeAspect="1"/>
          </p:cNvPicPr>
          <p:nvPr/>
        </p:nvPicPr>
        <p:blipFill>
          <a:blip r:embed="rId19"/>
          <a:stretch>
            <a:fillRect/>
          </a:stretch>
        </p:blipFill>
        <p:spPr>
          <a:xfrm>
            <a:off x="0" y="6248400"/>
            <a:ext cx="12192000" cy="609600"/>
          </a:xfrm>
          <a:prstGeom prst="rect">
            <a:avLst/>
          </a:prstGeom>
        </p:spPr>
      </p:pic>
      <p:sp>
        <p:nvSpPr>
          <p:cNvPr id="24" name="Text 0"/>
          <p:cNvSpPr/>
          <p:nvPr/>
        </p:nvSpPr>
        <p:spPr>
          <a:xfrm>
            <a:off x="733425" y="38100"/>
            <a:ext cx="201346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Amazon DynamoDB</a:t>
            </a:r>
            <a:endParaRPr lang="en-US" sz="1200" dirty="0"/>
          </a:p>
        </p:txBody>
      </p:sp>
      <p:sp>
        <p:nvSpPr>
          <p:cNvPr id="25" name="Text 1"/>
          <p:cNvSpPr/>
          <p:nvPr/>
        </p:nvSpPr>
        <p:spPr>
          <a:xfrm>
            <a:off x="457200" y="6096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Core Features</a:t>
            </a:r>
            <a:endParaRPr lang="en-US" sz="2700" dirty="0"/>
          </a:p>
        </p:txBody>
      </p:sp>
      <p:sp>
        <p:nvSpPr>
          <p:cNvPr id="26" name="Text 2"/>
          <p:cNvSpPr/>
          <p:nvPr/>
        </p:nvSpPr>
        <p:spPr>
          <a:xfrm>
            <a:off x="1066800" y="1562100"/>
            <a:ext cx="4648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Serverless Operation</a:t>
            </a:r>
            <a:endParaRPr lang="en-US" sz="1500" dirty="0"/>
          </a:p>
        </p:txBody>
      </p:sp>
      <p:sp>
        <p:nvSpPr>
          <p:cNvPr id="27" name="Text 3"/>
          <p:cNvSpPr/>
          <p:nvPr/>
        </p:nvSpPr>
        <p:spPr>
          <a:xfrm>
            <a:off x="1066800" y="1905000"/>
            <a:ext cx="46482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Fully managed by AWS, eliminating the need to provision or manage infrastructure. Focus on your data export logic without worrying about underlying resources.</a:t>
            </a:r>
            <a:endParaRPr lang="en-US" sz="1200" dirty="0"/>
          </a:p>
        </p:txBody>
      </p:sp>
      <p:sp>
        <p:nvSpPr>
          <p:cNvPr id="28" name="Text 4"/>
          <p:cNvSpPr/>
          <p:nvPr/>
        </p:nvSpPr>
        <p:spPr>
          <a:xfrm>
            <a:off x="6855619" y="1562100"/>
            <a:ext cx="558069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No Read Capacity Consumption</a:t>
            </a:r>
            <a:endParaRPr lang="en-US" sz="1500" dirty="0"/>
          </a:p>
        </p:txBody>
      </p:sp>
      <p:sp>
        <p:nvSpPr>
          <p:cNvPr id="29" name="Text 5"/>
          <p:cNvSpPr/>
          <p:nvPr/>
        </p:nvSpPr>
        <p:spPr>
          <a:xfrm>
            <a:off x="6855619" y="1905000"/>
            <a:ext cx="4650581"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Export operations don't consume provisioned read capacity units (RCUs), ensuring no impact on performance or availability of your live DynamoDB table.</a:t>
            </a:r>
            <a:endParaRPr lang="en-US" sz="1200" dirty="0"/>
          </a:p>
        </p:txBody>
      </p:sp>
      <p:sp>
        <p:nvSpPr>
          <p:cNvPr id="30" name="Text 6"/>
          <p:cNvSpPr/>
          <p:nvPr/>
        </p:nvSpPr>
        <p:spPr>
          <a:xfrm>
            <a:off x="1066800" y="3352800"/>
            <a:ext cx="55778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Point-in-Time Recovery Integration</a:t>
            </a:r>
            <a:endParaRPr lang="en-US" sz="1500" dirty="0"/>
          </a:p>
        </p:txBody>
      </p:sp>
      <p:sp>
        <p:nvSpPr>
          <p:cNvPr id="31" name="Text 7"/>
          <p:cNvSpPr/>
          <p:nvPr/>
        </p:nvSpPr>
        <p:spPr>
          <a:xfrm>
            <a:off x="1066800" y="3695700"/>
            <a:ext cx="46482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Leverages PITR to ensure exported data represents a consistent snapshot at a specified moment, providing reliable backups for analytics and disaster recovery.</a:t>
            </a:r>
            <a:endParaRPr lang="en-US" sz="1200" dirty="0"/>
          </a:p>
        </p:txBody>
      </p:sp>
      <p:sp>
        <p:nvSpPr>
          <p:cNvPr id="32" name="Text 8"/>
          <p:cNvSpPr/>
          <p:nvPr/>
        </p:nvSpPr>
        <p:spPr>
          <a:xfrm>
            <a:off x="6861721" y="3352800"/>
            <a:ext cx="557337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End-to-End Encryption</a:t>
            </a:r>
            <a:endParaRPr lang="en-US" sz="1500" dirty="0"/>
          </a:p>
        </p:txBody>
      </p:sp>
      <p:sp>
        <p:nvSpPr>
          <p:cNvPr id="33" name="Text 9"/>
          <p:cNvSpPr/>
          <p:nvPr/>
        </p:nvSpPr>
        <p:spPr>
          <a:xfrm>
            <a:off x="6861721" y="3695700"/>
            <a:ext cx="4644479"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Data is encrypted throughout the export process, both in transit and at rest in S3, ensuring security and compliance with data protection regulations.</a:t>
            </a:r>
            <a:endParaRPr lang="en-US" sz="1200" dirty="0"/>
          </a:p>
        </p:txBody>
      </p:sp>
      <p:sp>
        <p:nvSpPr>
          <p:cNvPr id="34" name="Text 10"/>
          <p:cNvSpPr/>
          <p:nvPr/>
        </p:nvSpPr>
        <p:spPr>
          <a:xfrm>
            <a:off x="685800" y="5143500"/>
            <a:ext cx="10820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Additional Benefits</a:t>
            </a:r>
            <a:endParaRPr lang="en-US" sz="1500" dirty="0"/>
          </a:p>
        </p:txBody>
      </p:sp>
      <p:sp>
        <p:nvSpPr>
          <p:cNvPr id="35" name="Text 11"/>
          <p:cNvSpPr/>
          <p:nvPr/>
        </p:nvSpPr>
        <p:spPr>
          <a:xfrm>
            <a:off x="914400" y="5524500"/>
            <a:ext cx="248673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Non-disruptive to live table</a:t>
            </a:r>
            <a:endParaRPr lang="en-US" sz="1200" dirty="0"/>
          </a:p>
        </p:txBody>
      </p:sp>
      <p:sp>
        <p:nvSpPr>
          <p:cNvPr id="36" name="Text 12"/>
          <p:cNvSpPr/>
          <p:nvPr/>
        </p:nvSpPr>
        <p:spPr>
          <a:xfrm>
            <a:off x="4572000" y="5524500"/>
            <a:ext cx="237922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Scalable to large datasets</a:t>
            </a:r>
            <a:endParaRPr lang="en-US" sz="1200" dirty="0"/>
          </a:p>
        </p:txBody>
      </p:sp>
      <p:sp>
        <p:nvSpPr>
          <p:cNvPr id="37" name="Text 13"/>
          <p:cNvSpPr/>
          <p:nvPr/>
        </p:nvSpPr>
        <p:spPr>
          <a:xfrm>
            <a:off x="8229600" y="5524500"/>
            <a:ext cx="2147768"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IAM role-based security</a:t>
            </a:r>
            <a:endParaRPr lang="en-US" sz="1200" dirty="0"/>
          </a:p>
        </p:txBody>
      </p:sp>
      <p:sp>
        <p:nvSpPr>
          <p:cNvPr id="38" name="Text 14"/>
          <p:cNvSpPr/>
          <p:nvPr/>
        </p:nvSpPr>
        <p:spPr>
          <a:xfrm>
            <a:off x="457200" y="6438900"/>
            <a:ext cx="1142464"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Page 3 of 13</a:t>
            </a:r>
            <a:endParaRPr lang="en-US" sz="1200" dirty="0"/>
          </a:p>
        </p:txBody>
      </p:sp>
      <p:sp>
        <p:nvSpPr>
          <p:cNvPr id="39" name="Text 15"/>
          <p:cNvSpPr/>
          <p:nvPr/>
        </p:nvSpPr>
        <p:spPr>
          <a:xfrm>
            <a:off x="9218414" y="6438900"/>
            <a:ext cx="3019663"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Export to S3</a:t>
            </a:r>
            <a:endParaRPr lang="en-US" sz="12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96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96100"/>
          </a:xfrm>
          <a:prstGeom prst="rect">
            <a:avLst/>
          </a:prstGeom>
        </p:spPr>
      </p:pic>
      <p:pic>
        <p:nvPicPr>
          <p:cNvPr id="4" name="Image 2" descr="preencoded.png"/>
          <p:cNvPicPr>
            <a:picLocks noChangeAspect="1"/>
          </p:cNvPicPr>
          <p:nvPr/>
        </p:nvPicPr>
        <p:blipFill>
          <a:blip r:embed="rId5"/>
          <a:stretch>
            <a:fillRect/>
          </a:stretch>
        </p:blipFill>
        <p:spPr>
          <a:xfrm>
            <a:off x="0" y="0"/>
            <a:ext cx="12192000" cy="304800"/>
          </a:xfrm>
          <a:prstGeom prst="rect">
            <a:avLst/>
          </a:prstGeom>
        </p:spPr>
      </p:pic>
      <p:pic>
        <p:nvPicPr>
          <p:cNvPr id="5" name="Image 3" descr="preencoded.png"/>
          <p:cNvPicPr>
            <a:picLocks noChangeAspect="1"/>
          </p:cNvPicPr>
          <p:nvPr/>
        </p:nvPicPr>
        <p:blipFill>
          <a:blip r:embed="rId6"/>
          <a:stretch>
            <a:fillRect/>
          </a:stretch>
        </p:blipFill>
        <p:spPr>
          <a:xfrm>
            <a:off x="457200" y="0"/>
            <a:ext cx="200025" cy="304800"/>
          </a:xfrm>
          <a:prstGeom prst="rect">
            <a:avLst/>
          </a:prstGeom>
        </p:spPr>
      </p:pic>
      <p:pic>
        <p:nvPicPr>
          <p:cNvPr id="6" name="Image 4" descr="preencoded.png"/>
          <p:cNvPicPr>
            <a:picLocks noChangeAspect="1"/>
          </p:cNvPicPr>
          <p:nvPr/>
        </p:nvPicPr>
        <p:blipFill>
          <a:blip r:embed="rId7"/>
          <a:stretch>
            <a:fillRect/>
          </a:stretch>
        </p:blipFill>
        <p:spPr>
          <a:xfrm>
            <a:off x="457200" y="1066800"/>
            <a:ext cx="1219200" cy="38100"/>
          </a:xfrm>
          <a:prstGeom prst="rect">
            <a:avLst/>
          </a:prstGeom>
        </p:spPr>
      </p:pic>
      <p:pic>
        <p:nvPicPr>
          <p:cNvPr id="7" name="Image 5" descr="preencoded.png"/>
          <p:cNvPicPr>
            <a:picLocks noChangeAspect="1"/>
          </p:cNvPicPr>
          <p:nvPr/>
        </p:nvPicPr>
        <p:blipFill>
          <a:blip r:embed="rId8"/>
          <a:stretch>
            <a:fillRect/>
          </a:stretch>
        </p:blipFill>
        <p:spPr>
          <a:xfrm>
            <a:off x="457200" y="1333500"/>
            <a:ext cx="5410200" cy="3886200"/>
          </a:xfrm>
          <a:prstGeom prst="rect">
            <a:avLst/>
          </a:prstGeom>
        </p:spPr>
      </p:pic>
      <p:pic>
        <p:nvPicPr>
          <p:cNvPr id="8" name="Image 6" descr="preencoded.png"/>
          <p:cNvPicPr>
            <a:picLocks noChangeAspect="1"/>
          </p:cNvPicPr>
          <p:nvPr/>
        </p:nvPicPr>
        <p:blipFill>
          <a:blip r:embed="rId9"/>
          <a:stretch>
            <a:fillRect/>
          </a:stretch>
        </p:blipFill>
        <p:spPr>
          <a:xfrm>
            <a:off x="685800" y="15621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800100" y="1638300"/>
            <a:ext cx="228600" cy="304800"/>
          </a:xfrm>
          <a:prstGeom prst="rect">
            <a:avLst/>
          </a:prstGeom>
        </p:spPr>
      </p:pic>
      <p:pic>
        <p:nvPicPr>
          <p:cNvPr id="10" name="Image 8" descr="preencoded.png"/>
          <p:cNvPicPr>
            <a:picLocks noChangeAspect="1"/>
          </p:cNvPicPr>
          <p:nvPr/>
        </p:nvPicPr>
        <p:blipFill>
          <a:blip r:embed="rId11"/>
          <a:stretch>
            <a:fillRect/>
          </a:stretch>
        </p:blipFill>
        <p:spPr>
          <a:xfrm>
            <a:off x="762000" y="3238500"/>
            <a:ext cx="152400" cy="152400"/>
          </a:xfrm>
          <a:prstGeom prst="rect">
            <a:avLst/>
          </a:prstGeom>
        </p:spPr>
      </p:pic>
      <p:pic>
        <p:nvPicPr>
          <p:cNvPr id="11" name="Image 9" descr="preencoded.png"/>
          <p:cNvPicPr>
            <a:picLocks noChangeAspect="1"/>
          </p:cNvPicPr>
          <p:nvPr/>
        </p:nvPicPr>
        <p:blipFill>
          <a:blip r:embed="rId11"/>
          <a:stretch>
            <a:fillRect/>
          </a:stretch>
        </p:blipFill>
        <p:spPr>
          <a:xfrm>
            <a:off x="762000" y="3695700"/>
            <a:ext cx="152400" cy="152400"/>
          </a:xfrm>
          <a:prstGeom prst="rect">
            <a:avLst/>
          </a:prstGeom>
        </p:spPr>
      </p:pic>
      <p:pic>
        <p:nvPicPr>
          <p:cNvPr id="12" name="Image 10" descr="preencoded.png"/>
          <p:cNvPicPr>
            <a:picLocks noChangeAspect="1"/>
          </p:cNvPicPr>
          <p:nvPr/>
        </p:nvPicPr>
        <p:blipFill>
          <a:blip r:embed="rId12"/>
          <a:stretch>
            <a:fillRect/>
          </a:stretch>
        </p:blipFill>
        <p:spPr>
          <a:xfrm>
            <a:off x="723900" y="4495800"/>
            <a:ext cx="1000720" cy="266700"/>
          </a:xfrm>
          <a:prstGeom prst="rect">
            <a:avLst/>
          </a:prstGeom>
        </p:spPr>
      </p:pic>
      <p:pic>
        <p:nvPicPr>
          <p:cNvPr id="13" name="Image 11" descr="preencoded.png"/>
          <p:cNvPicPr>
            <a:picLocks noChangeAspect="1"/>
          </p:cNvPicPr>
          <p:nvPr/>
        </p:nvPicPr>
        <p:blipFill>
          <a:blip r:embed="rId13"/>
          <a:stretch>
            <a:fillRect/>
          </a:stretch>
        </p:blipFill>
        <p:spPr>
          <a:xfrm>
            <a:off x="838200" y="4552950"/>
            <a:ext cx="133350" cy="133350"/>
          </a:xfrm>
          <a:prstGeom prst="rect">
            <a:avLst/>
          </a:prstGeom>
        </p:spPr>
      </p:pic>
      <p:pic>
        <p:nvPicPr>
          <p:cNvPr id="14" name="Image 12" descr="preencoded.png"/>
          <p:cNvPicPr>
            <a:picLocks noChangeAspect="1"/>
          </p:cNvPicPr>
          <p:nvPr/>
        </p:nvPicPr>
        <p:blipFill>
          <a:blip r:embed="rId14"/>
          <a:stretch>
            <a:fillRect/>
          </a:stretch>
        </p:blipFill>
        <p:spPr>
          <a:xfrm>
            <a:off x="1800820" y="4495800"/>
            <a:ext cx="1140768" cy="266700"/>
          </a:xfrm>
          <a:prstGeom prst="rect">
            <a:avLst/>
          </a:prstGeom>
        </p:spPr>
      </p:pic>
      <p:pic>
        <p:nvPicPr>
          <p:cNvPr id="15" name="Image 13" descr="preencoded.png"/>
          <p:cNvPicPr>
            <a:picLocks noChangeAspect="1"/>
          </p:cNvPicPr>
          <p:nvPr/>
        </p:nvPicPr>
        <p:blipFill>
          <a:blip r:embed="rId15"/>
          <a:stretch>
            <a:fillRect/>
          </a:stretch>
        </p:blipFill>
        <p:spPr>
          <a:xfrm>
            <a:off x="1915120" y="4552950"/>
            <a:ext cx="133350" cy="133350"/>
          </a:xfrm>
          <a:prstGeom prst="rect">
            <a:avLst/>
          </a:prstGeom>
        </p:spPr>
      </p:pic>
      <p:pic>
        <p:nvPicPr>
          <p:cNvPr id="16" name="Image 14" descr="preencoded.png"/>
          <p:cNvPicPr>
            <a:picLocks noChangeAspect="1"/>
          </p:cNvPicPr>
          <p:nvPr/>
        </p:nvPicPr>
        <p:blipFill>
          <a:blip r:embed="rId16"/>
          <a:stretch>
            <a:fillRect/>
          </a:stretch>
        </p:blipFill>
        <p:spPr>
          <a:xfrm>
            <a:off x="3017788" y="4495800"/>
            <a:ext cx="1048048" cy="266700"/>
          </a:xfrm>
          <a:prstGeom prst="rect">
            <a:avLst/>
          </a:prstGeom>
        </p:spPr>
      </p:pic>
      <p:pic>
        <p:nvPicPr>
          <p:cNvPr id="17" name="Image 15" descr="preencoded.png"/>
          <p:cNvPicPr>
            <a:picLocks noChangeAspect="1"/>
          </p:cNvPicPr>
          <p:nvPr/>
        </p:nvPicPr>
        <p:blipFill>
          <a:blip r:embed="rId17"/>
          <a:stretch>
            <a:fillRect/>
          </a:stretch>
        </p:blipFill>
        <p:spPr>
          <a:xfrm>
            <a:off x="3132088" y="4552950"/>
            <a:ext cx="133350" cy="133350"/>
          </a:xfrm>
          <a:prstGeom prst="rect">
            <a:avLst/>
          </a:prstGeom>
        </p:spPr>
      </p:pic>
      <p:pic>
        <p:nvPicPr>
          <p:cNvPr id="18" name="Image 16" descr="preencoded.png"/>
          <p:cNvPicPr>
            <a:picLocks noChangeAspect="1"/>
          </p:cNvPicPr>
          <p:nvPr/>
        </p:nvPicPr>
        <p:blipFill>
          <a:blip r:embed="rId8"/>
          <a:stretch>
            <a:fillRect/>
          </a:stretch>
        </p:blipFill>
        <p:spPr>
          <a:xfrm>
            <a:off x="6324600" y="1333500"/>
            <a:ext cx="5410200" cy="3886200"/>
          </a:xfrm>
          <a:prstGeom prst="rect">
            <a:avLst/>
          </a:prstGeom>
        </p:spPr>
      </p:pic>
      <p:pic>
        <p:nvPicPr>
          <p:cNvPr id="19" name="Image 17" descr="preencoded.png"/>
          <p:cNvPicPr>
            <a:picLocks noChangeAspect="1"/>
          </p:cNvPicPr>
          <p:nvPr/>
        </p:nvPicPr>
        <p:blipFill>
          <a:blip r:embed="rId18"/>
          <a:stretch>
            <a:fillRect/>
          </a:stretch>
        </p:blipFill>
        <p:spPr>
          <a:xfrm>
            <a:off x="6553200" y="1562100"/>
            <a:ext cx="457200" cy="457200"/>
          </a:xfrm>
          <a:prstGeom prst="rect">
            <a:avLst/>
          </a:prstGeom>
        </p:spPr>
      </p:pic>
      <p:pic>
        <p:nvPicPr>
          <p:cNvPr id="20" name="Image 18" descr="preencoded.png"/>
          <p:cNvPicPr>
            <a:picLocks noChangeAspect="1"/>
          </p:cNvPicPr>
          <p:nvPr/>
        </p:nvPicPr>
        <p:blipFill>
          <a:blip r:embed="rId19"/>
          <a:stretch>
            <a:fillRect/>
          </a:stretch>
        </p:blipFill>
        <p:spPr>
          <a:xfrm>
            <a:off x="6667500" y="1638300"/>
            <a:ext cx="228600" cy="304800"/>
          </a:xfrm>
          <a:prstGeom prst="rect">
            <a:avLst/>
          </a:prstGeom>
        </p:spPr>
      </p:pic>
      <p:pic>
        <p:nvPicPr>
          <p:cNvPr id="21" name="Image 19" descr="preencoded.png"/>
          <p:cNvPicPr>
            <a:picLocks noChangeAspect="1"/>
          </p:cNvPicPr>
          <p:nvPr/>
        </p:nvPicPr>
        <p:blipFill>
          <a:blip r:embed="rId11"/>
          <a:stretch>
            <a:fillRect/>
          </a:stretch>
        </p:blipFill>
        <p:spPr>
          <a:xfrm>
            <a:off x="6629400" y="3238500"/>
            <a:ext cx="152400" cy="152400"/>
          </a:xfrm>
          <a:prstGeom prst="rect">
            <a:avLst/>
          </a:prstGeom>
        </p:spPr>
      </p:pic>
      <p:pic>
        <p:nvPicPr>
          <p:cNvPr id="22" name="Image 20" descr="preencoded.png"/>
          <p:cNvPicPr>
            <a:picLocks noChangeAspect="1"/>
          </p:cNvPicPr>
          <p:nvPr/>
        </p:nvPicPr>
        <p:blipFill>
          <a:blip r:embed="rId11"/>
          <a:stretch>
            <a:fillRect/>
          </a:stretch>
        </p:blipFill>
        <p:spPr>
          <a:xfrm>
            <a:off x="6629400" y="3695700"/>
            <a:ext cx="152400" cy="152400"/>
          </a:xfrm>
          <a:prstGeom prst="rect">
            <a:avLst/>
          </a:prstGeom>
        </p:spPr>
      </p:pic>
      <p:pic>
        <p:nvPicPr>
          <p:cNvPr id="23" name="Image 21" descr="preencoded.png"/>
          <p:cNvPicPr>
            <a:picLocks noChangeAspect="1"/>
          </p:cNvPicPr>
          <p:nvPr/>
        </p:nvPicPr>
        <p:blipFill>
          <a:blip r:embed="rId20"/>
          <a:stretch>
            <a:fillRect/>
          </a:stretch>
        </p:blipFill>
        <p:spPr>
          <a:xfrm>
            <a:off x="6591300" y="4495800"/>
            <a:ext cx="1365200" cy="266700"/>
          </a:xfrm>
          <a:prstGeom prst="rect">
            <a:avLst/>
          </a:prstGeom>
        </p:spPr>
      </p:pic>
      <p:pic>
        <p:nvPicPr>
          <p:cNvPr id="24" name="Image 22" descr="preencoded.png"/>
          <p:cNvPicPr>
            <a:picLocks noChangeAspect="1"/>
          </p:cNvPicPr>
          <p:nvPr/>
        </p:nvPicPr>
        <p:blipFill>
          <a:blip r:embed="rId21"/>
          <a:stretch>
            <a:fillRect/>
          </a:stretch>
        </p:blipFill>
        <p:spPr>
          <a:xfrm>
            <a:off x="6705600" y="4552950"/>
            <a:ext cx="133350" cy="133350"/>
          </a:xfrm>
          <a:prstGeom prst="rect">
            <a:avLst/>
          </a:prstGeom>
        </p:spPr>
      </p:pic>
      <p:pic>
        <p:nvPicPr>
          <p:cNvPr id="25" name="Image 23" descr="preencoded.png"/>
          <p:cNvPicPr>
            <a:picLocks noChangeAspect="1"/>
          </p:cNvPicPr>
          <p:nvPr/>
        </p:nvPicPr>
        <p:blipFill>
          <a:blip r:embed="rId22"/>
          <a:stretch>
            <a:fillRect/>
          </a:stretch>
        </p:blipFill>
        <p:spPr>
          <a:xfrm>
            <a:off x="8032700" y="4495800"/>
            <a:ext cx="1727299" cy="266700"/>
          </a:xfrm>
          <a:prstGeom prst="rect">
            <a:avLst/>
          </a:prstGeom>
        </p:spPr>
      </p:pic>
      <p:pic>
        <p:nvPicPr>
          <p:cNvPr id="26" name="Image 24" descr="preencoded.png"/>
          <p:cNvPicPr>
            <a:picLocks noChangeAspect="1"/>
          </p:cNvPicPr>
          <p:nvPr/>
        </p:nvPicPr>
        <p:blipFill>
          <a:blip r:embed="rId23"/>
          <a:stretch>
            <a:fillRect/>
          </a:stretch>
        </p:blipFill>
        <p:spPr>
          <a:xfrm>
            <a:off x="8147000" y="4552950"/>
            <a:ext cx="133350" cy="133350"/>
          </a:xfrm>
          <a:prstGeom prst="rect">
            <a:avLst/>
          </a:prstGeom>
        </p:spPr>
      </p:pic>
      <p:pic>
        <p:nvPicPr>
          <p:cNvPr id="27" name="Image 25" descr="preencoded.png"/>
          <p:cNvPicPr>
            <a:picLocks noChangeAspect="1"/>
          </p:cNvPicPr>
          <p:nvPr/>
        </p:nvPicPr>
        <p:blipFill>
          <a:blip r:embed="rId24"/>
          <a:stretch>
            <a:fillRect/>
          </a:stretch>
        </p:blipFill>
        <p:spPr>
          <a:xfrm>
            <a:off x="9836200" y="4495800"/>
            <a:ext cx="1522214" cy="266700"/>
          </a:xfrm>
          <a:prstGeom prst="rect">
            <a:avLst/>
          </a:prstGeom>
        </p:spPr>
      </p:pic>
      <p:pic>
        <p:nvPicPr>
          <p:cNvPr id="28" name="Image 26" descr="preencoded.png"/>
          <p:cNvPicPr>
            <a:picLocks noChangeAspect="1"/>
          </p:cNvPicPr>
          <p:nvPr/>
        </p:nvPicPr>
        <p:blipFill>
          <a:blip r:embed="rId25"/>
          <a:stretch>
            <a:fillRect/>
          </a:stretch>
        </p:blipFill>
        <p:spPr>
          <a:xfrm>
            <a:off x="9950500" y="4552950"/>
            <a:ext cx="114300" cy="133350"/>
          </a:xfrm>
          <a:prstGeom prst="rect">
            <a:avLst/>
          </a:prstGeom>
        </p:spPr>
      </p:pic>
      <p:pic>
        <p:nvPicPr>
          <p:cNvPr id="29" name="Image 27" descr="preencoded.png"/>
          <p:cNvPicPr>
            <a:picLocks noChangeAspect="1"/>
          </p:cNvPicPr>
          <p:nvPr/>
        </p:nvPicPr>
        <p:blipFill>
          <a:blip r:embed="rId26"/>
          <a:stretch>
            <a:fillRect/>
          </a:stretch>
        </p:blipFill>
        <p:spPr>
          <a:xfrm>
            <a:off x="1828800" y="5448300"/>
            <a:ext cx="8534400" cy="571500"/>
          </a:xfrm>
          <a:prstGeom prst="rect">
            <a:avLst/>
          </a:prstGeom>
        </p:spPr>
      </p:pic>
      <p:pic>
        <p:nvPicPr>
          <p:cNvPr id="30" name="Image 28" descr="preencoded.png"/>
          <p:cNvPicPr>
            <a:picLocks noChangeAspect="1"/>
          </p:cNvPicPr>
          <p:nvPr/>
        </p:nvPicPr>
        <p:blipFill>
          <a:blip r:embed="rId27"/>
          <a:stretch>
            <a:fillRect/>
          </a:stretch>
        </p:blipFill>
        <p:spPr>
          <a:xfrm>
            <a:off x="0" y="6286500"/>
            <a:ext cx="12192000" cy="609600"/>
          </a:xfrm>
          <a:prstGeom prst="rect">
            <a:avLst/>
          </a:prstGeom>
        </p:spPr>
      </p:pic>
      <p:sp>
        <p:nvSpPr>
          <p:cNvPr id="31" name="Text 0"/>
          <p:cNvSpPr/>
          <p:nvPr/>
        </p:nvSpPr>
        <p:spPr>
          <a:xfrm>
            <a:off x="733425" y="38100"/>
            <a:ext cx="201346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Amazon DynamoDB</a:t>
            </a:r>
            <a:endParaRPr lang="en-US" sz="1200" dirty="0"/>
          </a:p>
        </p:txBody>
      </p:sp>
      <p:sp>
        <p:nvSpPr>
          <p:cNvPr id="32" name="Text 1"/>
          <p:cNvSpPr/>
          <p:nvPr/>
        </p:nvSpPr>
        <p:spPr>
          <a:xfrm>
            <a:off x="457200" y="6096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Export Types</a:t>
            </a:r>
            <a:endParaRPr lang="en-US" sz="2700" dirty="0"/>
          </a:p>
        </p:txBody>
      </p:sp>
      <p:sp>
        <p:nvSpPr>
          <p:cNvPr id="33" name="Text 2"/>
          <p:cNvSpPr/>
          <p:nvPr/>
        </p:nvSpPr>
        <p:spPr>
          <a:xfrm>
            <a:off x="1295400" y="1638300"/>
            <a:ext cx="1668244"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Full Export</a:t>
            </a:r>
            <a:endParaRPr lang="en-US" sz="1800" dirty="0"/>
          </a:p>
        </p:txBody>
      </p:sp>
      <p:sp>
        <p:nvSpPr>
          <p:cNvPr id="34" name="Text 3"/>
          <p:cNvSpPr/>
          <p:nvPr/>
        </p:nvSpPr>
        <p:spPr>
          <a:xfrm>
            <a:off x="685800" y="2171700"/>
            <a:ext cx="4953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Captures a complete snapshot of your DynamoDB table's data at a specific point in time.</a:t>
            </a:r>
            <a:endParaRPr lang="en-US" sz="1200" dirty="0"/>
          </a:p>
        </p:txBody>
      </p:sp>
      <p:sp>
        <p:nvSpPr>
          <p:cNvPr id="35" name="Text 4"/>
          <p:cNvSpPr/>
          <p:nvPr/>
        </p:nvSpPr>
        <p:spPr>
          <a:xfrm>
            <a:off x="685800" y="2781300"/>
            <a:ext cx="4953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Key Characteristics</a:t>
            </a:r>
            <a:endParaRPr lang="en-US" sz="1350" dirty="0"/>
          </a:p>
        </p:txBody>
      </p:sp>
      <p:sp>
        <p:nvSpPr>
          <p:cNvPr id="36" name="Text 5"/>
          <p:cNvSpPr/>
          <p:nvPr/>
        </p:nvSpPr>
        <p:spPr>
          <a:xfrm>
            <a:off x="990600" y="3200400"/>
            <a:ext cx="224367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Complete data snapshot</a:t>
            </a:r>
            <a:endParaRPr lang="en-US" sz="1200" dirty="0"/>
          </a:p>
        </p:txBody>
      </p:sp>
      <p:sp>
        <p:nvSpPr>
          <p:cNvPr id="37" name="Text 6"/>
          <p:cNvSpPr/>
          <p:nvPr/>
        </p:nvSpPr>
        <p:spPr>
          <a:xfrm>
            <a:off x="990600" y="3657600"/>
            <a:ext cx="257692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Requires PITR to be enabled</a:t>
            </a:r>
            <a:endParaRPr lang="en-US" sz="1200" dirty="0"/>
          </a:p>
        </p:txBody>
      </p:sp>
      <p:sp>
        <p:nvSpPr>
          <p:cNvPr id="38" name="Text 7"/>
          <p:cNvSpPr/>
          <p:nvPr/>
        </p:nvSpPr>
        <p:spPr>
          <a:xfrm>
            <a:off x="685800" y="4114800"/>
            <a:ext cx="4953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Best Use Cases</a:t>
            </a:r>
            <a:endParaRPr lang="en-US" sz="1350" dirty="0"/>
          </a:p>
        </p:txBody>
      </p:sp>
      <p:sp>
        <p:nvSpPr>
          <p:cNvPr id="39" name="Text 8"/>
          <p:cNvSpPr/>
          <p:nvPr/>
        </p:nvSpPr>
        <p:spPr>
          <a:xfrm>
            <a:off x="1009650" y="4495800"/>
            <a:ext cx="1200864" cy="2667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 Backups</a:t>
            </a:r>
            <a:endParaRPr lang="en-US" sz="1050" dirty="0"/>
          </a:p>
        </p:txBody>
      </p:sp>
      <p:sp>
        <p:nvSpPr>
          <p:cNvPr id="40" name="Text 9"/>
          <p:cNvSpPr/>
          <p:nvPr/>
        </p:nvSpPr>
        <p:spPr>
          <a:xfrm>
            <a:off x="2086570" y="4495800"/>
            <a:ext cx="1368921" cy="2667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 Migrations</a:t>
            </a:r>
            <a:endParaRPr lang="en-US" sz="1050" dirty="0"/>
          </a:p>
        </p:txBody>
      </p:sp>
      <p:sp>
        <p:nvSpPr>
          <p:cNvPr id="41" name="Text 10"/>
          <p:cNvSpPr/>
          <p:nvPr/>
        </p:nvSpPr>
        <p:spPr>
          <a:xfrm>
            <a:off x="3303538" y="4495800"/>
            <a:ext cx="1257657" cy="2667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 Analytics</a:t>
            </a:r>
            <a:endParaRPr lang="en-US" sz="1050" dirty="0"/>
          </a:p>
        </p:txBody>
      </p:sp>
      <p:sp>
        <p:nvSpPr>
          <p:cNvPr id="42" name="Text 11"/>
          <p:cNvSpPr/>
          <p:nvPr/>
        </p:nvSpPr>
        <p:spPr>
          <a:xfrm>
            <a:off x="7162800" y="1638300"/>
            <a:ext cx="2969835"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Incremental Export</a:t>
            </a:r>
            <a:endParaRPr lang="en-US" sz="1800" dirty="0"/>
          </a:p>
        </p:txBody>
      </p:sp>
      <p:sp>
        <p:nvSpPr>
          <p:cNvPr id="43" name="Text 12"/>
          <p:cNvSpPr/>
          <p:nvPr/>
        </p:nvSpPr>
        <p:spPr>
          <a:xfrm>
            <a:off x="6553200" y="2171700"/>
            <a:ext cx="4953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Captures data items inserted, updated, or deleted within a specified time range.</a:t>
            </a:r>
            <a:endParaRPr lang="en-US" sz="1200" dirty="0"/>
          </a:p>
        </p:txBody>
      </p:sp>
      <p:sp>
        <p:nvSpPr>
          <p:cNvPr id="44" name="Text 13"/>
          <p:cNvSpPr/>
          <p:nvPr/>
        </p:nvSpPr>
        <p:spPr>
          <a:xfrm>
            <a:off x="6553200" y="2781300"/>
            <a:ext cx="4953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Key Characteristics</a:t>
            </a:r>
            <a:endParaRPr lang="en-US" sz="1350" dirty="0"/>
          </a:p>
        </p:txBody>
      </p:sp>
      <p:sp>
        <p:nvSpPr>
          <p:cNvPr id="45" name="Text 14"/>
          <p:cNvSpPr/>
          <p:nvPr/>
        </p:nvSpPr>
        <p:spPr>
          <a:xfrm>
            <a:off x="6858000" y="3200400"/>
            <a:ext cx="173628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Only changed data</a:t>
            </a:r>
            <a:endParaRPr lang="en-US" sz="1200" dirty="0"/>
          </a:p>
        </p:txBody>
      </p:sp>
      <p:sp>
        <p:nvSpPr>
          <p:cNvPr id="46" name="Text 15"/>
          <p:cNvSpPr/>
          <p:nvPr/>
        </p:nvSpPr>
        <p:spPr>
          <a:xfrm>
            <a:off x="6858000" y="3657600"/>
            <a:ext cx="380172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New Images Only or New and Old Images</a:t>
            </a:r>
            <a:endParaRPr lang="en-US" sz="1200" dirty="0"/>
          </a:p>
        </p:txBody>
      </p:sp>
      <p:sp>
        <p:nvSpPr>
          <p:cNvPr id="47" name="Text 16"/>
          <p:cNvSpPr/>
          <p:nvPr/>
        </p:nvSpPr>
        <p:spPr>
          <a:xfrm>
            <a:off x="6553200" y="4114800"/>
            <a:ext cx="4953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Best Use Cases</a:t>
            </a:r>
            <a:endParaRPr lang="en-US" sz="1350" dirty="0"/>
          </a:p>
        </p:txBody>
      </p:sp>
      <p:sp>
        <p:nvSpPr>
          <p:cNvPr id="48" name="Text 17"/>
          <p:cNvSpPr/>
          <p:nvPr/>
        </p:nvSpPr>
        <p:spPr>
          <a:xfrm>
            <a:off x="6877050" y="4495800"/>
            <a:ext cx="1638240" cy="2667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 CDC Pipelines</a:t>
            </a:r>
            <a:endParaRPr lang="en-US" sz="1050" dirty="0"/>
          </a:p>
        </p:txBody>
      </p:sp>
      <p:sp>
        <p:nvSpPr>
          <p:cNvPr id="49" name="Text 18"/>
          <p:cNvSpPr/>
          <p:nvPr/>
        </p:nvSpPr>
        <p:spPr>
          <a:xfrm>
            <a:off x="8318450" y="4495800"/>
            <a:ext cx="2072759" cy="2667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 Real-time Analytics</a:t>
            </a:r>
            <a:endParaRPr lang="en-US" sz="1050" dirty="0"/>
          </a:p>
        </p:txBody>
      </p:sp>
      <p:sp>
        <p:nvSpPr>
          <p:cNvPr id="50" name="Text 19"/>
          <p:cNvSpPr/>
          <p:nvPr/>
        </p:nvSpPr>
        <p:spPr>
          <a:xfrm>
            <a:off x="10102900" y="4495800"/>
            <a:ext cx="1826657" cy="2667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 Data Replication</a:t>
            </a:r>
            <a:endParaRPr lang="en-US" sz="1050" dirty="0"/>
          </a:p>
        </p:txBody>
      </p:sp>
      <p:sp>
        <p:nvSpPr>
          <p:cNvPr id="51" name="Text 20"/>
          <p:cNvSpPr/>
          <p:nvPr/>
        </p:nvSpPr>
        <p:spPr>
          <a:xfrm>
            <a:off x="457200" y="6477000"/>
            <a:ext cx="1142464"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Page 4 of 13</a:t>
            </a:r>
            <a:endParaRPr lang="en-US" sz="1200" dirty="0"/>
          </a:p>
        </p:txBody>
      </p:sp>
      <p:sp>
        <p:nvSpPr>
          <p:cNvPr id="52" name="Text 21"/>
          <p:cNvSpPr/>
          <p:nvPr/>
        </p:nvSpPr>
        <p:spPr>
          <a:xfrm>
            <a:off x="9218414" y="6477000"/>
            <a:ext cx="3019663"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Export to S3</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1430000" cy="838200"/>
          </a:xfrm>
          <a:prstGeom prst="rect">
            <a:avLst/>
          </a:prstGeom>
        </p:spPr>
      </p:pic>
      <p:pic>
        <p:nvPicPr>
          <p:cNvPr id="5" name="Image 3" descr="preencoded.png"/>
          <p:cNvPicPr>
            <a:picLocks noChangeAspect="1"/>
          </p:cNvPicPr>
          <p:nvPr/>
        </p:nvPicPr>
        <p:blipFill>
          <a:blip r:embed="rId6"/>
          <a:stretch>
            <a:fillRect/>
          </a:stretch>
        </p:blipFill>
        <p:spPr>
          <a:xfrm>
            <a:off x="381000" y="2171700"/>
            <a:ext cx="3657600" cy="2933700"/>
          </a:xfrm>
          <a:prstGeom prst="rect">
            <a:avLst/>
          </a:prstGeom>
        </p:spPr>
      </p:pic>
      <p:pic>
        <p:nvPicPr>
          <p:cNvPr id="6" name="Image 4" descr="preencoded.png"/>
          <p:cNvPicPr>
            <a:picLocks noChangeAspect="1"/>
          </p:cNvPicPr>
          <p:nvPr/>
        </p:nvPicPr>
        <p:blipFill>
          <a:blip r:embed="rId7"/>
          <a:stretch>
            <a:fillRect/>
          </a:stretch>
        </p:blipFill>
        <p:spPr>
          <a:xfrm>
            <a:off x="571500" y="2362200"/>
            <a:ext cx="457200" cy="457200"/>
          </a:xfrm>
          <a:prstGeom prst="rect">
            <a:avLst/>
          </a:prstGeom>
        </p:spPr>
      </p:pic>
      <p:pic>
        <p:nvPicPr>
          <p:cNvPr id="7" name="Image 5" descr="preencoded.png"/>
          <p:cNvPicPr>
            <a:picLocks noChangeAspect="1"/>
          </p:cNvPicPr>
          <p:nvPr/>
        </p:nvPicPr>
        <p:blipFill>
          <a:blip r:embed="rId8"/>
          <a:stretch>
            <a:fillRect/>
          </a:stretch>
        </p:blipFill>
        <p:spPr>
          <a:xfrm>
            <a:off x="657225" y="2438400"/>
            <a:ext cx="285750" cy="304800"/>
          </a:xfrm>
          <a:prstGeom prst="rect">
            <a:avLst/>
          </a:prstGeom>
        </p:spPr>
      </p:pic>
      <p:pic>
        <p:nvPicPr>
          <p:cNvPr id="8" name="Image 6" descr="preencoded.png"/>
          <p:cNvPicPr>
            <a:picLocks noChangeAspect="1"/>
          </p:cNvPicPr>
          <p:nvPr/>
        </p:nvPicPr>
        <p:blipFill>
          <a:blip r:embed="rId9"/>
          <a:stretch>
            <a:fillRect/>
          </a:stretch>
        </p:blipFill>
        <p:spPr>
          <a:xfrm>
            <a:off x="571500" y="3009900"/>
            <a:ext cx="152400" cy="152400"/>
          </a:xfrm>
          <a:prstGeom prst="rect">
            <a:avLst/>
          </a:prstGeom>
        </p:spPr>
      </p:pic>
      <p:pic>
        <p:nvPicPr>
          <p:cNvPr id="9" name="Image 7" descr="preencoded.png"/>
          <p:cNvPicPr>
            <a:picLocks noChangeAspect="1"/>
          </p:cNvPicPr>
          <p:nvPr/>
        </p:nvPicPr>
        <p:blipFill>
          <a:blip r:embed="rId9"/>
          <a:stretch>
            <a:fillRect/>
          </a:stretch>
        </p:blipFill>
        <p:spPr>
          <a:xfrm>
            <a:off x="571500" y="3543300"/>
            <a:ext cx="152400" cy="152400"/>
          </a:xfrm>
          <a:prstGeom prst="rect">
            <a:avLst/>
          </a:prstGeom>
        </p:spPr>
      </p:pic>
      <p:pic>
        <p:nvPicPr>
          <p:cNvPr id="10" name="Image 8" descr="preencoded.png"/>
          <p:cNvPicPr>
            <a:picLocks noChangeAspect="1"/>
          </p:cNvPicPr>
          <p:nvPr/>
        </p:nvPicPr>
        <p:blipFill>
          <a:blip r:embed="rId10"/>
          <a:stretch>
            <a:fillRect/>
          </a:stretch>
        </p:blipFill>
        <p:spPr>
          <a:xfrm>
            <a:off x="571500" y="4114800"/>
            <a:ext cx="3276600" cy="800100"/>
          </a:xfrm>
          <a:prstGeom prst="rect">
            <a:avLst/>
          </a:prstGeom>
        </p:spPr>
      </p:pic>
      <p:pic>
        <p:nvPicPr>
          <p:cNvPr id="11" name="Image 9" descr="preencoded.png"/>
          <p:cNvPicPr>
            <a:picLocks noChangeAspect="1"/>
          </p:cNvPicPr>
          <p:nvPr/>
        </p:nvPicPr>
        <p:blipFill>
          <a:blip r:embed="rId11"/>
          <a:stretch>
            <a:fillRect/>
          </a:stretch>
        </p:blipFill>
        <p:spPr>
          <a:xfrm>
            <a:off x="4267200" y="2171700"/>
            <a:ext cx="3657600" cy="2933700"/>
          </a:xfrm>
          <a:prstGeom prst="rect">
            <a:avLst/>
          </a:prstGeom>
        </p:spPr>
      </p:pic>
      <p:pic>
        <p:nvPicPr>
          <p:cNvPr id="12" name="Image 10" descr="preencoded.png"/>
          <p:cNvPicPr>
            <a:picLocks noChangeAspect="1"/>
          </p:cNvPicPr>
          <p:nvPr/>
        </p:nvPicPr>
        <p:blipFill>
          <a:blip r:embed="rId12"/>
          <a:stretch>
            <a:fillRect/>
          </a:stretch>
        </p:blipFill>
        <p:spPr>
          <a:xfrm>
            <a:off x="4457700" y="2362200"/>
            <a:ext cx="457200" cy="457200"/>
          </a:xfrm>
          <a:prstGeom prst="rect">
            <a:avLst/>
          </a:prstGeom>
        </p:spPr>
      </p:pic>
      <p:pic>
        <p:nvPicPr>
          <p:cNvPr id="13" name="Image 11" descr="preencoded.png"/>
          <p:cNvPicPr>
            <a:picLocks noChangeAspect="1"/>
          </p:cNvPicPr>
          <p:nvPr/>
        </p:nvPicPr>
        <p:blipFill>
          <a:blip r:embed="rId13"/>
          <a:stretch>
            <a:fillRect/>
          </a:stretch>
        </p:blipFill>
        <p:spPr>
          <a:xfrm>
            <a:off x="4557713" y="2438400"/>
            <a:ext cx="257175" cy="304800"/>
          </a:xfrm>
          <a:prstGeom prst="rect">
            <a:avLst/>
          </a:prstGeom>
        </p:spPr>
      </p:pic>
      <p:pic>
        <p:nvPicPr>
          <p:cNvPr id="14" name="Image 12" descr="preencoded.png"/>
          <p:cNvPicPr>
            <a:picLocks noChangeAspect="1"/>
          </p:cNvPicPr>
          <p:nvPr/>
        </p:nvPicPr>
        <p:blipFill>
          <a:blip r:embed="rId9"/>
          <a:stretch>
            <a:fillRect/>
          </a:stretch>
        </p:blipFill>
        <p:spPr>
          <a:xfrm>
            <a:off x="4457700" y="3009900"/>
            <a:ext cx="152400" cy="152400"/>
          </a:xfrm>
          <a:prstGeom prst="rect">
            <a:avLst/>
          </a:prstGeom>
        </p:spPr>
      </p:pic>
      <p:pic>
        <p:nvPicPr>
          <p:cNvPr id="15" name="Image 13" descr="preencoded.png"/>
          <p:cNvPicPr>
            <a:picLocks noChangeAspect="1"/>
          </p:cNvPicPr>
          <p:nvPr/>
        </p:nvPicPr>
        <p:blipFill>
          <a:blip r:embed="rId9"/>
          <a:stretch>
            <a:fillRect/>
          </a:stretch>
        </p:blipFill>
        <p:spPr>
          <a:xfrm>
            <a:off x="4457700" y="3543300"/>
            <a:ext cx="152400" cy="152400"/>
          </a:xfrm>
          <a:prstGeom prst="rect">
            <a:avLst/>
          </a:prstGeom>
        </p:spPr>
      </p:pic>
      <p:pic>
        <p:nvPicPr>
          <p:cNvPr id="16" name="Image 14" descr="preencoded.png"/>
          <p:cNvPicPr>
            <a:picLocks noChangeAspect="1"/>
          </p:cNvPicPr>
          <p:nvPr/>
        </p:nvPicPr>
        <p:blipFill>
          <a:blip r:embed="rId14"/>
          <a:stretch>
            <a:fillRect/>
          </a:stretch>
        </p:blipFill>
        <p:spPr>
          <a:xfrm>
            <a:off x="4457700" y="4305300"/>
            <a:ext cx="3276600" cy="609600"/>
          </a:xfrm>
          <a:prstGeom prst="rect">
            <a:avLst/>
          </a:prstGeom>
        </p:spPr>
      </p:pic>
      <p:pic>
        <p:nvPicPr>
          <p:cNvPr id="17" name="Image 15" descr="preencoded.png"/>
          <p:cNvPicPr>
            <a:picLocks noChangeAspect="1"/>
          </p:cNvPicPr>
          <p:nvPr/>
        </p:nvPicPr>
        <p:blipFill>
          <a:blip r:embed="rId11"/>
          <a:stretch>
            <a:fillRect/>
          </a:stretch>
        </p:blipFill>
        <p:spPr>
          <a:xfrm>
            <a:off x="8153400" y="2171700"/>
            <a:ext cx="3657600" cy="2933700"/>
          </a:xfrm>
          <a:prstGeom prst="rect">
            <a:avLst/>
          </a:prstGeom>
        </p:spPr>
      </p:pic>
      <p:pic>
        <p:nvPicPr>
          <p:cNvPr id="18" name="Image 16" descr="preencoded.png"/>
          <p:cNvPicPr>
            <a:picLocks noChangeAspect="1"/>
          </p:cNvPicPr>
          <p:nvPr/>
        </p:nvPicPr>
        <p:blipFill>
          <a:blip r:embed="rId15"/>
          <a:stretch>
            <a:fillRect/>
          </a:stretch>
        </p:blipFill>
        <p:spPr>
          <a:xfrm>
            <a:off x="8343900" y="2362200"/>
            <a:ext cx="457200" cy="457200"/>
          </a:xfrm>
          <a:prstGeom prst="rect">
            <a:avLst/>
          </a:prstGeom>
        </p:spPr>
      </p:pic>
      <p:pic>
        <p:nvPicPr>
          <p:cNvPr id="19" name="Image 17" descr="preencoded.png"/>
          <p:cNvPicPr>
            <a:picLocks noChangeAspect="1"/>
          </p:cNvPicPr>
          <p:nvPr/>
        </p:nvPicPr>
        <p:blipFill>
          <a:blip r:embed="rId16"/>
          <a:stretch>
            <a:fillRect/>
          </a:stretch>
        </p:blipFill>
        <p:spPr>
          <a:xfrm>
            <a:off x="8486775" y="2438400"/>
            <a:ext cx="171450" cy="304800"/>
          </a:xfrm>
          <a:prstGeom prst="rect">
            <a:avLst/>
          </a:prstGeom>
        </p:spPr>
      </p:pic>
      <p:pic>
        <p:nvPicPr>
          <p:cNvPr id="20" name="Image 18" descr="preencoded.png"/>
          <p:cNvPicPr>
            <a:picLocks noChangeAspect="1"/>
          </p:cNvPicPr>
          <p:nvPr/>
        </p:nvPicPr>
        <p:blipFill>
          <a:blip r:embed="rId9"/>
          <a:stretch>
            <a:fillRect/>
          </a:stretch>
        </p:blipFill>
        <p:spPr>
          <a:xfrm>
            <a:off x="8343900" y="3009900"/>
            <a:ext cx="152400" cy="152400"/>
          </a:xfrm>
          <a:prstGeom prst="rect">
            <a:avLst/>
          </a:prstGeom>
        </p:spPr>
      </p:pic>
      <p:pic>
        <p:nvPicPr>
          <p:cNvPr id="21" name="Image 19" descr="preencoded.png"/>
          <p:cNvPicPr>
            <a:picLocks noChangeAspect="1"/>
          </p:cNvPicPr>
          <p:nvPr/>
        </p:nvPicPr>
        <p:blipFill>
          <a:blip r:embed="rId9"/>
          <a:stretch>
            <a:fillRect/>
          </a:stretch>
        </p:blipFill>
        <p:spPr>
          <a:xfrm>
            <a:off x="8343900" y="3543300"/>
            <a:ext cx="152400" cy="152400"/>
          </a:xfrm>
          <a:prstGeom prst="rect">
            <a:avLst/>
          </a:prstGeom>
        </p:spPr>
      </p:pic>
      <p:pic>
        <p:nvPicPr>
          <p:cNvPr id="22" name="Image 20" descr="preencoded.png"/>
          <p:cNvPicPr>
            <a:picLocks noChangeAspect="1"/>
          </p:cNvPicPr>
          <p:nvPr/>
        </p:nvPicPr>
        <p:blipFill>
          <a:blip r:embed="rId14"/>
          <a:stretch>
            <a:fillRect/>
          </a:stretch>
        </p:blipFill>
        <p:spPr>
          <a:xfrm>
            <a:off x="8343900" y="4305300"/>
            <a:ext cx="3276600" cy="609600"/>
          </a:xfrm>
          <a:prstGeom prst="rect">
            <a:avLst/>
          </a:prstGeom>
        </p:spPr>
      </p:pic>
      <p:pic>
        <p:nvPicPr>
          <p:cNvPr id="23" name="Image 21" descr="preencoded.png"/>
          <p:cNvPicPr>
            <a:picLocks noChangeAspect="1"/>
          </p:cNvPicPr>
          <p:nvPr/>
        </p:nvPicPr>
        <p:blipFill>
          <a:blip r:embed="rId17"/>
          <a:stretch>
            <a:fillRect/>
          </a:stretch>
        </p:blipFill>
        <p:spPr>
          <a:xfrm>
            <a:off x="381000" y="5372100"/>
            <a:ext cx="11430000" cy="762000"/>
          </a:xfrm>
          <a:prstGeom prst="rect">
            <a:avLst/>
          </a:prstGeom>
        </p:spPr>
      </p:pic>
      <p:pic>
        <p:nvPicPr>
          <p:cNvPr id="24" name="Image 22" descr="preencoded.png"/>
          <p:cNvPicPr>
            <a:picLocks noChangeAspect="1"/>
          </p:cNvPicPr>
          <p:nvPr/>
        </p:nvPicPr>
        <p:blipFill>
          <a:blip r:embed="rId18"/>
          <a:stretch>
            <a:fillRect/>
          </a:stretch>
        </p:blipFill>
        <p:spPr>
          <a:xfrm>
            <a:off x="533400" y="5619750"/>
            <a:ext cx="190500" cy="266700"/>
          </a:xfrm>
          <a:prstGeom prst="rect">
            <a:avLst/>
          </a:prstGeom>
        </p:spPr>
      </p:pic>
      <p:sp>
        <p:nvSpPr>
          <p:cNvPr id="25" name="Text 0"/>
          <p:cNvSpPr/>
          <p:nvPr/>
        </p:nvSpPr>
        <p:spPr>
          <a:xfrm>
            <a:off x="381000" y="3810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DB Instance Classes</a:t>
            </a:r>
            <a:endParaRPr lang="en-US" sz="2700" dirty="0"/>
          </a:p>
        </p:txBody>
      </p:sp>
      <p:sp>
        <p:nvSpPr>
          <p:cNvPr id="26" name="Text 1"/>
          <p:cNvSpPr/>
          <p:nvPr/>
        </p:nvSpPr>
        <p:spPr>
          <a:xfrm>
            <a:off x="533400" y="1257300"/>
            <a:ext cx="111252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RDS instance classes define the computational and memory capacity available to your database, impacting performance and responsiveness.</a:t>
            </a:r>
            <a:endParaRPr lang="en-US" sz="1500" dirty="0"/>
          </a:p>
        </p:txBody>
      </p:sp>
      <p:sp>
        <p:nvSpPr>
          <p:cNvPr id="27" name="Text 2"/>
          <p:cNvSpPr/>
          <p:nvPr/>
        </p:nvSpPr>
        <p:spPr>
          <a:xfrm>
            <a:off x="1181100" y="2362200"/>
            <a:ext cx="215562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General-Purpose</a:t>
            </a:r>
            <a:endParaRPr lang="en-US" sz="1500" dirty="0"/>
          </a:p>
        </p:txBody>
      </p:sp>
      <p:sp>
        <p:nvSpPr>
          <p:cNvPr id="28" name="Text 3"/>
          <p:cNvSpPr/>
          <p:nvPr/>
        </p:nvSpPr>
        <p:spPr>
          <a:xfrm>
            <a:off x="1181100" y="2628900"/>
            <a:ext cx="1796355"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M-family</a:t>
            </a:r>
            <a:endParaRPr lang="en-US" sz="1050" dirty="0"/>
          </a:p>
        </p:txBody>
      </p:sp>
      <p:sp>
        <p:nvSpPr>
          <p:cNvPr id="29" name="Text 4"/>
          <p:cNvSpPr/>
          <p:nvPr/>
        </p:nvSpPr>
        <p:spPr>
          <a:xfrm>
            <a:off x="800100" y="2971800"/>
            <a:ext cx="30480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Balanced mix of compute, memory, and networking</a:t>
            </a:r>
            <a:endParaRPr lang="en-US" sz="1200" dirty="0"/>
          </a:p>
        </p:txBody>
      </p:sp>
      <p:sp>
        <p:nvSpPr>
          <p:cNvPr id="30" name="Text 5"/>
          <p:cNvSpPr/>
          <p:nvPr/>
        </p:nvSpPr>
        <p:spPr>
          <a:xfrm>
            <a:off x="800100" y="3505200"/>
            <a:ext cx="30480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Suitable for diverse database workloads</a:t>
            </a:r>
            <a:endParaRPr lang="en-US" sz="1200" dirty="0"/>
          </a:p>
        </p:txBody>
      </p:sp>
      <p:sp>
        <p:nvSpPr>
          <p:cNvPr id="31" name="Text 6"/>
          <p:cNvSpPr/>
          <p:nvPr/>
        </p:nvSpPr>
        <p:spPr>
          <a:xfrm>
            <a:off x="685800" y="4229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Best for:</a:t>
            </a:r>
            <a:endParaRPr lang="en-US" sz="1050" dirty="0"/>
          </a:p>
        </p:txBody>
      </p:sp>
      <p:sp>
        <p:nvSpPr>
          <p:cNvPr id="32" name="Text 7"/>
          <p:cNvSpPr/>
          <p:nvPr/>
        </p:nvSpPr>
        <p:spPr>
          <a:xfrm>
            <a:off x="685800" y="44196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Web applications, content management systems</a:t>
            </a:r>
            <a:endParaRPr lang="en-US" sz="1050" dirty="0"/>
          </a:p>
        </p:txBody>
      </p:sp>
      <p:sp>
        <p:nvSpPr>
          <p:cNvPr id="33" name="Text 8"/>
          <p:cNvSpPr/>
          <p:nvPr/>
        </p:nvSpPr>
        <p:spPr>
          <a:xfrm>
            <a:off x="5067300" y="2362200"/>
            <a:ext cx="2448342"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Memory-Optimized</a:t>
            </a:r>
            <a:endParaRPr lang="en-US" sz="1500" dirty="0"/>
          </a:p>
        </p:txBody>
      </p:sp>
      <p:sp>
        <p:nvSpPr>
          <p:cNvPr id="34" name="Text 9"/>
          <p:cNvSpPr/>
          <p:nvPr/>
        </p:nvSpPr>
        <p:spPr>
          <a:xfrm>
            <a:off x="5067300" y="2628900"/>
            <a:ext cx="2448342"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R-family, X-family</a:t>
            </a:r>
            <a:endParaRPr lang="en-US" sz="1050" dirty="0"/>
          </a:p>
        </p:txBody>
      </p:sp>
      <p:sp>
        <p:nvSpPr>
          <p:cNvPr id="35" name="Text 10"/>
          <p:cNvSpPr/>
          <p:nvPr/>
        </p:nvSpPr>
        <p:spPr>
          <a:xfrm>
            <a:off x="4686300" y="2971800"/>
            <a:ext cx="30480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Designed for memory-intensive applications</a:t>
            </a:r>
            <a:endParaRPr lang="en-US" sz="1200" dirty="0"/>
          </a:p>
        </p:txBody>
      </p:sp>
      <p:sp>
        <p:nvSpPr>
          <p:cNvPr id="36" name="Text 11"/>
          <p:cNvSpPr/>
          <p:nvPr/>
        </p:nvSpPr>
        <p:spPr>
          <a:xfrm>
            <a:off x="4686300" y="3505200"/>
            <a:ext cx="30480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Ideal for high-performance databases and analytics</a:t>
            </a:r>
            <a:endParaRPr lang="en-US" sz="1200" dirty="0"/>
          </a:p>
        </p:txBody>
      </p:sp>
      <p:sp>
        <p:nvSpPr>
          <p:cNvPr id="37" name="Text 12"/>
          <p:cNvSpPr/>
          <p:nvPr/>
        </p:nvSpPr>
        <p:spPr>
          <a:xfrm>
            <a:off x="4572000" y="44196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Best for:</a:t>
            </a:r>
            <a:endParaRPr lang="en-US" sz="1050" dirty="0"/>
          </a:p>
        </p:txBody>
      </p:sp>
      <p:sp>
        <p:nvSpPr>
          <p:cNvPr id="38" name="Text 13"/>
          <p:cNvSpPr/>
          <p:nvPr/>
        </p:nvSpPr>
        <p:spPr>
          <a:xfrm>
            <a:off x="4572000" y="4610100"/>
            <a:ext cx="365760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Data warehousing, in-memory databases</a:t>
            </a:r>
            <a:endParaRPr lang="en-US" sz="1050" dirty="0"/>
          </a:p>
        </p:txBody>
      </p:sp>
      <p:sp>
        <p:nvSpPr>
          <p:cNvPr id="39" name="Text 14"/>
          <p:cNvSpPr/>
          <p:nvPr/>
        </p:nvSpPr>
        <p:spPr>
          <a:xfrm>
            <a:off x="8953500" y="2362200"/>
            <a:ext cx="297626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Burstable Performance</a:t>
            </a:r>
            <a:endParaRPr lang="en-US" sz="1500" dirty="0"/>
          </a:p>
        </p:txBody>
      </p:sp>
      <p:sp>
        <p:nvSpPr>
          <p:cNvPr id="40" name="Text 15"/>
          <p:cNvSpPr/>
          <p:nvPr/>
        </p:nvSpPr>
        <p:spPr>
          <a:xfrm>
            <a:off x="8953500" y="2628900"/>
            <a:ext cx="2480221"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T-family</a:t>
            </a:r>
            <a:endParaRPr lang="en-US" sz="1050" dirty="0"/>
          </a:p>
        </p:txBody>
      </p:sp>
      <p:sp>
        <p:nvSpPr>
          <p:cNvPr id="41" name="Text 16"/>
          <p:cNvSpPr/>
          <p:nvPr/>
        </p:nvSpPr>
        <p:spPr>
          <a:xfrm>
            <a:off x="8572500" y="2971800"/>
            <a:ext cx="30480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Baseline CPU performance with burst capability</a:t>
            </a:r>
            <a:endParaRPr lang="en-US" sz="1200" dirty="0"/>
          </a:p>
        </p:txBody>
      </p:sp>
      <p:sp>
        <p:nvSpPr>
          <p:cNvPr id="42" name="Text 17"/>
          <p:cNvSpPr/>
          <p:nvPr/>
        </p:nvSpPr>
        <p:spPr>
          <a:xfrm>
            <a:off x="8572500" y="3505200"/>
            <a:ext cx="30480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Cost-effective for development and testing</a:t>
            </a:r>
            <a:endParaRPr lang="en-US" sz="1200" dirty="0"/>
          </a:p>
        </p:txBody>
      </p:sp>
      <p:sp>
        <p:nvSpPr>
          <p:cNvPr id="43" name="Text 18"/>
          <p:cNvSpPr/>
          <p:nvPr/>
        </p:nvSpPr>
        <p:spPr>
          <a:xfrm>
            <a:off x="8458200" y="44196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Best for:</a:t>
            </a:r>
            <a:endParaRPr lang="en-US" sz="1050" dirty="0"/>
          </a:p>
        </p:txBody>
      </p:sp>
      <p:sp>
        <p:nvSpPr>
          <p:cNvPr id="44" name="Text 19"/>
          <p:cNvSpPr/>
          <p:nvPr/>
        </p:nvSpPr>
        <p:spPr>
          <a:xfrm>
            <a:off x="8458200" y="4610100"/>
            <a:ext cx="365760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Development, testing, intermittent usage</a:t>
            </a:r>
            <a:endParaRPr lang="en-US" sz="1050" dirty="0"/>
          </a:p>
        </p:txBody>
      </p:sp>
      <p:sp>
        <p:nvSpPr>
          <p:cNvPr id="45" name="Text 20"/>
          <p:cNvSpPr/>
          <p:nvPr/>
        </p:nvSpPr>
        <p:spPr>
          <a:xfrm>
            <a:off x="838200" y="5524500"/>
            <a:ext cx="108204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Latest Update:</a:t>
            </a:r>
            <a:r>
              <a:rPr lang="en-US" sz="1200" dirty="0">
                <a:solidFill>
                  <a:srgbClr val="374151"/>
                </a:solidFill>
                <a:latin typeface="ui-sans-serif" pitchFamily="34" charset="0"/>
                <a:ea typeface="ui-sans-serif" pitchFamily="34" charset="-122"/>
                <a:cs typeface="ui-sans-serif" pitchFamily="34" charset="-120"/>
              </a:rPr>
              <a:t> AWS now offers Graviton3-based instances (M7g, R7g) delivering improved performance and price/performance for open-source databases.</a:t>
            </a:r>
            <a:endParaRPr lang="en-US" sz="12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304800"/>
          </a:xfrm>
          <a:prstGeom prst="rect">
            <a:avLst/>
          </a:prstGeom>
        </p:spPr>
      </p:pic>
      <p:pic>
        <p:nvPicPr>
          <p:cNvPr id="5" name="Image 3" descr="preencoded.png"/>
          <p:cNvPicPr>
            <a:picLocks noChangeAspect="1"/>
          </p:cNvPicPr>
          <p:nvPr/>
        </p:nvPicPr>
        <p:blipFill>
          <a:blip r:embed="rId6"/>
          <a:stretch>
            <a:fillRect/>
          </a:stretch>
        </p:blipFill>
        <p:spPr>
          <a:xfrm>
            <a:off x="457200" y="0"/>
            <a:ext cx="200025" cy="304800"/>
          </a:xfrm>
          <a:prstGeom prst="rect">
            <a:avLst/>
          </a:prstGeom>
        </p:spPr>
      </p:pic>
      <p:pic>
        <p:nvPicPr>
          <p:cNvPr id="6" name="Image 4" descr="preencoded.png"/>
          <p:cNvPicPr>
            <a:picLocks noChangeAspect="1"/>
          </p:cNvPicPr>
          <p:nvPr/>
        </p:nvPicPr>
        <p:blipFill>
          <a:blip r:embed="rId7"/>
          <a:stretch>
            <a:fillRect/>
          </a:stretch>
        </p:blipFill>
        <p:spPr>
          <a:xfrm>
            <a:off x="457200" y="1066800"/>
            <a:ext cx="1219200" cy="38100"/>
          </a:xfrm>
          <a:prstGeom prst="rect">
            <a:avLst/>
          </a:prstGeom>
        </p:spPr>
      </p:pic>
      <p:pic>
        <p:nvPicPr>
          <p:cNvPr id="7" name="Image 5" descr="preencoded.png"/>
          <p:cNvPicPr>
            <a:picLocks noChangeAspect="1"/>
          </p:cNvPicPr>
          <p:nvPr/>
        </p:nvPicPr>
        <p:blipFill>
          <a:blip r:embed="rId8"/>
          <a:stretch>
            <a:fillRect/>
          </a:stretch>
        </p:blipFill>
        <p:spPr>
          <a:xfrm>
            <a:off x="457200" y="1333500"/>
            <a:ext cx="5410200" cy="4686300"/>
          </a:xfrm>
          <a:prstGeom prst="rect">
            <a:avLst/>
          </a:prstGeom>
        </p:spPr>
      </p:pic>
      <p:pic>
        <p:nvPicPr>
          <p:cNvPr id="8" name="Image 6" descr="preencoded.png"/>
          <p:cNvPicPr>
            <a:picLocks noChangeAspect="1"/>
          </p:cNvPicPr>
          <p:nvPr/>
        </p:nvPicPr>
        <p:blipFill>
          <a:blip r:embed="rId9"/>
          <a:stretch>
            <a:fillRect/>
          </a:stretch>
        </p:blipFill>
        <p:spPr>
          <a:xfrm>
            <a:off x="685800" y="15621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828675" y="1638300"/>
            <a:ext cx="171450" cy="304800"/>
          </a:xfrm>
          <a:prstGeom prst="rect">
            <a:avLst/>
          </a:prstGeom>
        </p:spPr>
      </p:pic>
      <p:pic>
        <p:nvPicPr>
          <p:cNvPr id="10" name="Image 8" descr="preencoded.png"/>
          <p:cNvPicPr>
            <a:picLocks noChangeAspect="1"/>
          </p:cNvPicPr>
          <p:nvPr/>
        </p:nvPicPr>
        <p:blipFill>
          <a:blip r:embed="rId11"/>
          <a:stretch>
            <a:fillRect/>
          </a:stretch>
        </p:blipFill>
        <p:spPr>
          <a:xfrm>
            <a:off x="685800" y="2857500"/>
            <a:ext cx="4953000" cy="1181100"/>
          </a:xfrm>
          <a:prstGeom prst="rect">
            <a:avLst/>
          </a:prstGeom>
        </p:spPr>
      </p:pic>
      <p:pic>
        <p:nvPicPr>
          <p:cNvPr id="11" name="Image 9" descr="preencoded.png"/>
          <p:cNvPicPr>
            <a:picLocks noChangeAspect="1"/>
          </p:cNvPicPr>
          <p:nvPr/>
        </p:nvPicPr>
        <p:blipFill>
          <a:blip r:embed="rId12"/>
          <a:stretch>
            <a:fillRect/>
          </a:stretch>
        </p:blipFill>
        <p:spPr>
          <a:xfrm>
            <a:off x="685800" y="5295900"/>
            <a:ext cx="152400" cy="152400"/>
          </a:xfrm>
          <a:prstGeom prst="rect">
            <a:avLst/>
          </a:prstGeom>
        </p:spPr>
      </p:pic>
      <p:pic>
        <p:nvPicPr>
          <p:cNvPr id="12" name="Image 10" descr="preencoded.png"/>
          <p:cNvPicPr>
            <a:picLocks noChangeAspect="1"/>
          </p:cNvPicPr>
          <p:nvPr/>
        </p:nvPicPr>
        <p:blipFill>
          <a:blip r:embed="rId12"/>
          <a:stretch>
            <a:fillRect/>
          </a:stretch>
        </p:blipFill>
        <p:spPr>
          <a:xfrm>
            <a:off x="685800" y="5600700"/>
            <a:ext cx="152400" cy="152400"/>
          </a:xfrm>
          <a:prstGeom prst="rect">
            <a:avLst/>
          </a:prstGeom>
        </p:spPr>
      </p:pic>
      <p:pic>
        <p:nvPicPr>
          <p:cNvPr id="13" name="Image 11" descr="preencoded.png"/>
          <p:cNvPicPr>
            <a:picLocks noChangeAspect="1"/>
          </p:cNvPicPr>
          <p:nvPr/>
        </p:nvPicPr>
        <p:blipFill>
          <a:blip r:embed="rId8"/>
          <a:stretch>
            <a:fillRect/>
          </a:stretch>
        </p:blipFill>
        <p:spPr>
          <a:xfrm>
            <a:off x="6324600" y="1333500"/>
            <a:ext cx="5410200" cy="4686300"/>
          </a:xfrm>
          <a:prstGeom prst="rect">
            <a:avLst/>
          </a:prstGeom>
        </p:spPr>
      </p:pic>
      <p:pic>
        <p:nvPicPr>
          <p:cNvPr id="14" name="Image 12" descr="preencoded.png"/>
          <p:cNvPicPr>
            <a:picLocks noChangeAspect="1"/>
          </p:cNvPicPr>
          <p:nvPr/>
        </p:nvPicPr>
        <p:blipFill>
          <a:blip r:embed="rId13"/>
          <a:stretch>
            <a:fillRect/>
          </a:stretch>
        </p:blipFill>
        <p:spPr>
          <a:xfrm>
            <a:off x="6553200" y="1562100"/>
            <a:ext cx="457200" cy="457200"/>
          </a:xfrm>
          <a:prstGeom prst="rect">
            <a:avLst/>
          </a:prstGeom>
        </p:spPr>
      </p:pic>
      <p:pic>
        <p:nvPicPr>
          <p:cNvPr id="15" name="Image 13" descr="preencoded.png"/>
          <p:cNvPicPr>
            <a:picLocks noChangeAspect="1"/>
          </p:cNvPicPr>
          <p:nvPr/>
        </p:nvPicPr>
        <p:blipFill>
          <a:blip r:embed="rId14"/>
          <a:stretch>
            <a:fillRect/>
          </a:stretch>
        </p:blipFill>
        <p:spPr>
          <a:xfrm>
            <a:off x="6696075" y="1638300"/>
            <a:ext cx="171450" cy="304800"/>
          </a:xfrm>
          <a:prstGeom prst="rect">
            <a:avLst/>
          </a:prstGeom>
        </p:spPr>
      </p:pic>
      <p:pic>
        <p:nvPicPr>
          <p:cNvPr id="16" name="Image 14" descr="preencoded.png"/>
          <p:cNvPicPr>
            <a:picLocks noChangeAspect="1"/>
          </p:cNvPicPr>
          <p:nvPr/>
        </p:nvPicPr>
        <p:blipFill>
          <a:blip r:embed="rId15"/>
          <a:stretch>
            <a:fillRect/>
          </a:stretch>
        </p:blipFill>
        <p:spPr>
          <a:xfrm>
            <a:off x="6553200" y="2857500"/>
            <a:ext cx="4953000" cy="1714500"/>
          </a:xfrm>
          <a:prstGeom prst="rect">
            <a:avLst/>
          </a:prstGeom>
        </p:spPr>
      </p:pic>
      <p:pic>
        <p:nvPicPr>
          <p:cNvPr id="17" name="Image 15" descr="preencoded.png"/>
          <p:cNvPicPr>
            <a:picLocks noChangeAspect="1"/>
          </p:cNvPicPr>
          <p:nvPr/>
        </p:nvPicPr>
        <p:blipFill>
          <a:blip r:embed="rId12"/>
          <a:stretch>
            <a:fillRect/>
          </a:stretch>
        </p:blipFill>
        <p:spPr>
          <a:xfrm>
            <a:off x="6553200" y="5295900"/>
            <a:ext cx="152400" cy="152400"/>
          </a:xfrm>
          <a:prstGeom prst="rect">
            <a:avLst/>
          </a:prstGeom>
        </p:spPr>
      </p:pic>
      <p:pic>
        <p:nvPicPr>
          <p:cNvPr id="18" name="Image 16" descr="preencoded.png"/>
          <p:cNvPicPr>
            <a:picLocks noChangeAspect="1"/>
          </p:cNvPicPr>
          <p:nvPr/>
        </p:nvPicPr>
        <p:blipFill>
          <a:blip r:embed="rId12"/>
          <a:stretch>
            <a:fillRect/>
          </a:stretch>
        </p:blipFill>
        <p:spPr>
          <a:xfrm>
            <a:off x="6553200" y="5600700"/>
            <a:ext cx="152400" cy="152400"/>
          </a:xfrm>
          <a:prstGeom prst="rect">
            <a:avLst/>
          </a:prstGeom>
        </p:spPr>
      </p:pic>
      <p:pic>
        <p:nvPicPr>
          <p:cNvPr id="19" name="Image 17" descr="preencoded.png"/>
          <p:cNvPicPr>
            <a:picLocks noChangeAspect="1"/>
          </p:cNvPicPr>
          <p:nvPr/>
        </p:nvPicPr>
        <p:blipFill>
          <a:blip r:embed="rId16"/>
          <a:stretch>
            <a:fillRect/>
          </a:stretch>
        </p:blipFill>
        <p:spPr>
          <a:xfrm>
            <a:off x="0" y="6248400"/>
            <a:ext cx="12192000" cy="609600"/>
          </a:xfrm>
          <a:prstGeom prst="rect">
            <a:avLst/>
          </a:prstGeom>
        </p:spPr>
      </p:pic>
      <p:sp>
        <p:nvSpPr>
          <p:cNvPr id="20" name="Text 0"/>
          <p:cNvSpPr/>
          <p:nvPr/>
        </p:nvSpPr>
        <p:spPr>
          <a:xfrm>
            <a:off x="733425" y="38100"/>
            <a:ext cx="201346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Amazon DynamoDB</a:t>
            </a:r>
            <a:endParaRPr lang="en-US" sz="1200" dirty="0"/>
          </a:p>
        </p:txBody>
      </p:sp>
      <p:sp>
        <p:nvSpPr>
          <p:cNvPr id="21" name="Text 1"/>
          <p:cNvSpPr/>
          <p:nvPr/>
        </p:nvSpPr>
        <p:spPr>
          <a:xfrm>
            <a:off x="457200" y="6096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Supported Data Formats</a:t>
            </a:r>
            <a:endParaRPr lang="en-US" sz="2700" dirty="0"/>
          </a:p>
        </p:txBody>
      </p:sp>
      <p:sp>
        <p:nvSpPr>
          <p:cNvPr id="22" name="Text 2"/>
          <p:cNvSpPr/>
          <p:nvPr/>
        </p:nvSpPr>
        <p:spPr>
          <a:xfrm>
            <a:off x="1295400" y="1638300"/>
            <a:ext cx="2556034"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DynamoDB JSON</a:t>
            </a:r>
            <a:endParaRPr lang="en-US" sz="1800" dirty="0"/>
          </a:p>
        </p:txBody>
      </p:sp>
      <p:sp>
        <p:nvSpPr>
          <p:cNvPr id="23" name="Text 3"/>
          <p:cNvSpPr/>
          <p:nvPr/>
        </p:nvSpPr>
        <p:spPr>
          <a:xfrm>
            <a:off x="685800" y="2171700"/>
            <a:ext cx="49530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Each item represented in DynamoDB's standard marshalled JSON format, structured as JSON Lines.</a:t>
            </a:r>
            <a:endParaRPr lang="en-US" sz="1200" dirty="0"/>
          </a:p>
        </p:txBody>
      </p:sp>
      <p:sp>
        <p:nvSpPr>
          <p:cNvPr id="24" name="Text 4"/>
          <p:cNvSpPr/>
          <p:nvPr/>
        </p:nvSpPr>
        <p:spPr>
          <a:xfrm>
            <a:off x="800100" y="2990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FF"/>
                </a:solidFill>
                <a:latin typeface="Courier New" pitchFamily="34" charset="0"/>
                <a:ea typeface="Courier New" pitchFamily="34" charset="-122"/>
                <a:cs typeface="Courier New" pitchFamily="34" charset="-120"/>
              </a:rPr>
              <a:t>{</a:t>
            </a:r>
            <a:endParaRPr lang="en-US" sz="1050" dirty="0"/>
          </a:p>
        </p:txBody>
      </p:sp>
      <p:sp>
        <p:nvSpPr>
          <p:cNvPr id="25" name="Text 5"/>
          <p:cNvSpPr/>
          <p:nvPr/>
        </p:nvSpPr>
        <p:spPr>
          <a:xfrm>
            <a:off x="880170" y="29908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26" name="Text 6"/>
          <p:cNvSpPr/>
          <p:nvPr/>
        </p:nvSpPr>
        <p:spPr>
          <a:xfrm>
            <a:off x="960239" y="3181350"/>
            <a:ext cx="384155"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"id"</a:t>
            </a:r>
            <a:endParaRPr lang="en-US" sz="1050" dirty="0"/>
          </a:p>
        </p:txBody>
      </p:sp>
      <p:sp>
        <p:nvSpPr>
          <p:cNvPr id="27" name="Text 7"/>
          <p:cNvSpPr/>
          <p:nvPr/>
        </p:nvSpPr>
        <p:spPr>
          <a:xfrm>
            <a:off x="1280368" y="3181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808080"/>
                </a:solidFill>
                <a:latin typeface="Courier New" pitchFamily="34" charset="0"/>
                <a:ea typeface="Courier New" pitchFamily="34" charset="-122"/>
                <a:cs typeface="Courier New" pitchFamily="34" charset="-120"/>
              </a:rPr>
              <a:t>:</a:t>
            </a:r>
            <a:endParaRPr lang="en-US" sz="1050" dirty="0"/>
          </a:p>
        </p:txBody>
      </p:sp>
      <p:sp>
        <p:nvSpPr>
          <p:cNvPr id="28" name="Text 8"/>
          <p:cNvSpPr/>
          <p:nvPr/>
        </p:nvSpPr>
        <p:spPr>
          <a:xfrm>
            <a:off x="1440507" y="3181350"/>
            <a:ext cx="480239"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"123"</a:t>
            </a:r>
            <a:endParaRPr lang="en-US" sz="1050" dirty="0"/>
          </a:p>
        </p:txBody>
      </p:sp>
      <p:sp>
        <p:nvSpPr>
          <p:cNvPr id="29" name="Text 9"/>
          <p:cNvSpPr/>
          <p:nvPr/>
        </p:nvSpPr>
        <p:spPr>
          <a:xfrm>
            <a:off x="1840706" y="3181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808080"/>
                </a:solidFill>
                <a:latin typeface="Courier New" pitchFamily="34" charset="0"/>
                <a:ea typeface="Courier New" pitchFamily="34" charset="-122"/>
                <a:cs typeface="Courier New" pitchFamily="34" charset="-120"/>
              </a:rPr>
              <a:t>,</a:t>
            </a:r>
            <a:endParaRPr lang="en-US" sz="1050" dirty="0"/>
          </a:p>
        </p:txBody>
      </p:sp>
      <p:sp>
        <p:nvSpPr>
          <p:cNvPr id="30" name="Text 10"/>
          <p:cNvSpPr/>
          <p:nvPr/>
        </p:nvSpPr>
        <p:spPr>
          <a:xfrm>
            <a:off x="1920776" y="31813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31" name="Text 11"/>
          <p:cNvSpPr/>
          <p:nvPr/>
        </p:nvSpPr>
        <p:spPr>
          <a:xfrm>
            <a:off x="960239" y="3371850"/>
            <a:ext cx="576322"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"name"</a:t>
            </a:r>
            <a:endParaRPr lang="en-US" sz="1050" dirty="0"/>
          </a:p>
        </p:txBody>
      </p:sp>
      <p:sp>
        <p:nvSpPr>
          <p:cNvPr id="32" name="Text 12"/>
          <p:cNvSpPr/>
          <p:nvPr/>
        </p:nvSpPr>
        <p:spPr>
          <a:xfrm>
            <a:off x="1440507" y="3371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808080"/>
                </a:solidFill>
                <a:latin typeface="Courier New" pitchFamily="34" charset="0"/>
                <a:ea typeface="Courier New" pitchFamily="34" charset="-122"/>
                <a:cs typeface="Courier New" pitchFamily="34" charset="-120"/>
              </a:rPr>
              <a:t>:</a:t>
            </a:r>
            <a:endParaRPr lang="en-US" sz="1050" dirty="0"/>
          </a:p>
        </p:txBody>
      </p:sp>
      <p:sp>
        <p:nvSpPr>
          <p:cNvPr id="33" name="Text 13"/>
          <p:cNvSpPr/>
          <p:nvPr/>
        </p:nvSpPr>
        <p:spPr>
          <a:xfrm>
            <a:off x="1600646" y="3371850"/>
            <a:ext cx="960299"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"John Doe"</a:t>
            </a:r>
            <a:endParaRPr lang="en-US" sz="1050" dirty="0"/>
          </a:p>
        </p:txBody>
      </p:sp>
      <p:sp>
        <p:nvSpPr>
          <p:cNvPr id="34" name="Text 14"/>
          <p:cNvSpPr/>
          <p:nvPr/>
        </p:nvSpPr>
        <p:spPr>
          <a:xfrm>
            <a:off x="2400895" y="3371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808080"/>
                </a:solidFill>
                <a:latin typeface="Courier New" pitchFamily="34" charset="0"/>
                <a:ea typeface="Courier New" pitchFamily="34" charset="-122"/>
                <a:cs typeface="Courier New" pitchFamily="34" charset="-120"/>
              </a:rPr>
              <a:t>,</a:t>
            </a:r>
            <a:endParaRPr lang="en-US" sz="1050" dirty="0"/>
          </a:p>
        </p:txBody>
      </p:sp>
      <p:sp>
        <p:nvSpPr>
          <p:cNvPr id="35" name="Text 15"/>
          <p:cNvSpPr/>
          <p:nvPr/>
        </p:nvSpPr>
        <p:spPr>
          <a:xfrm>
            <a:off x="2480965" y="33718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36" name="Text 16"/>
          <p:cNvSpPr/>
          <p:nvPr/>
        </p:nvSpPr>
        <p:spPr>
          <a:xfrm>
            <a:off x="960239" y="3562350"/>
            <a:ext cx="672227"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"score"</a:t>
            </a:r>
            <a:endParaRPr lang="en-US" sz="1050" dirty="0"/>
          </a:p>
        </p:txBody>
      </p:sp>
      <p:sp>
        <p:nvSpPr>
          <p:cNvPr id="37" name="Text 17"/>
          <p:cNvSpPr/>
          <p:nvPr/>
        </p:nvSpPr>
        <p:spPr>
          <a:xfrm>
            <a:off x="1520428" y="3562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808080"/>
                </a:solidFill>
                <a:latin typeface="Courier New" pitchFamily="34" charset="0"/>
                <a:ea typeface="Courier New" pitchFamily="34" charset="-122"/>
                <a:cs typeface="Courier New" pitchFamily="34" charset="-120"/>
              </a:rPr>
              <a:t>:</a:t>
            </a:r>
            <a:endParaRPr lang="en-US" sz="1050" dirty="0"/>
          </a:p>
        </p:txBody>
      </p:sp>
      <p:sp>
        <p:nvSpPr>
          <p:cNvPr id="38" name="Text 18"/>
          <p:cNvSpPr/>
          <p:nvPr/>
        </p:nvSpPr>
        <p:spPr>
          <a:xfrm>
            <a:off x="1680567" y="3562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808080"/>
                </a:solidFill>
                <a:latin typeface="Courier New" pitchFamily="34" charset="0"/>
                <a:ea typeface="Courier New" pitchFamily="34" charset="-122"/>
                <a:cs typeface="Courier New" pitchFamily="34" charset="-120"/>
              </a:rPr>
              <a:t>{</a:t>
            </a:r>
            <a:endParaRPr lang="en-US" sz="1050" dirty="0"/>
          </a:p>
        </p:txBody>
      </p:sp>
      <p:sp>
        <p:nvSpPr>
          <p:cNvPr id="39" name="Text 19"/>
          <p:cNvSpPr/>
          <p:nvPr/>
        </p:nvSpPr>
        <p:spPr>
          <a:xfrm>
            <a:off x="1760637" y="35623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"N"</a:t>
            </a:r>
            <a:endParaRPr lang="en-US" sz="1050" dirty="0"/>
          </a:p>
        </p:txBody>
      </p:sp>
      <p:sp>
        <p:nvSpPr>
          <p:cNvPr id="40" name="Text 20"/>
          <p:cNvSpPr/>
          <p:nvPr/>
        </p:nvSpPr>
        <p:spPr>
          <a:xfrm>
            <a:off x="2000845" y="3562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808080"/>
                </a:solidFill>
                <a:latin typeface="Courier New" pitchFamily="34" charset="0"/>
                <a:ea typeface="Courier New" pitchFamily="34" charset="-122"/>
                <a:cs typeface="Courier New" pitchFamily="34" charset="-120"/>
              </a:rPr>
              <a:t>:</a:t>
            </a:r>
            <a:endParaRPr lang="en-US" sz="1050" dirty="0"/>
          </a:p>
        </p:txBody>
      </p:sp>
      <p:sp>
        <p:nvSpPr>
          <p:cNvPr id="41" name="Text 21"/>
          <p:cNvSpPr/>
          <p:nvPr/>
        </p:nvSpPr>
        <p:spPr>
          <a:xfrm>
            <a:off x="2160984" y="3562350"/>
            <a:ext cx="384155"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"95"</a:t>
            </a:r>
            <a:endParaRPr lang="en-US" sz="1050" dirty="0"/>
          </a:p>
        </p:txBody>
      </p:sp>
      <p:sp>
        <p:nvSpPr>
          <p:cNvPr id="42" name="Text 22"/>
          <p:cNvSpPr/>
          <p:nvPr/>
        </p:nvSpPr>
        <p:spPr>
          <a:xfrm>
            <a:off x="2481114" y="3562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808080"/>
                </a:solidFill>
                <a:latin typeface="Courier New" pitchFamily="34" charset="0"/>
                <a:ea typeface="Courier New" pitchFamily="34" charset="-122"/>
                <a:cs typeface="Courier New" pitchFamily="34" charset="-120"/>
              </a:rPr>
              <a:t>}</a:t>
            </a:r>
            <a:endParaRPr lang="en-US" sz="1050" dirty="0"/>
          </a:p>
        </p:txBody>
      </p:sp>
      <p:sp>
        <p:nvSpPr>
          <p:cNvPr id="43" name="Text 23"/>
          <p:cNvSpPr/>
          <p:nvPr/>
        </p:nvSpPr>
        <p:spPr>
          <a:xfrm>
            <a:off x="2561183" y="35623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44" name="Text 24"/>
          <p:cNvSpPr/>
          <p:nvPr/>
        </p:nvSpPr>
        <p:spPr>
          <a:xfrm>
            <a:off x="800100" y="3752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FF"/>
                </a:solidFill>
                <a:latin typeface="Courier New" pitchFamily="34" charset="0"/>
                <a:ea typeface="Courier New" pitchFamily="34" charset="-122"/>
                <a:cs typeface="Courier New" pitchFamily="34" charset="-120"/>
              </a:rPr>
              <a:t>}</a:t>
            </a:r>
            <a:endParaRPr lang="en-US" sz="1050" dirty="0"/>
          </a:p>
        </p:txBody>
      </p:sp>
      <p:sp>
        <p:nvSpPr>
          <p:cNvPr id="45" name="Text 25"/>
          <p:cNvSpPr/>
          <p:nvPr/>
        </p:nvSpPr>
        <p:spPr>
          <a:xfrm>
            <a:off x="685800" y="4914900"/>
            <a:ext cx="4953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Key Characteristics:</a:t>
            </a:r>
            <a:endParaRPr lang="en-US" sz="1350" dirty="0"/>
          </a:p>
        </p:txBody>
      </p:sp>
      <p:sp>
        <p:nvSpPr>
          <p:cNvPr id="46" name="Text 26"/>
          <p:cNvSpPr/>
          <p:nvPr/>
        </p:nvSpPr>
        <p:spPr>
          <a:xfrm>
            <a:off x="914400" y="5257800"/>
            <a:ext cx="20091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Standard JSON format</a:t>
            </a:r>
            <a:endParaRPr lang="en-US" sz="1200" dirty="0"/>
          </a:p>
        </p:txBody>
      </p:sp>
      <p:sp>
        <p:nvSpPr>
          <p:cNvPr id="47" name="Text 27"/>
          <p:cNvSpPr/>
          <p:nvPr/>
        </p:nvSpPr>
        <p:spPr>
          <a:xfrm>
            <a:off x="914400" y="5562600"/>
            <a:ext cx="257317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Items delimited by newlines</a:t>
            </a:r>
            <a:endParaRPr lang="en-US" sz="1200" dirty="0"/>
          </a:p>
        </p:txBody>
      </p:sp>
      <p:sp>
        <p:nvSpPr>
          <p:cNvPr id="48" name="Text 28"/>
          <p:cNvSpPr/>
          <p:nvPr/>
        </p:nvSpPr>
        <p:spPr>
          <a:xfrm>
            <a:off x="7162800" y="1638300"/>
            <a:ext cx="180808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Amazon Ion</a:t>
            </a:r>
            <a:endParaRPr lang="en-US" sz="1800" dirty="0"/>
          </a:p>
        </p:txBody>
      </p:sp>
      <p:sp>
        <p:nvSpPr>
          <p:cNvPr id="49" name="Text 29"/>
          <p:cNvSpPr/>
          <p:nvPr/>
        </p:nvSpPr>
        <p:spPr>
          <a:xfrm>
            <a:off x="6553200" y="2171700"/>
            <a:ext cx="49530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Richly-typed, self-describing format that's a superset of JSON. DynamoDB types mapped to Ion types.</a:t>
            </a:r>
            <a:endParaRPr lang="en-US" sz="1200" dirty="0"/>
          </a:p>
        </p:txBody>
      </p:sp>
      <p:sp>
        <p:nvSpPr>
          <p:cNvPr id="50" name="Text 30"/>
          <p:cNvSpPr/>
          <p:nvPr/>
        </p:nvSpPr>
        <p:spPr>
          <a:xfrm>
            <a:off x="6667500" y="2990850"/>
            <a:ext cx="2016681" cy="152400"/>
          </a:xfrm>
          <a:prstGeom prst="rect">
            <a:avLst/>
          </a:prstGeom>
          <a:noFill/>
          <a:ln/>
        </p:spPr>
        <p:txBody>
          <a:bodyPr vert="horz" wrap="square" lIns="0" tIns="0" rIns="0" bIns="0" rtlCol="0" anchor="t"/>
          <a:lstStyle/>
          <a:p>
            <a:pPr marL="0" indent="0">
              <a:lnSpc>
                <a:spcPts val="1500"/>
              </a:lnSpc>
              <a:buNone/>
            </a:pPr>
            <a:r>
              <a:rPr lang="en-US" sz="1050" dirty="0">
                <a:solidFill>
                  <a:srgbClr val="808080"/>
                </a:solidFill>
                <a:latin typeface="Courier New" pitchFamily="34" charset="0"/>
                <a:ea typeface="Courier New" pitchFamily="34" charset="-122"/>
                <a:cs typeface="Courier New" pitchFamily="34" charset="-120"/>
              </a:rPr>
              <a:t>// Ion version marker</a:t>
            </a:r>
            <a:endParaRPr lang="en-US" sz="1050" dirty="0"/>
          </a:p>
        </p:txBody>
      </p:sp>
      <p:sp>
        <p:nvSpPr>
          <p:cNvPr id="51" name="Text 31"/>
          <p:cNvSpPr/>
          <p:nvPr/>
        </p:nvSpPr>
        <p:spPr>
          <a:xfrm>
            <a:off x="8348067" y="29908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52" name="Text 32"/>
          <p:cNvSpPr/>
          <p:nvPr/>
        </p:nvSpPr>
        <p:spPr>
          <a:xfrm>
            <a:off x="6667500" y="3181350"/>
            <a:ext cx="76831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FF"/>
                </a:solidFill>
                <a:latin typeface="Courier New" pitchFamily="34" charset="0"/>
                <a:ea typeface="Courier New" pitchFamily="34" charset="-122"/>
                <a:cs typeface="Courier New" pitchFamily="34" charset="-120"/>
              </a:rPr>
              <a:t>$ion_1_0</a:t>
            </a:r>
            <a:endParaRPr lang="en-US" sz="1050" dirty="0"/>
          </a:p>
        </p:txBody>
      </p:sp>
      <p:sp>
        <p:nvSpPr>
          <p:cNvPr id="53" name="Text 33"/>
          <p:cNvSpPr/>
          <p:nvPr/>
        </p:nvSpPr>
        <p:spPr>
          <a:xfrm>
            <a:off x="7307759" y="31813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54" name="Text 34"/>
          <p:cNvSpPr/>
          <p:nvPr/>
        </p:nvSpPr>
        <p:spPr>
          <a:xfrm>
            <a:off x="6667500" y="33718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55" name="Text 35"/>
          <p:cNvSpPr/>
          <p:nvPr/>
        </p:nvSpPr>
        <p:spPr>
          <a:xfrm>
            <a:off x="6667500" y="3562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FF"/>
                </a:solidFill>
                <a:latin typeface="Courier New" pitchFamily="34" charset="0"/>
                <a:ea typeface="Courier New" pitchFamily="34" charset="-122"/>
                <a:cs typeface="Courier New" pitchFamily="34" charset="-120"/>
              </a:rPr>
              <a:t>{</a:t>
            </a:r>
            <a:endParaRPr lang="en-US" sz="1050" dirty="0"/>
          </a:p>
        </p:txBody>
      </p:sp>
      <p:sp>
        <p:nvSpPr>
          <p:cNvPr id="56" name="Text 36"/>
          <p:cNvSpPr/>
          <p:nvPr/>
        </p:nvSpPr>
        <p:spPr>
          <a:xfrm>
            <a:off x="6747570" y="35623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57" name="Text 37"/>
          <p:cNvSpPr/>
          <p:nvPr/>
        </p:nvSpPr>
        <p:spPr>
          <a:xfrm>
            <a:off x="6827639" y="37528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id</a:t>
            </a:r>
            <a:endParaRPr lang="en-US" sz="1050" dirty="0"/>
          </a:p>
        </p:txBody>
      </p:sp>
      <p:sp>
        <p:nvSpPr>
          <p:cNvPr id="58" name="Text 38"/>
          <p:cNvSpPr/>
          <p:nvPr/>
        </p:nvSpPr>
        <p:spPr>
          <a:xfrm>
            <a:off x="6987778" y="3752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a:t>
            </a:r>
            <a:endParaRPr lang="en-US" sz="1050" dirty="0"/>
          </a:p>
        </p:txBody>
      </p:sp>
      <p:sp>
        <p:nvSpPr>
          <p:cNvPr id="59" name="Text 39"/>
          <p:cNvSpPr/>
          <p:nvPr/>
        </p:nvSpPr>
        <p:spPr>
          <a:xfrm>
            <a:off x="7147917" y="3752850"/>
            <a:ext cx="480239"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"123"</a:t>
            </a:r>
            <a:endParaRPr lang="en-US" sz="1050" dirty="0"/>
          </a:p>
        </p:txBody>
      </p:sp>
      <p:sp>
        <p:nvSpPr>
          <p:cNvPr id="60" name="Text 40"/>
          <p:cNvSpPr/>
          <p:nvPr/>
        </p:nvSpPr>
        <p:spPr>
          <a:xfrm>
            <a:off x="7548116" y="3752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a:t>
            </a:r>
            <a:endParaRPr lang="en-US" sz="1050" dirty="0"/>
          </a:p>
        </p:txBody>
      </p:sp>
      <p:sp>
        <p:nvSpPr>
          <p:cNvPr id="61" name="Text 41"/>
          <p:cNvSpPr/>
          <p:nvPr/>
        </p:nvSpPr>
        <p:spPr>
          <a:xfrm>
            <a:off x="7628186" y="37528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62" name="Text 42"/>
          <p:cNvSpPr/>
          <p:nvPr/>
        </p:nvSpPr>
        <p:spPr>
          <a:xfrm>
            <a:off x="6827639" y="3943350"/>
            <a:ext cx="384155"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name</a:t>
            </a:r>
            <a:endParaRPr lang="en-US" sz="1050" dirty="0"/>
          </a:p>
        </p:txBody>
      </p:sp>
      <p:sp>
        <p:nvSpPr>
          <p:cNvPr id="63" name="Text 43"/>
          <p:cNvSpPr/>
          <p:nvPr/>
        </p:nvSpPr>
        <p:spPr>
          <a:xfrm>
            <a:off x="7147768" y="3943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a:t>
            </a:r>
            <a:endParaRPr lang="en-US" sz="1050" dirty="0"/>
          </a:p>
        </p:txBody>
      </p:sp>
      <p:sp>
        <p:nvSpPr>
          <p:cNvPr id="64" name="Text 44"/>
          <p:cNvSpPr/>
          <p:nvPr/>
        </p:nvSpPr>
        <p:spPr>
          <a:xfrm>
            <a:off x="7307907" y="3943350"/>
            <a:ext cx="960299"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"John Doe"</a:t>
            </a:r>
            <a:endParaRPr lang="en-US" sz="1050" dirty="0"/>
          </a:p>
        </p:txBody>
      </p:sp>
      <p:sp>
        <p:nvSpPr>
          <p:cNvPr id="65" name="Text 45"/>
          <p:cNvSpPr/>
          <p:nvPr/>
        </p:nvSpPr>
        <p:spPr>
          <a:xfrm>
            <a:off x="8108156" y="3943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a:t>
            </a:r>
            <a:endParaRPr lang="en-US" sz="1050" dirty="0"/>
          </a:p>
        </p:txBody>
      </p:sp>
      <p:sp>
        <p:nvSpPr>
          <p:cNvPr id="66" name="Text 46"/>
          <p:cNvSpPr/>
          <p:nvPr/>
        </p:nvSpPr>
        <p:spPr>
          <a:xfrm>
            <a:off x="8188226" y="39433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67" name="Text 47"/>
          <p:cNvSpPr/>
          <p:nvPr/>
        </p:nvSpPr>
        <p:spPr>
          <a:xfrm>
            <a:off x="6827639" y="4133850"/>
            <a:ext cx="480239"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score</a:t>
            </a:r>
            <a:endParaRPr lang="en-US" sz="1050" dirty="0"/>
          </a:p>
        </p:txBody>
      </p:sp>
      <p:sp>
        <p:nvSpPr>
          <p:cNvPr id="68" name="Text 48"/>
          <p:cNvSpPr/>
          <p:nvPr/>
        </p:nvSpPr>
        <p:spPr>
          <a:xfrm>
            <a:off x="7227838" y="4133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a:t>
            </a:r>
            <a:endParaRPr lang="en-US" sz="1050" dirty="0"/>
          </a:p>
        </p:txBody>
      </p:sp>
      <p:sp>
        <p:nvSpPr>
          <p:cNvPr id="69" name="Text 49"/>
          <p:cNvSpPr/>
          <p:nvPr/>
        </p:nvSpPr>
        <p:spPr>
          <a:xfrm>
            <a:off x="7387977" y="4133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a:t>
            </a:r>
            <a:endParaRPr lang="en-US" sz="1050" dirty="0"/>
          </a:p>
        </p:txBody>
      </p:sp>
      <p:sp>
        <p:nvSpPr>
          <p:cNvPr id="70" name="Text 50"/>
          <p:cNvSpPr/>
          <p:nvPr/>
        </p:nvSpPr>
        <p:spPr>
          <a:xfrm>
            <a:off x="7468046" y="41338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"N"</a:t>
            </a:r>
            <a:endParaRPr lang="en-US" sz="1050" dirty="0"/>
          </a:p>
        </p:txBody>
      </p:sp>
      <p:sp>
        <p:nvSpPr>
          <p:cNvPr id="71" name="Text 51"/>
          <p:cNvSpPr/>
          <p:nvPr/>
        </p:nvSpPr>
        <p:spPr>
          <a:xfrm>
            <a:off x="7708255" y="4133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a:t>
            </a:r>
            <a:endParaRPr lang="en-US" sz="1050" dirty="0"/>
          </a:p>
        </p:txBody>
      </p:sp>
      <p:sp>
        <p:nvSpPr>
          <p:cNvPr id="72" name="Text 52"/>
          <p:cNvSpPr/>
          <p:nvPr/>
        </p:nvSpPr>
        <p:spPr>
          <a:xfrm>
            <a:off x="7868394" y="4133850"/>
            <a:ext cx="384155" cy="152400"/>
          </a:xfrm>
          <a:prstGeom prst="rect">
            <a:avLst/>
          </a:prstGeom>
          <a:noFill/>
          <a:ln/>
        </p:spPr>
        <p:txBody>
          <a:bodyPr vert="horz" wrap="square" lIns="0" tIns="0" rIns="0" bIns="0" rtlCol="0" anchor="t"/>
          <a:lstStyle/>
          <a:p>
            <a:pPr marL="0" indent="0">
              <a:lnSpc>
                <a:spcPts val="1500"/>
              </a:lnSpc>
              <a:buNone/>
            </a:pPr>
            <a:r>
              <a:rPr lang="en-US" sz="1050" dirty="0">
                <a:solidFill>
                  <a:srgbClr val="008000"/>
                </a:solidFill>
                <a:latin typeface="Courier New" pitchFamily="34" charset="0"/>
                <a:ea typeface="Courier New" pitchFamily="34" charset="-122"/>
                <a:cs typeface="Courier New" pitchFamily="34" charset="-120"/>
              </a:rPr>
              <a:t>"95"</a:t>
            </a:r>
            <a:endParaRPr lang="en-US" sz="1050" dirty="0"/>
          </a:p>
        </p:txBody>
      </p:sp>
      <p:sp>
        <p:nvSpPr>
          <p:cNvPr id="73" name="Text 53"/>
          <p:cNvSpPr/>
          <p:nvPr/>
        </p:nvSpPr>
        <p:spPr>
          <a:xfrm>
            <a:off x="8188523" y="41338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a:t>
            </a:r>
            <a:endParaRPr lang="en-US" sz="1050" dirty="0"/>
          </a:p>
        </p:txBody>
      </p:sp>
      <p:sp>
        <p:nvSpPr>
          <p:cNvPr id="74" name="Text 54"/>
          <p:cNvSpPr/>
          <p:nvPr/>
        </p:nvSpPr>
        <p:spPr>
          <a:xfrm>
            <a:off x="8268593" y="4133850"/>
            <a:ext cx="0" cy="152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Courier New" pitchFamily="34" charset="0"/>
                <a:ea typeface="Courier New" pitchFamily="34" charset="-122"/>
                <a:cs typeface="Courier New" pitchFamily="34" charset="-120"/>
              </a:rPr>
              <a:t>
</a:t>
            </a:r>
            <a:endParaRPr lang="en-US" sz="1050" dirty="0"/>
          </a:p>
        </p:txBody>
      </p:sp>
      <p:sp>
        <p:nvSpPr>
          <p:cNvPr id="75" name="Text 55"/>
          <p:cNvSpPr/>
          <p:nvPr/>
        </p:nvSpPr>
        <p:spPr>
          <a:xfrm>
            <a:off x="6667500" y="43243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0000FF"/>
                </a:solidFill>
                <a:latin typeface="Courier New" pitchFamily="34" charset="0"/>
                <a:ea typeface="Courier New" pitchFamily="34" charset="-122"/>
                <a:cs typeface="Courier New" pitchFamily="34" charset="-120"/>
              </a:rPr>
              <a:t>}</a:t>
            </a:r>
            <a:endParaRPr lang="en-US" sz="1050" dirty="0"/>
          </a:p>
        </p:txBody>
      </p:sp>
      <p:sp>
        <p:nvSpPr>
          <p:cNvPr id="76" name="Text 56"/>
          <p:cNvSpPr/>
          <p:nvPr/>
        </p:nvSpPr>
        <p:spPr>
          <a:xfrm>
            <a:off x="6553200" y="4914900"/>
            <a:ext cx="4953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Key Characteristics:</a:t>
            </a:r>
            <a:endParaRPr lang="en-US" sz="1350" dirty="0"/>
          </a:p>
        </p:txBody>
      </p:sp>
      <p:sp>
        <p:nvSpPr>
          <p:cNvPr id="77" name="Text 57"/>
          <p:cNvSpPr/>
          <p:nvPr/>
        </p:nvSpPr>
        <p:spPr>
          <a:xfrm>
            <a:off x="6781800" y="5257800"/>
            <a:ext cx="201739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Self-describing format</a:t>
            </a:r>
            <a:endParaRPr lang="en-US" sz="1200" dirty="0"/>
          </a:p>
        </p:txBody>
      </p:sp>
      <p:sp>
        <p:nvSpPr>
          <p:cNvPr id="78" name="Text 58"/>
          <p:cNvSpPr/>
          <p:nvPr/>
        </p:nvSpPr>
        <p:spPr>
          <a:xfrm>
            <a:off x="6781800" y="5562600"/>
            <a:ext cx="230582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Type annotations for sets</a:t>
            </a:r>
            <a:endParaRPr lang="en-US" sz="1200" dirty="0"/>
          </a:p>
        </p:txBody>
      </p:sp>
      <p:sp>
        <p:nvSpPr>
          <p:cNvPr id="79" name="Text 59"/>
          <p:cNvSpPr/>
          <p:nvPr/>
        </p:nvSpPr>
        <p:spPr>
          <a:xfrm>
            <a:off x="457200" y="6438900"/>
            <a:ext cx="1142464"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Page 5 of 13</a:t>
            </a:r>
            <a:endParaRPr lang="en-US" sz="1200" dirty="0"/>
          </a:p>
        </p:txBody>
      </p:sp>
      <p:sp>
        <p:nvSpPr>
          <p:cNvPr id="80" name="Text 60"/>
          <p:cNvSpPr/>
          <p:nvPr/>
        </p:nvSpPr>
        <p:spPr>
          <a:xfrm>
            <a:off x="9218414" y="6438900"/>
            <a:ext cx="3019663"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Export to S3</a:t>
            </a:r>
            <a:endParaRPr lang="en-US" sz="1200"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304800"/>
          </a:xfrm>
          <a:prstGeom prst="rect">
            <a:avLst/>
          </a:prstGeom>
        </p:spPr>
      </p:pic>
      <p:pic>
        <p:nvPicPr>
          <p:cNvPr id="5" name="Image 3" descr="preencoded.png"/>
          <p:cNvPicPr>
            <a:picLocks noChangeAspect="1"/>
          </p:cNvPicPr>
          <p:nvPr/>
        </p:nvPicPr>
        <p:blipFill>
          <a:blip r:embed="rId6"/>
          <a:stretch>
            <a:fillRect/>
          </a:stretch>
        </p:blipFill>
        <p:spPr>
          <a:xfrm>
            <a:off x="457200" y="0"/>
            <a:ext cx="200025" cy="304800"/>
          </a:xfrm>
          <a:prstGeom prst="rect">
            <a:avLst/>
          </a:prstGeom>
        </p:spPr>
      </p:pic>
      <p:pic>
        <p:nvPicPr>
          <p:cNvPr id="6" name="Image 4" descr="preencoded.png"/>
          <p:cNvPicPr>
            <a:picLocks noChangeAspect="1"/>
          </p:cNvPicPr>
          <p:nvPr/>
        </p:nvPicPr>
        <p:blipFill>
          <a:blip r:embed="rId7"/>
          <a:stretch>
            <a:fillRect/>
          </a:stretch>
        </p:blipFill>
        <p:spPr>
          <a:xfrm>
            <a:off x="457200" y="1066800"/>
            <a:ext cx="1219200" cy="38100"/>
          </a:xfrm>
          <a:prstGeom prst="rect">
            <a:avLst/>
          </a:prstGeom>
        </p:spPr>
      </p:pic>
      <p:pic>
        <p:nvPicPr>
          <p:cNvPr id="7" name="Image 5" descr="preencoded.png"/>
          <p:cNvPicPr>
            <a:picLocks noChangeAspect="1"/>
          </p:cNvPicPr>
          <p:nvPr/>
        </p:nvPicPr>
        <p:blipFill>
          <a:blip r:embed="rId8"/>
          <a:stretch>
            <a:fillRect/>
          </a:stretch>
        </p:blipFill>
        <p:spPr>
          <a:xfrm>
            <a:off x="457200" y="1981200"/>
            <a:ext cx="5410200" cy="2552700"/>
          </a:xfrm>
          <a:prstGeom prst="rect">
            <a:avLst/>
          </a:prstGeom>
        </p:spPr>
      </p:pic>
      <p:pic>
        <p:nvPicPr>
          <p:cNvPr id="8" name="Image 6" descr="preencoded.png"/>
          <p:cNvPicPr>
            <a:picLocks noChangeAspect="1"/>
          </p:cNvPicPr>
          <p:nvPr/>
        </p:nvPicPr>
        <p:blipFill>
          <a:blip r:embed="rId9"/>
          <a:stretch>
            <a:fillRect/>
          </a:stretch>
        </p:blipFill>
        <p:spPr>
          <a:xfrm>
            <a:off x="685800" y="2209800"/>
            <a:ext cx="342900" cy="342900"/>
          </a:xfrm>
          <a:prstGeom prst="rect">
            <a:avLst/>
          </a:prstGeom>
        </p:spPr>
      </p:pic>
      <p:pic>
        <p:nvPicPr>
          <p:cNvPr id="9" name="Image 7" descr="preencoded.png"/>
          <p:cNvPicPr>
            <a:picLocks noChangeAspect="1"/>
          </p:cNvPicPr>
          <p:nvPr/>
        </p:nvPicPr>
        <p:blipFill>
          <a:blip r:embed="rId10"/>
          <a:stretch>
            <a:fillRect/>
          </a:stretch>
        </p:blipFill>
        <p:spPr>
          <a:xfrm>
            <a:off x="685800" y="2743200"/>
            <a:ext cx="228600" cy="304800"/>
          </a:xfrm>
          <a:prstGeom prst="rect">
            <a:avLst/>
          </a:prstGeom>
        </p:spPr>
      </p:pic>
      <p:pic>
        <p:nvPicPr>
          <p:cNvPr id="10" name="Image 8" descr="preencoded.png"/>
          <p:cNvPicPr>
            <a:picLocks noChangeAspect="1"/>
          </p:cNvPicPr>
          <p:nvPr/>
        </p:nvPicPr>
        <p:blipFill>
          <a:blip r:embed="rId11"/>
          <a:stretch>
            <a:fillRect/>
          </a:stretch>
        </p:blipFill>
        <p:spPr>
          <a:xfrm>
            <a:off x="685800" y="3848100"/>
            <a:ext cx="4953000" cy="457200"/>
          </a:xfrm>
          <a:prstGeom prst="rect">
            <a:avLst/>
          </a:prstGeom>
        </p:spPr>
      </p:pic>
      <p:pic>
        <p:nvPicPr>
          <p:cNvPr id="11" name="Image 9" descr="preencoded.png"/>
          <p:cNvPicPr>
            <a:picLocks noChangeAspect="1"/>
          </p:cNvPicPr>
          <p:nvPr/>
        </p:nvPicPr>
        <p:blipFill>
          <a:blip r:embed="rId12"/>
          <a:stretch>
            <a:fillRect/>
          </a:stretch>
        </p:blipFill>
        <p:spPr>
          <a:xfrm>
            <a:off x="800100" y="4000500"/>
            <a:ext cx="114300" cy="152400"/>
          </a:xfrm>
          <a:prstGeom prst="rect">
            <a:avLst/>
          </a:prstGeom>
        </p:spPr>
      </p:pic>
      <p:pic>
        <p:nvPicPr>
          <p:cNvPr id="12" name="Image 10" descr="preencoded.png"/>
          <p:cNvPicPr>
            <a:picLocks noChangeAspect="1"/>
          </p:cNvPicPr>
          <p:nvPr/>
        </p:nvPicPr>
        <p:blipFill>
          <a:blip r:embed="rId8"/>
          <a:stretch>
            <a:fillRect/>
          </a:stretch>
        </p:blipFill>
        <p:spPr>
          <a:xfrm>
            <a:off x="6324600" y="1981200"/>
            <a:ext cx="5410200" cy="2552700"/>
          </a:xfrm>
          <a:prstGeom prst="rect">
            <a:avLst/>
          </a:prstGeom>
        </p:spPr>
      </p:pic>
      <p:pic>
        <p:nvPicPr>
          <p:cNvPr id="13" name="Image 11" descr="preencoded.png"/>
          <p:cNvPicPr>
            <a:picLocks noChangeAspect="1"/>
          </p:cNvPicPr>
          <p:nvPr/>
        </p:nvPicPr>
        <p:blipFill>
          <a:blip r:embed="rId13"/>
          <a:stretch>
            <a:fillRect/>
          </a:stretch>
        </p:blipFill>
        <p:spPr>
          <a:xfrm>
            <a:off x="6553200" y="2209800"/>
            <a:ext cx="342900" cy="342900"/>
          </a:xfrm>
          <a:prstGeom prst="rect">
            <a:avLst/>
          </a:prstGeom>
        </p:spPr>
      </p:pic>
      <p:pic>
        <p:nvPicPr>
          <p:cNvPr id="14" name="Image 12" descr="preencoded.png"/>
          <p:cNvPicPr>
            <a:picLocks noChangeAspect="1"/>
          </p:cNvPicPr>
          <p:nvPr/>
        </p:nvPicPr>
        <p:blipFill>
          <a:blip r:embed="rId14"/>
          <a:stretch>
            <a:fillRect/>
          </a:stretch>
        </p:blipFill>
        <p:spPr>
          <a:xfrm>
            <a:off x="6553200" y="2743200"/>
            <a:ext cx="285750" cy="304800"/>
          </a:xfrm>
          <a:prstGeom prst="rect">
            <a:avLst/>
          </a:prstGeom>
        </p:spPr>
      </p:pic>
      <p:pic>
        <p:nvPicPr>
          <p:cNvPr id="15" name="Image 13" descr="preencoded.png"/>
          <p:cNvPicPr>
            <a:picLocks noChangeAspect="1"/>
          </p:cNvPicPr>
          <p:nvPr/>
        </p:nvPicPr>
        <p:blipFill>
          <a:blip r:embed="rId11"/>
          <a:stretch>
            <a:fillRect/>
          </a:stretch>
        </p:blipFill>
        <p:spPr>
          <a:xfrm>
            <a:off x="6553200" y="3848100"/>
            <a:ext cx="4953000" cy="457200"/>
          </a:xfrm>
          <a:prstGeom prst="rect">
            <a:avLst/>
          </a:prstGeom>
        </p:spPr>
      </p:pic>
      <p:pic>
        <p:nvPicPr>
          <p:cNvPr id="16" name="Image 14" descr="preencoded.png"/>
          <p:cNvPicPr>
            <a:picLocks noChangeAspect="1"/>
          </p:cNvPicPr>
          <p:nvPr/>
        </p:nvPicPr>
        <p:blipFill>
          <a:blip r:embed="rId15"/>
          <a:stretch>
            <a:fillRect/>
          </a:stretch>
        </p:blipFill>
        <p:spPr>
          <a:xfrm>
            <a:off x="6667500" y="4000500"/>
            <a:ext cx="152400" cy="152400"/>
          </a:xfrm>
          <a:prstGeom prst="rect">
            <a:avLst/>
          </a:prstGeom>
        </p:spPr>
      </p:pic>
      <p:pic>
        <p:nvPicPr>
          <p:cNvPr id="17" name="Image 15" descr="preencoded.png"/>
          <p:cNvPicPr>
            <a:picLocks noChangeAspect="1"/>
          </p:cNvPicPr>
          <p:nvPr/>
        </p:nvPicPr>
        <p:blipFill>
          <a:blip r:embed="rId16"/>
          <a:stretch>
            <a:fillRect/>
          </a:stretch>
        </p:blipFill>
        <p:spPr>
          <a:xfrm>
            <a:off x="2709267" y="4838700"/>
            <a:ext cx="609600" cy="609600"/>
          </a:xfrm>
          <a:prstGeom prst="rect">
            <a:avLst/>
          </a:prstGeom>
        </p:spPr>
      </p:pic>
      <p:pic>
        <p:nvPicPr>
          <p:cNvPr id="18" name="Image 16" descr="preencoded.png"/>
          <p:cNvPicPr>
            <a:picLocks noChangeAspect="1"/>
          </p:cNvPicPr>
          <p:nvPr/>
        </p:nvPicPr>
        <p:blipFill>
          <a:blip r:embed="rId17"/>
          <a:stretch>
            <a:fillRect/>
          </a:stretch>
        </p:blipFill>
        <p:spPr>
          <a:xfrm>
            <a:off x="2899767" y="4991100"/>
            <a:ext cx="228600" cy="304800"/>
          </a:xfrm>
          <a:prstGeom prst="rect">
            <a:avLst/>
          </a:prstGeom>
        </p:spPr>
      </p:pic>
      <p:pic>
        <p:nvPicPr>
          <p:cNvPr id="19" name="Image 17" descr="preencoded.png"/>
          <p:cNvPicPr>
            <a:picLocks noChangeAspect="1"/>
          </p:cNvPicPr>
          <p:nvPr/>
        </p:nvPicPr>
        <p:blipFill>
          <a:blip r:embed="rId18"/>
          <a:stretch>
            <a:fillRect/>
          </a:stretch>
        </p:blipFill>
        <p:spPr>
          <a:xfrm>
            <a:off x="4099322" y="5143500"/>
            <a:ext cx="200025" cy="304800"/>
          </a:xfrm>
          <a:prstGeom prst="rect">
            <a:avLst/>
          </a:prstGeom>
        </p:spPr>
      </p:pic>
      <p:pic>
        <p:nvPicPr>
          <p:cNvPr id="20" name="Image 18" descr="preencoded.png"/>
          <p:cNvPicPr>
            <a:picLocks noChangeAspect="1"/>
          </p:cNvPicPr>
          <p:nvPr/>
        </p:nvPicPr>
        <p:blipFill>
          <a:blip r:embed="rId19"/>
          <a:stretch>
            <a:fillRect/>
          </a:stretch>
        </p:blipFill>
        <p:spPr>
          <a:xfrm>
            <a:off x="4927997" y="4838700"/>
            <a:ext cx="609600" cy="609600"/>
          </a:xfrm>
          <a:prstGeom prst="rect">
            <a:avLst/>
          </a:prstGeom>
        </p:spPr>
      </p:pic>
      <p:pic>
        <p:nvPicPr>
          <p:cNvPr id="21" name="Image 19" descr="preencoded.png"/>
          <p:cNvPicPr>
            <a:picLocks noChangeAspect="1"/>
          </p:cNvPicPr>
          <p:nvPr/>
        </p:nvPicPr>
        <p:blipFill>
          <a:blip r:embed="rId20"/>
          <a:stretch>
            <a:fillRect/>
          </a:stretch>
        </p:blipFill>
        <p:spPr>
          <a:xfrm>
            <a:off x="5118497" y="4991100"/>
            <a:ext cx="228600" cy="304800"/>
          </a:xfrm>
          <a:prstGeom prst="rect">
            <a:avLst/>
          </a:prstGeom>
        </p:spPr>
      </p:pic>
      <p:pic>
        <p:nvPicPr>
          <p:cNvPr id="22" name="Image 20" descr="preencoded.png"/>
          <p:cNvPicPr>
            <a:picLocks noChangeAspect="1"/>
          </p:cNvPicPr>
          <p:nvPr/>
        </p:nvPicPr>
        <p:blipFill>
          <a:blip r:embed="rId18"/>
          <a:stretch>
            <a:fillRect/>
          </a:stretch>
        </p:blipFill>
        <p:spPr>
          <a:xfrm>
            <a:off x="6166247" y="5143500"/>
            <a:ext cx="200025" cy="304800"/>
          </a:xfrm>
          <a:prstGeom prst="rect">
            <a:avLst/>
          </a:prstGeom>
        </p:spPr>
      </p:pic>
      <p:pic>
        <p:nvPicPr>
          <p:cNvPr id="23" name="Image 21" descr="preencoded.png"/>
          <p:cNvPicPr>
            <a:picLocks noChangeAspect="1"/>
          </p:cNvPicPr>
          <p:nvPr/>
        </p:nvPicPr>
        <p:blipFill>
          <a:blip r:embed="rId21"/>
          <a:stretch>
            <a:fillRect/>
          </a:stretch>
        </p:blipFill>
        <p:spPr>
          <a:xfrm>
            <a:off x="6895951" y="4838700"/>
            <a:ext cx="609600" cy="609600"/>
          </a:xfrm>
          <a:prstGeom prst="rect">
            <a:avLst/>
          </a:prstGeom>
        </p:spPr>
      </p:pic>
      <p:pic>
        <p:nvPicPr>
          <p:cNvPr id="24" name="Image 22" descr="preencoded.png"/>
          <p:cNvPicPr>
            <a:picLocks noChangeAspect="1"/>
          </p:cNvPicPr>
          <p:nvPr/>
        </p:nvPicPr>
        <p:blipFill>
          <a:blip r:embed="rId22"/>
          <a:stretch>
            <a:fillRect/>
          </a:stretch>
        </p:blipFill>
        <p:spPr>
          <a:xfrm>
            <a:off x="7057876" y="4991100"/>
            <a:ext cx="285750" cy="304800"/>
          </a:xfrm>
          <a:prstGeom prst="rect">
            <a:avLst/>
          </a:prstGeom>
        </p:spPr>
      </p:pic>
      <p:pic>
        <p:nvPicPr>
          <p:cNvPr id="25" name="Image 23" descr="preencoded.png"/>
          <p:cNvPicPr>
            <a:picLocks noChangeAspect="1"/>
          </p:cNvPicPr>
          <p:nvPr/>
        </p:nvPicPr>
        <p:blipFill>
          <a:blip r:embed="rId18"/>
          <a:stretch>
            <a:fillRect/>
          </a:stretch>
        </p:blipFill>
        <p:spPr>
          <a:xfrm>
            <a:off x="8035379" y="5143500"/>
            <a:ext cx="200025" cy="304800"/>
          </a:xfrm>
          <a:prstGeom prst="rect">
            <a:avLst/>
          </a:prstGeom>
        </p:spPr>
      </p:pic>
      <p:pic>
        <p:nvPicPr>
          <p:cNvPr id="26" name="Image 24" descr="preencoded.png"/>
          <p:cNvPicPr>
            <a:picLocks noChangeAspect="1"/>
          </p:cNvPicPr>
          <p:nvPr/>
        </p:nvPicPr>
        <p:blipFill>
          <a:blip r:embed="rId23"/>
          <a:stretch>
            <a:fillRect/>
          </a:stretch>
        </p:blipFill>
        <p:spPr>
          <a:xfrm>
            <a:off x="8944421" y="4838700"/>
            <a:ext cx="609600" cy="609600"/>
          </a:xfrm>
          <a:prstGeom prst="rect">
            <a:avLst/>
          </a:prstGeom>
        </p:spPr>
      </p:pic>
      <p:pic>
        <p:nvPicPr>
          <p:cNvPr id="27" name="Image 25" descr="preencoded.png"/>
          <p:cNvPicPr>
            <a:picLocks noChangeAspect="1"/>
          </p:cNvPicPr>
          <p:nvPr/>
        </p:nvPicPr>
        <p:blipFill>
          <a:blip r:embed="rId24"/>
          <a:stretch>
            <a:fillRect/>
          </a:stretch>
        </p:blipFill>
        <p:spPr>
          <a:xfrm>
            <a:off x="9120634" y="4991100"/>
            <a:ext cx="257175" cy="304800"/>
          </a:xfrm>
          <a:prstGeom prst="rect">
            <a:avLst/>
          </a:prstGeom>
        </p:spPr>
      </p:pic>
      <p:pic>
        <p:nvPicPr>
          <p:cNvPr id="28" name="Image 26" descr="preencoded.png"/>
          <p:cNvPicPr>
            <a:picLocks noChangeAspect="1"/>
          </p:cNvPicPr>
          <p:nvPr/>
        </p:nvPicPr>
        <p:blipFill>
          <a:blip r:embed="rId25"/>
          <a:stretch>
            <a:fillRect/>
          </a:stretch>
        </p:blipFill>
        <p:spPr>
          <a:xfrm>
            <a:off x="0" y="6248400"/>
            <a:ext cx="12192000" cy="609600"/>
          </a:xfrm>
          <a:prstGeom prst="rect">
            <a:avLst/>
          </a:prstGeom>
        </p:spPr>
      </p:pic>
      <p:sp>
        <p:nvSpPr>
          <p:cNvPr id="29" name="Text 0"/>
          <p:cNvSpPr/>
          <p:nvPr/>
        </p:nvSpPr>
        <p:spPr>
          <a:xfrm>
            <a:off x="733425" y="38100"/>
            <a:ext cx="201346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Amazon DynamoDB</a:t>
            </a:r>
            <a:endParaRPr lang="en-US" sz="1200" dirty="0"/>
          </a:p>
        </p:txBody>
      </p:sp>
      <p:sp>
        <p:nvSpPr>
          <p:cNvPr id="30" name="Text 1"/>
          <p:cNvSpPr/>
          <p:nvPr/>
        </p:nvSpPr>
        <p:spPr>
          <a:xfrm>
            <a:off x="457200" y="609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Export Workflow: Prerequisites</a:t>
            </a:r>
            <a:endParaRPr lang="en-US" sz="2700" dirty="0"/>
          </a:p>
        </p:txBody>
      </p:sp>
      <p:sp>
        <p:nvSpPr>
          <p:cNvPr id="31" name="Text 2"/>
          <p:cNvSpPr/>
          <p:nvPr/>
        </p:nvSpPr>
        <p:spPr>
          <a:xfrm>
            <a:off x="457200" y="1409700"/>
            <a:ext cx="1353312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Before initiating a DynamoDB export to S3, ensure these essential requirements are met:</a:t>
            </a:r>
            <a:endParaRPr lang="en-US" sz="1500" dirty="0"/>
          </a:p>
        </p:txBody>
      </p:sp>
      <p:sp>
        <p:nvSpPr>
          <p:cNvPr id="32" name="Text 3"/>
          <p:cNvSpPr/>
          <p:nvPr/>
        </p:nvSpPr>
        <p:spPr>
          <a:xfrm>
            <a:off x="797570" y="2209800"/>
            <a:ext cx="342900" cy="342900"/>
          </a:xfrm>
          <a:prstGeom prst="rect">
            <a:avLst/>
          </a:prstGeom>
          <a:noFill/>
          <a:ln/>
        </p:spPr>
        <p:txBody>
          <a:bodyPr vert="horz" wrap="square" lIns="0" tIns="0" rIns="0" bIns="0" rtlCol="0" anchor="t"/>
          <a:lstStyle/>
          <a:p>
            <a:pPr marL="0" indent="0">
              <a:lnSpc>
                <a:spcPts val="2025"/>
              </a:lnSpc>
              <a:buNone/>
            </a:pPr>
            <a:r>
              <a:rPr lang="en-US" sz="1350" b="1" dirty="0">
                <a:solidFill>
                  <a:srgbClr val="FFFFFF"/>
                </a:solidFill>
                <a:latin typeface="ui-sans-serif" pitchFamily="34" charset="0"/>
                <a:ea typeface="ui-sans-serif" pitchFamily="34" charset="-122"/>
                <a:cs typeface="ui-sans-serif" pitchFamily="34" charset="-120"/>
              </a:rPr>
              <a:t>1</a:t>
            </a:r>
            <a:endParaRPr lang="en-US" sz="1350" dirty="0"/>
          </a:p>
        </p:txBody>
      </p:sp>
      <p:sp>
        <p:nvSpPr>
          <p:cNvPr id="33" name="Text 4"/>
          <p:cNvSpPr/>
          <p:nvPr/>
        </p:nvSpPr>
        <p:spPr>
          <a:xfrm>
            <a:off x="1181100" y="2228850"/>
            <a:ext cx="4702373"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Enable Point-in-Time Recovery</a:t>
            </a:r>
            <a:endParaRPr lang="en-US" sz="1800" dirty="0"/>
          </a:p>
        </p:txBody>
      </p:sp>
      <p:sp>
        <p:nvSpPr>
          <p:cNvPr id="34" name="Text 5"/>
          <p:cNvSpPr/>
          <p:nvPr/>
        </p:nvSpPr>
        <p:spPr>
          <a:xfrm>
            <a:off x="1066800" y="2705100"/>
            <a:ext cx="5045273"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PITR must be activated on the source DynamoDB table</a:t>
            </a:r>
            <a:endParaRPr lang="en-US" sz="1200" dirty="0"/>
          </a:p>
        </p:txBody>
      </p:sp>
      <p:sp>
        <p:nvSpPr>
          <p:cNvPr id="35" name="Text 6"/>
          <p:cNvSpPr/>
          <p:nvPr/>
        </p:nvSpPr>
        <p:spPr>
          <a:xfrm>
            <a:off x="1066800" y="3009900"/>
            <a:ext cx="5045273"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Allows creation of consistent snapshots</a:t>
            </a:r>
            <a:endParaRPr lang="en-US" sz="1200" dirty="0"/>
          </a:p>
        </p:txBody>
      </p:sp>
      <p:sp>
        <p:nvSpPr>
          <p:cNvPr id="36" name="Text 7"/>
          <p:cNvSpPr/>
          <p:nvPr/>
        </p:nvSpPr>
        <p:spPr>
          <a:xfrm>
            <a:off x="1066800" y="3238500"/>
            <a:ext cx="5045273"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Enabled up to 35 days retention</a:t>
            </a:r>
            <a:endParaRPr lang="en-US" sz="1200" dirty="0"/>
          </a:p>
        </p:txBody>
      </p:sp>
      <p:sp>
        <p:nvSpPr>
          <p:cNvPr id="37" name="Text 8"/>
          <p:cNvSpPr/>
          <p:nvPr/>
        </p:nvSpPr>
        <p:spPr>
          <a:xfrm>
            <a:off x="1066800" y="3467100"/>
            <a:ext cx="5045273"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Essential for data consistency during export</a:t>
            </a:r>
            <a:endParaRPr lang="en-US" sz="1200" dirty="0"/>
          </a:p>
        </p:txBody>
      </p:sp>
      <p:sp>
        <p:nvSpPr>
          <p:cNvPr id="38" name="Text 9"/>
          <p:cNvSpPr/>
          <p:nvPr/>
        </p:nvSpPr>
        <p:spPr>
          <a:xfrm>
            <a:off x="990600" y="3962400"/>
            <a:ext cx="406533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PITR is the foundation for consistent exports</a:t>
            </a:r>
            <a:endParaRPr lang="en-US" sz="1200" dirty="0"/>
          </a:p>
        </p:txBody>
      </p:sp>
      <p:sp>
        <p:nvSpPr>
          <p:cNvPr id="39" name="Text 10"/>
          <p:cNvSpPr/>
          <p:nvPr/>
        </p:nvSpPr>
        <p:spPr>
          <a:xfrm>
            <a:off x="6664970" y="2209800"/>
            <a:ext cx="342900" cy="342900"/>
          </a:xfrm>
          <a:prstGeom prst="rect">
            <a:avLst/>
          </a:prstGeom>
          <a:noFill/>
          <a:ln/>
        </p:spPr>
        <p:txBody>
          <a:bodyPr vert="horz" wrap="square" lIns="0" tIns="0" rIns="0" bIns="0" rtlCol="0" anchor="t"/>
          <a:lstStyle/>
          <a:p>
            <a:pPr marL="0" indent="0">
              <a:lnSpc>
                <a:spcPts val="2025"/>
              </a:lnSpc>
              <a:buNone/>
            </a:pPr>
            <a:r>
              <a:rPr lang="en-US" sz="1350" b="1" dirty="0">
                <a:solidFill>
                  <a:srgbClr val="FFFFFF"/>
                </a:solidFill>
                <a:latin typeface="ui-sans-serif" pitchFamily="34" charset="0"/>
                <a:ea typeface="ui-sans-serif" pitchFamily="34" charset="-122"/>
                <a:cs typeface="ui-sans-serif" pitchFamily="34" charset="-120"/>
              </a:rPr>
              <a:t>2</a:t>
            </a:r>
            <a:endParaRPr lang="en-US" sz="1350" dirty="0"/>
          </a:p>
        </p:txBody>
      </p:sp>
      <p:sp>
        <p:nvSpPr>
          <p:cNvPr id="40" name="Text 11"/>
          <p:cNvSpPr/>
          <p:nvPr/>
        </p:nvSpPr>
        <p:spPr>
          <a:xfrm>
            <a:off x="7048500" y="2228850"/>
            <a:ext cx="3677603"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Set Up IAM Permissions</a:t>
            </a:r>
            <a:endParaRPr lang="en-US" sz="1800" dirty="0"/>
          </a:p>
        </p:txBody>
      </p:sp>
      <p:sp>
        <p:nvSpPr>
          <p:cNvPr id="41" name="Text 12"/>
          <p:cNvSpPr/>
          <p:nvPr/>
        </p:nvSpPr>
        <p:spPr>
          <a:xfrm>
            <a:off x="6991350" y="2705100"/>
            <a:ext cx="5307985"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Configure IAM role with necessary permissions:</a:t>
            </a:r>
            <a:endParaRPr lang="en-US" sz="1200" dirty="0"/>
          </a:p>
        </p:txBody>
      </p:sp>
      <p:sp>
        <p:nvSpPr>
          <p:cNvPr id="42" name="Text 13"/>
          <p:cNvSpPr/>
          <p:nvPr/>
        </p:nvSpPr>
        <p:spPr>
          <a:xfrm>
            <a:off x="7181850" y="3028950"/>
            <a:ext cx="3371671" cy="180975"/>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dynamodb:ExportTableToPointInTime</a:t>
            </a:r>
            <a:endParaRPr lang="en-US" sz="1200" dirty="0"/>
          </a:p>
        </p:txBody>
      </p:sp>
      <p:sp>
        <p:nvSpPr>
          <p:cNvPr id="43" name="Text 14"/>
          <p:cNvSpPr/>
          <p:nvPr/>
        </p:nvSpPr>
        <p:spPr>
          <a:xfrm>
            <a:off x="7181850" y="3257550"/>
            <a:ext cx="4060686" cy="180975"/>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s3:PutObject, s3:GetObject, s3:DeleteObject</a:t>
            </a:r>
            <a:endParaRPr lang="en-US" sz="1200" dirty="0"/>
          </a:p>
        </p:txBody>
      </p:sp>
      <p:sp>
        <p:nvSpPr>
          <p:cNvPr id="44" name="Text 15"/>
          <p:cNvSpPr/>
          <p:nvPr/>
        </p:nvSpPr>
        <p:spPr>
          <a:xfrm>
            <a:off x="6991350" y="3467100"/>
            <a:ext cx="5307985"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kms:Decrypt, kms:GenerateDataKey (if using SSE-KMS)</a:t>
            </a:r>
            <a:endParaRPr lang="en-US" sz="1200" dirty="0"/>
          </a:p>
        </p:txBody>
      </p:sp>
      <p:sp>
        <p:nvSpPr>
          <p:cNvPr id="45" name="Text 16"/>
          <p:cNvSpPr/>
          <p:nvPr/>
        </p:nvSpPr>
        <p:spPr>
          <a:xfrm>
            <a:off x="6896100" y="3962400"/>
            <a:ext cx="3006626"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Follow principle of least privilege</a:t>
            </a:r>
            <a:endParaRPr lang="en-US" sz="1200" dirty="0"/>
          </a:p>
        </p:txBody>
      </p:sp>
      <p:sp>
        <p:nvSpPr>
          <p:cNvPr id="46" name="Text 17"/>
          <p:cNvSpPr/>
          <p:nvPr/>
        </p:nvSpPr>
        <p:spPr>
          <a:xfrm>
            <a:off x="2362200" y="5524500"/>
            <a:ext cx="156448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DynamoDB Table</a:t>
            </a:r>
            <a:endParaRPr lang="en-US" sz="1200" dirty="0"/>
          </a:p>
        </p:txBody>
      </p:sp>
      <p:sp>
        <p:nvSpPr>
          <p:cNvPr id="47" name="Text 18"/>
          <p:cNvSpPr/>
          <p:nvPr/>
        </p:nvSpPr>
        <p:spPr>
          <a:xfrm>
            <a:off x="4732734" y="5524500"/>
            <a:ext cx="120015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PITR Enabled</a:t>
            </a:r>
            <a:endParaRPr lang="en-US" sz="1200" dirty="0"/>
          </a:p>
        </p:txBody>
      </p:sp>
      <p:sp>
        <p:nvSpPr>
          <p:cNvPr id="48" name="Text 19"/>
          <p:cNvSpPr/>
          <p:nvPr/>
        </p:nvSpPr>
        <p:spPr>
          <a:xfrm>
            <a:off x="6799659" y="5524500"/>
            <a:ext cx="96279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IAM Ready</a:t>
            </a:r>
            <a:endParaRPr lang="en-US" sz="1200" dirty="0"/>
          </a:p>
        </p:txBody>
      </p:sp>
      <p:sp>
        <p:nvSpPr>
          <p:cNvPr id="49" name="Text 20"/>
          <p:cNvSpPr/>
          <p:nvPr/>
        </p:nvSpPr>
        <p:spPr>
          <a:xfrm>
            <a:off x="8668792" y="5524500"/>
            <a:ext cx="139321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Export Possible</a:t>
            </a:r>
            <a:endParaRPr lang="en-US" sz="1200" dirty="0"/>
          </a:p>
        </p:txBody>
      </p:sp>
      <p:sp>
        <p:nvSpPr>
          <p:cNvPr id="50" name="Text 21"/>
          <p:cNvSpPr/>
          <p:nvPr/>
        </p:nvSpPr>
        <p:spPr>
          <a:xfrm>
            <a:off x="457200" y="6438900"/>
            <a:ext cx="1142464"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Page 6 of 13</a:t>
            </a:r>
            <a:endParaRPr lang="en-US" sz="1200" dirty="0"/>
          </a:p>
        </p:txBody>
      </p:sp>
      <p:sp>
        <p:nvSpPr>
          <p:cNvPr id="51" name="Text 22"/>
          <p:cNvSpPr/>
          <p:nvPr/>
        </p:nvSpPr>
        <p:spPr>
          <a:xfrm>
            <a:off x="9218414" y="6438900"/>
            <a:ext cx="3019663"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Export to S3</a:t>
            </a:r>
            <a:endParaRPr lang="en-US" sz="12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9715500"/>
          </a:xfrm>
          <a:prstGeom prst="rect">
            <a:avLst/>
          </a:prstGeom>
        </p:spPr>
      </p:pic>
      <p:pic>
        <p:nvPicPr>
          <p:cNvPr id="3" name="Image 1" descr="preencoded.png"/>
          <p:cNvPicPr>
            <a:picLocks noChangeAspect="1"/>
          </p:cNvPicPr>
          <p:nvPr/>
        </p:nvPicPr>
        <p:blipFill>
          <a:blip r:embed="rId4"/>
          <a:stretch>
            <a:fillRect/>
          </a:stretch>
        </p:blipFill>
        <p:spPr>
          <a:xfrm>
            <a:off x="0" y="0"/>
            <a:ext cx="12192000" cy="9715500"/>
          </a:xfrm>
          <a:prstGeom prst="rect">
            <a:avLst/>
          </a:prstGeom>
        </p:spPr>
      </p:pic>
      <p:pic>
        <p:nvPicPr>
          <p:cNvPr id="4" name="Image 2" descr="preencoded.png"/>
          <p:cNvPicPr>
            <a:picLocks noChangeAspect="1"/>
          </p:cNvPicPr>
          <p:nvPr/>
        </p:nvPicPr>
        <p:blipFill>
          <a:blip r:embed="rId5"/>
          <a:stretch>
            <a:fillRect/>
          </a:stretch>
        </p:blipFill>
        <p:spPr>
          <a:xfrm>
            <a:off x="0" y="0"/>
            <a:ext cx="12192000" cy="304800"/>
          </a:xfrm>
          <a:prstGeom prst="rect">
            <a:avLst/>
          </a:prstGeom>
        </p:spPr>
      </p:pic>
      <p:pic>
        <p:nvPicPr>
          <p:cNvPr id="5" name="Image 3" descr="preencoded.png"/>
          <p:cNvPicPr>
            <a:picLocks noChangeAspect="1"/>
          </p:cNvPicPr>
          <p:nvPr/>
        </p:nvPicPr>
        <p:blipFill>
          <a:blip r:embed="rId6"/>
          <a:stretch>
            <a:fillRect/>
          </a:stretch>
        </p:blipFill>
        <p:spPr>
          <a:xfrm>
            <a:off x="457200" y="0"/>
            <a:ext cx="200025" cy="304800"/>
          </a:xfrm>
          <a:prstGeom prst="rect">
            <a:avLst/>
          </a:prstGeom>
        </p:spPr>
      </p:pic>
      <p:pic>
        <p:nvPicPr>
          <p:cNvPr id="6" name="Image 4" descr="preencoded.png"/>
          <p:cNvPicPr>
            <a:picLocks noChangeAspect="1"/>
          </p:cNvPicPr>
          <p:nvPr/>
        </p:nvPicPr>
        <p:blipFill>
          <a:blip r:embed="rId7"/>
          <a:stretch>
            <a:fillRect/>
          </a:stretch>
        </p:blipFill>
        <p:spPr>
          <a:xfrm>
            <a:off x="457200" y="1066800"/>
            <a:ext cx="1219200" cy="38100"/>
          </a:xfrm>
          <a:prstGeom prst="rect">
            <a:avLst/>
          </a:prstGeom>
        </p:spPr>
      </p:pic>
      <p:pic>
        <p:nvPicPr>
          <p:cNvPr id="7" name="Image 5" descr="preencoded.png"/>
          <p:cNvPicPr>
            <a:picLocks noChangeAspect="1"/>
          </p:cNvPicPr>
          <p:nvPr/>
        </p:nvPicPr>
        <p:blipFill>
          <a:blip r:embed="rId8"/>
          <a:stretch>
            <a:fillRect/>
          </a:stretch>
        </p:blipFill>
        <p:spPr>
          <a:xfrm>
            <a:off x="457200" y="1752600"/>
            <a:ext cx="5410200" cy="1066800"/>
          </a:xfrm>
          <a:prstGeom prst="rect">
            <a:avLst/>
          </a:prstGeom>
        </p:spPr>
      </p:pic>
      <p:pic>
        <p:nvPicPr>
          <p:cNvPr id="8" name="Image 6" descr="preencoded.png"/>
          <p:cNvPicPr>
            <a:picLocks noChangeAspect="1"/>
          </p:cNvPicPr>
          <p:nvPr/>
        </p:nvPicPr>
        <p:blipFill>
          <a:blip r:embed="rId9"/>
          <a:stretch>
            <a:fillRect/>
          </a:stretch>
        </p:blipFill>
        <p:spPr>
          <a:xfrm>
            <a:off x="609600" y="1905000"/>
            <a:ext cx="381000" cy="381000"/>
          </a:xfrm>
          <a:prstGeom prst="rect">
            <a:avLst/>
          </a:prstGeom>
        </p:spPr>
      </p:pic>
      <p:pic>
        <p:nvPicPr>
          <p:cNvPr id="9" name="Image 7" descr="preencoded.png"/>
          <p:cNvPicPr>
            <a:picLocks noChangeAspect="1"/>
          </p:cNvPicPr>
          <p:nvPr/>
        </p:nvPicPr>
        <p:blipFill>
          <a:blip r:embed="rId10"/>
          <a:stretch>
            <a:fillRect/>
          </a:stretch>
        </p:blipFill>
        <p:spPr>
          <a:xfrm>
            <a:off x="1143000" y="1943100"/>
            <a:ext cx="238125" cy="190500"/>
          </a:xfrm>
          <a:prstGeom prst="rect">
            <a:avLst/>
          </a:prstGeom>
        </p:spPr>
      </p:pic>
      <p:pic>
        <p:nvPicPr>
          <p:cNvPr id="10" name="Image 8" descr="preencoded.png"/>
          <p:cNvPicPr>
            <a:picLocks noChangeAspect="1"/>
          </p:cNvPicPr>
          <p:nvPr/>
        </p:nvPicPr>
        <p:blipFill>
          <a:blip r:embed="rId11"/>
          <a:stretch>
            <a:fillRect/>
          </a:stretch>
        </p:blipFill>
        <p:spPr>
          <a:xfrm>
            <a:off x="457200" y="3009900"/>
            <a:ext cx="5410200" cy="1066800"/>
          </a:xfrm>
          <a:prstGeom prst="rect">
            <a:avLst/>
          </a:prstGeom>
        </p:spPr>
      </p:pic>
      <p:pic>
        <p:nvPicPr>
          <p:cNvPr id="11" name="Image 9" descr="preencoded.png"/>
          <p:cNvPicPr>
            <a:picLocks noChangeAspect="1"/>
          </p:cNvPicPr>
          <p:nvPr/>
        </p:nvPicPr>
        <p:blipFill>
          <a:blip r:embed="rId12"/>
          <a:stretch>
            <a:fillRect/>
          </a:stretch>
        </p:blipFill>
        <p:spPr>
          <a:xfrm>
            <a:off x="609600" y="3162300"/>
            <a:ext cx="381000" cy="381000"/>
          </a:xfrm>
          <a:prstGeom prst="rect">
            <a:avLst/>
          </a:prstGeom>
        </p:spPr>
      </p:pic>
      <p:pic>
        <p:nvPicPr>
          <p:cNvPr id="12" name="Image 10" descr="preencoded.png"/>
          <p:cNvPicPr>
            <a:picLocks noChangeAspect="1"/>
          </p:cNvPicPr>
          <p:nvPr/>
        </p:nvPicPr>
        <p:blipFill>
          <a:blip r:embed="rId13"/>
          <a:stretch>
            <a:fillRect/>
          </a:stretch>
        </p:blipFill>
        <p:spPr>
          <a:xfrm>
            <a:off x="1143000" y="3200400"/>
            <a:ext cx="219075" cy="190500"/>
          </a:xfrm>
          <a:prstGeom prst="rect">
            <a:avLst/>
          </a:prstGeom>
        </p:spPr>
      </p:pic>
      <p:pic>
        <p:nvPicPr>
          <p:cNvPr id="13" name="Image 11" descr="preencoded.png"/>
          <p:cNvPicPr>
            <a:picLocks noChangeAspect="1"/>
          </p:cNvPicPr>
          <p:nvPr/>
        </p:nvPicPr>
        <p:blipFill>
          <a:blip r:embed="rId8"/>
          <a:stretch>
            <a:fillRect/>
          </a:stretch>
        </p:blipFill>
        <p:spPr>
          <a:xfrm>
            <a:off x="457200" y="4267200"/>
            <a:ext cx="5410200" cy="1066800"/>
          </a:xfrm>
          <a:prstGeom prst="rect">
            <a:avLst/>
          </a:prstGeom>
        </p:spPr>
      </p:pic>
      <p:pic>
        <p:nvPicPr>
          <p:cNvPr id="14" name="Image 12" descr="preencoded.png"/>
          <p:cNvPicPr>
            <a:picLocks noChangeAspect="1"/>
          </p:cNvPicPr>
          <p:nvPr/>
        </p:nvPicPr>
        <p:blipFill>
          <a:blip r:embed="rId9"/>
          <a:stretch>
            <a:fillRect/>
          </a:stretch>
        </p:blipFill>
        <p:spPr>
          <a:xfrm>
            <a:off x="609600" y="4419600"/>
            <a:ext cx="381000" cy="381000"/>
          </a:xfrm>
          <a:prstGeom prst="rect">
            <a:avLst/>
          </a:prstGeom>
        </p:spPr>
      </p:pic>
      <p:pic>
        <p:nvPicPr>
          <p:cNvPr id="15" name="Image 13" descr="preencoded.png"/>
          <p:cNvPicPr>
            <a:picLocks noChangeAspect="1"/>
          </p:cNvPicPr>
          <p:nvPr/>
        </p:nvPicPr>
        <p:blipFill>
          <a:blip r:embed="rId14"/>
          <a:stretch>
            <a:fillRect/>
          </a:stretch>
        </p:blipFill>
        <p:spPr>
          <a:xfrm>
            <a:off x="1143000" y="4457700"/>
            <a:ext cx="171450" cy="190500"/>
          </a:xfrm>
          <a:prstGeom prst="rect">
            <a:avLst/>
          </a:prstGeom>
        </p:spPr>
      </p:pic>
      <p:pic>
        <p:nvPicPr>
          <p:cNvPr id="16" name="Image 14" descr="preencoded.png"/>
          <p:cNvPicPr>
            <a:picLocks noChangeAspect="1"/>
          </p:cNvPicPr>
          <p:nvPr/>
        </p:nvPicPr>
        <p:blipFill>
          <a:blip r:embed="rId8"/>
          <a:stretch>
            <a:fillRect/>
          </a:stretch>
        </p:blipFill>
        <p:spPr>
          <a:xfrm>
            <a:off x="457200" y="5524500"/>
            <a:ext cx="5410200" cy="1066800"/>
          </a:xfrm>
          <a:prstGeom prst="rect">
            <a:avLst/>
          </a:prstGeom>
        </p:spPr>
      </p:pic>
      <p:pic>
        <p:nvPicPr>
          <p:cNvPr id="17" name="Image 15" descr="preencoded.png"/>
          <p:cNvPicPr>
            <a:picLocks noChangeAspect="1"/>
          </p:cNvPicPr>
          <p:nvPr/>
        </p:nvPicPr>
        <p:blipFill>
          <a:blip r:embed="rId9"/>
          <a:stretch>
            <a:fillRect/>
          </a:stretch>
        </p:blipFill>
        <p:spPr>
          <a:xfrm>
            <a:off x="609600" y="5676900"/>
            <a:ext cx="381000" cy="381000"/>
          </a:xfrm>
          <a:prstGeom prst="rect">
            <a:avLst/>
          </a:prstGeom>
        </p:spPr>
      </p:pic>
      <p:pic>
        <p:nvPicPr>
          <p:cNvPr id="18" name="Image 16" descr="preencoded.png"/>
          <p:cNvPicPr>
            <a:picLocks noChangeAspect="1"/>
          </p:cNvPicPr>
          <p:nvPr/>
        </p:nvPicPr>
        <p:blipFill>
          <a:blip r:embed="rId15"/>
          <a:stretch>
            <a:fillRect/>
          </a:stretch>
        </p:blipFill>
        <p:spPr>
          <a:xfrm>
            <a:off x="1143000" y="5715000"/>
            <a:ext cx="238125" cy="190500"/>
          </a:xfrm>
          <a:prstGeom prst="rect">
            <a:avLst/>
          </a:prstGeom>
        </p:spPr>
      </p:pic>
      <p:pic>
        <p:nvPicPr>
          <p:cNvPr id="19" name="Image 17" descr="preencoded.png"/>
          <p:cNvPicPr>
            <a:picLocks noChangeAspect="1"/>
          </p:cNvPicPr>
          <p:nvPr/>
        </p:nvPicPr>
        <p:blipFill>
          <a:blip r:embed="rId16"/>
          <a:stretch>
            <a:fillRect/>
          </a:stretch>
        </p:blipFill>
        <p:spPr>
          <a:xfrm>
            <a:off x="6324600" y="1333500"/>
            <a:ext cx="5410200" cy="6057900"/>
          </a:xfrm>
          <a:prstGeom prst="rect">
            <a:avLst/>
          </a:prstGeom>
        </p:spPr>
      </p:pic>
      <p:pic>
        <p:nvPicPr>
          <p:cNvPr id="20" name="Image 18" descr="preencoded.png"/>
          <p:cNvPicPr>
            <a:picLocks noChangeAspect="1"/>
          </p:cNvPicPr>
          <p:nvPr/>
        </p:nvPicPr>
        <p:blipFill>
          <a:blip r:embed="rId17"/>
          <a:stretch>
            <a:fillRect/>
          </a:stretch>
        </p:blipFill>
        <p:spPr>
          <a:xfrm>
            <a:off x="6477000" y="1524000"/>
            <a:ext cx="190500" cy="190500"/>
          </a:xfrm>
          <a:prstGeom prst="rect">
            <a:avLst/>
          </a:prstGeom>
        </p:spPr>
      </p:pic>
      <p:pic>
        <p:nvPicPr>
          <p:cNvPr id="21" name="Image 19" descr="preencoded.png"/>
          <p:cNvPicPr>
            <a:picLocks noChangeAspect="1"/>
          </p:cNvPicPr>
          <p:nvPr/>
        </p:nvPicPr>
        <p:blipFill>
          <a:blip r:embed="rId18"/>
          <a:stretch>
            <a:fillRect/>
          </a:stretch>
        </p:blipFill>
        <p:spPr>
          <a:xfrm>
            <a:off x="6477000" y="1866900"/>
            <a:ext cx="5105400" cy="5372100"/>
          </a:xfrm>
          <a:prstGeom prst="rect">
            <a:avLst/>
          </a:prstGeom>
        </p:spPr>
      </p:pic>
      <p:pic>
        <p:nvPicPr>
          <p:cNvPr id="22" name="Image 20" descr="preencoded.png"/>
          <p:cNvPicPr>
            <a:picLocks noChangeAspect="1"/>
          </p:cNvPicPr>
          <p:nvPr/>
        </p:nvPicPr>
        <p:blipFill>
          <a:blip r:embed="rId19"/>
          <a:stretch>
            <a:fillRect/>
          </a:stretch>
        </p:blipFill>
        <p:spPr>
          <a:xfrm>
            <a:off x="6324600" y="7543800"/>
            <a:ext cx="5410200" cy="1333500"/>
          </a:xfrm>
          <a:prstGeom prst="rect">
            <a:avLst/>
          </a:prstGeom>
        </p:spPr>
      </p:pic>
      <p:pic>
        <p:nvPicPr>
          <p:cNvPr id="23" name="Image 21" descr="preencoded.png"/>
          <p:cNvPicPr>
            <a:picLocks noChangeAspect="1"/>
          </p:cNvPicPr>
          <p:nvPr/>
        </p:nvPicPr>
        <p:blipFill>
          <a:blip r:embed="rId20"/>
          <a:stretch>
            <a:fillRect/>
          </a:stretch>
        </p:blipFill>
        <p:spPr>
          <a:xfrm>
            <a:off x="6477000" y="7743825"/>
            <a:ext cx="133350" cy="171450"/>
          </a:xfrm>
          <a:prstGeom prst="rect">
            <a:avLst/>
          </a:prstGeom>
        </p:spPr>
      </p:pic>
      <p:pic>
        <p:nvPicPr>
          <p:cNvPr id="24" name="Image 22" descr="preencoded.png"/>
          <p:cNvPicPr>
            <a:picLocks noChangeAspect="1"/>
          </p:cNvPicPr>
          <p:nvPr/>
        </p:nvPicPr>
        <p:blipFill>
          <a:blip r:embed="rId21"/>
          <a:stretch>
            <a:fillRect/>
          </a:stretch>
        </p:blipFill>
        <p:spPr>
          <a:xfrm>
            <a:off x="0" y="9105900"/>
            <a:ext cx="12192000" cy="609600"/>
          </a:xfrm>
          <a:prstGeom prst="rect">
            <a:avLst/>
          </a:prstGeom>
        </p:spPr>
      </p:pic>
      <p:sp>
        <p:nvSpPr>
          <p:cNvPr id="25" name="Text 0"/>
          <p:cNvSpPr/>
          <p:nvPr/>
        </p:nvSpPr>
        <p:spPr>
          <a:xfrm>
            <a:off x="733425" y="38100"/>
            <a:ext cx="201346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Amazon DynamoDB</a:t>
            </a:r>
            <a:endParaRPr lang="en-US" sz="1200" dirty="0"/>
          </a:p>
        </p:txBody>
      </p:sp>
      <p:sp>
        <p:nvSpPr>
          <p:cNvPr id="26" name="Text 1"/>
          <p:cNvSpPr/>
          <p:nvPr/>
        </p:nvSpPr>
        <p:spPr>
          <a:xfrm>
            <a:off x="457200" y="609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Export Workflow: Configuration</a:t>
            </a:r>
            <a:endParaRPr lang="en-US" sz="2700" dirty="0"/>
          </a:p>
        </p:txBody>
      </p:sp>
      <p:sp>
        <p:nvSpPr>
          <p:cNvPr id="27" name="Text 2"/>
          <p:cNvSpPr/>
          <p:nvPr/>
        </p:nvSpPr>
        <p:spPr>
          <a:xfrm>
            <a:off x="457200" y="1333500"/>
            <a:ext cx="649224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Configure your export job with these key parameters:</a:t>
            </a:r>
            <a:endParaRPr lang="en-US" sz="1350" dirty="0"/>
          </a:p>
        </p:txBody>
      </p:sp>
      <p:sp>
        <p:nvSpPr>
          <p:cNvPr id="28" name="Text 3"/>
          <p:cNvSpPr/>
          <p:nvPr/>
        </p:nvSpPr>
        <p:spPr>
          <a:xfrm>
            <a:off x="746968" y="1981200"/>
            <a:ext cx="127337" cy="228600"/>
          </a:xfrm>
          <a:prstGeom prst="rect">
            <a:avLst/>
          </a:prstGeom>
          <a:noFill/>
          <a:ln/>
        </p:spPr>
        <p:txBody>
          <a:bodyPr vert="horz" wrap="square" lIns="0" tIns="0" rIns="0" bIns="0" rtlCol="0" anchor="t"/>
          <a:lstStyle/>
          <a:p>
            <a:pPr marL="0" indent="0">
              <a:lnSpc>
                <a:spcPts val="1800"/>
              </a:lnSpc>
              <a:buNone/>
            </a:pPr>
            <a:r>
              <a:rPr lang="en-US" sz="1200" b="1" dirty="0">
                <a:solidFill>
                  <a:srgbClr val="F97316"/>
                </a:solidFill>
                <a:latin typeface="ui-sans-serif" pitchFamily="34" charset="0"/>
                <a:ea typeface="ui-sans-serif" pitchFamily="34" charset="-122"/>
                <a:cs typeface="ui-sans-serif" pitchFamily="34" charset="-120"/>
              </a:rPr>
              <a:t>1</a:t>
            </a:r>
            <a:endParaRPr lang="en-US" sz="1200" dirty="0"/>
          </a:p>
        </p:txBody>
      </p:sp>
      <p:sp>
        <p:nvSpPr>
          <p:cNvPr id="29" name="Text 4"/>
          <p:cNvSpPr/>
          <p:nvPr/>
        </p:nvSpPr>
        <p:spPr>
          <a:xfrm>
            <a:off x="1457325" y="190500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S3 Destination</a:t>
            </a:r>
            <a:endParaRPr lang="en-US" sz="1500" dirty="0"/>
          </a:p>
        </p:txBody>
      </p:sp>
      <p:sp>
        <p:nvSpPr>
          <p:cNvPr id="30" name="Text 5"/>
          <p:cNvSpPr/>
          <p:nvPr/>
        </p:nvSpPr>
        <p:spPr>
          <a:xfrm>
            <a:off x="1143000" y="220980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Specify the S3 bucket for exported data. Can be in same or different account/region.</a:t>
            </a:r>
            <a:endParaRPr lang="en-US" sz="1200" dirty="0"/>
          </a:p>
        </p:txBody>
      </p:sp>
      <p:sp>
        <p:nvSpPr>
          <p:cNvPr id="31" name="Text 6"/>
          <p:cNvSpPr/>
          <p:nvPr/>
        </p:nvSpPr>
        <p:spPr>
          <a:xfrm>
            <a:off x="746968" y="3238500"/>
            <a:ext cx="127337" cy="228600"/>
          </a:xfrm>
          <a:prstGeom prst="rect">
            <a:avLst/>
          </a:prstGeom>
          <a:noFill/>
          <a:ln/>
        </p:spPr>
        <p:txBody>
          <a:bodyPr vert="horz" wrap="square" lIns="0" tIns="0" rIns="0" bIns="0" rtlCol="0" anchor="t"/>
          <a:lstStyle/>
          <a:p>
            <a:pPr marL="0" indent="0">
              <a:lnSpc>
                <a:spcPts val="1800"/>
              </a:lnSpc>
              <a:buNone/>
            </a:pPr>
            <a:r>
              <a:rPr lang="en-US" sz="1200" b="1" dirty="0">
                <a:solidFill>
                  <a:srgbClr val="F97316"/>
                </a:solidFill>
                <a:latin typeface="ui-sans-serif" pitchFamily="34" charset="0"/>
                <a:ea typeface="ui-sans-serif" pitchFamily="34" charset="-122"/>
                <a:cs typeface="ui-sans-serif" pitchFamily="34" charset="-120"/>
              </a:rPr>
              <a:t>2</a:t>
            </a:r>
            <a:endParaRPr lang="en-US" sz="1200" dirty="0"/>
          </a:p>
        </p:txBody>
      </p:sp>
      <p:sp>
        <p:nvSpPr>
          <p:cNvPr id="32" name="Text 7"/>
          <p:cNvSpPr/>
          <p:nvPr/>
        </p:nvSpPr>
        <p:spPr>
          <a:xfrm>
            <a:off x="1438275" y="3162300"/>
            <a:ext cx="5486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S3 Prefix (Optional)</a:t>
            </a:r>
            <a:endParaRPr lang="en-US" sz="1500" dirty="0"/>
          </a:p>
        </p:txBody>
      </p:sp>
      <p:sp>
        <p:nvSpPr>
          <p:cNvPr id="33" name="Text 8"/>
          <p:cNvSpPr/>
          <p:nvPr/>
        </p:nvSpPr>
        <p:spPr>
          <a:xfrm>
            <a:off x="1143000" y="346710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Add a prefix to organize exported files (e.g., `exports/dynamodb/table-name/`).</a:t>
            </a:r>
            <a:endParaRPr lang="en-US" sz="1200" dirty="0"/>
          </a:p>
        </p:txBody>
      </p:sp>
      <p:sp>
        <p:nvSpPr>
          <p:cNvPr id="34" name="Text 9"/>
          <p:cNvSpPr/>
          <p:nvPr/>
        </p:nvSpPr>
        <p:spPr>
          <a:xfrm>
            <a:off x="746968" y="4495800"/>
            <a:ext cx="127337" cy="228600"/>
          </a:xfrm>
          <a:prstGeom prst="rect">
            <a:avLst/>
          </a:prstGeom>
          <a:noFill/>
          <a:ln/>
        </p:spPr>
        <p:txBody>
          <a:bodyPr vert="horz" wrap="square" lIns="0" tIns="0" rIns="0" bIns="0" rtlCol="0" anchor="t"/>
          <a:lstStyle/>
          <a:p>
            <a:pPr marL="0" indent="0">
              <a:lnSpc>
                <a:spcPts val="1800"/>
              </a:lnSpc>
              <a:buNone/>
            </a:pPr>
            <a:r>
              <a:rPr lang="en-US" sz="1200" b="1" dirty="0">
                <a:solidFill>
                  <a:srgbClr val="F97316"/>
                </a:solidFill>
                <a:latin typeface="ui-sans-serif" pitchFamily="34" charset="0"/>
                <a:ea typeface="ui-sans-serif" pitchFamily="34" charset="-122"/>
                <a:cs typeface="ui-sans-serif" pitchFamily="34" charset="-120"/>
              </a:rPr>
              <a:t>3</a:t>
            </a:r>
            <a:endParaRPr lang="en-US" sz="1200" dirty="0"/>
          </a:p>
        </p:txBody>
      </p:sp>
      <p:sp>
        <p:nvSpPr>
          <p:cNvPr id="35" name="Text 10"/>
          <p:cNvSpPr/>
          <p:nvPr/>
        </p:nvSpPr>
        <p:spPr>
          <a:xfrm>
            <a:off x="1390650" y="441960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Encryption</a:t>
            </a:r>
            <a:endParaRPr lang="en-US" sz="1500" dirty="0"/>
          </a:p>
        </p:txBody>
      </p:sp>
      <p:sp>
        <p:nvSpPr>
          <p:cNvPr id="36" name="Text 11"/>
          <p:cNvSpPr/>
          <p:nvPr/>
        </p:nvSpPr>
        <p:spPr>
          <a:xfrm>
            <a:off x="1143000" y="472440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Choose between S3-managed keys (SSE-S3) or AWS KMS (SSE-KMS) for server-side encryption.</a:t>
            </a:r>
            <a:endParaRPr lang="en-US" sz="1200" dirty="0"/>
          </a:p>
        </p:txBody>
      </p:sp>
      <p:sp>
        <p:nvSpPr>
          <p:cNvPr id="37" name="Text 12"/>
          <p:cNvSpPr/>
          <p:nvPr/>
        </p:nvSpPr>
        <p:spPr>
          <a:xfrm>
            <a:off x="746968" y="5753100"/>
            <a:ext cx="127337" cy="228600"/>
          </a:xfrm>
          <a:prstGeom prst="rect">
            <a:avLst/>
          </a:prstGeom>
          <a:noFill/>
          <a:ln/>
        </p:spPr>
        <p:txBody>
          <a:bodyPr vert="horz" wrap="square" lIns="0" tIns="0" rIns="0" bIns="0" rtlCol="0" anchor="t"/>
          <a:lstStyle/>
          <a:p>
            <a:pPr marL="0" indent="0">
              <a:lnSpc>
                <a:spcPts val="1800"/>
              </a:lnSpc>
              <a:buNone/>
            </a:pPr>
            <a:r>
              <a:rPr lang="en-US" sz="1200" b="1" dirty="0">
                <a:solidFill>
                  <a:srgbClr val="F97316"/>
                </a:solidFill>
                <a:latin typeface="ui-sans-serif" pitchFamily="34" charset="0"/>
                <a:ea typeface="ui-sans-serif" pitchFamily="34" charset="-122"/>
                <a:cs typeface="ui-sans-serif" pitchFamily="34" charset="-120"/>
              </a:rPr>
              <a:t>4</a:t>
            </a:r>
            <a:endParaRPr lang="en-US" sz="1200" dirty="0"/>
          </a:p>
        </p:txBody>
      </p:sp>
      <p:sp>
        <p:nvSpPr>
          <p:cNvPr id="38" name="Text 13"/>
          <p:cNvSpPr/>
          <p:nvPr/>
        </p:nvSpPr>
        <p:spPr>
          <a:xfrm>
            <a:off x="1457325" y="567690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IAM Role</a:t>
            </a:r>
            <a:endParaRPr lang="en-US" sz="1500" dirty="0"/>
          </a:p>
        </p:txBody>
      </p:sp>
      <p:sp>
        <p:nvSpPr>
          <p:cNvPr id="39" name="Text 14"/>
          <p:cNvSpPr/>
          <p:nvPr/>
        </p:nvSpPr>
        <p:spPr>
          <a:xfrm>
            <a:off x="1143000" y="598170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Provide a role with permissions for DynamoDB to write to S3 and handle KMS encryption.</a:t>
            </a:r>
            <a:endParaRPr lang="en-US" sz="1200" dirty="0"/>
          </a:p>
        </p:txBody>
      </p:sp>
      <p:sp>
        <p:nvSpPr>
          <p:cNvPr id="40" name="Text 15"/>
          <p:cNvSpPr/>
          <p:nvPr/>
        </p:nvSpPr>
        <p:spPr>
          <a:xfrm>
            <a:off x="6743700" y="1485900"/>
            <a:ext cx="61264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Required IAM Role Policy</a:t>
            </a:r>
            <a:endParaRPr lang="en-US" sz="1500" dirty="0"/>
          </a:p>
        </p:txBody>
      </p:sp>
      <p:sp>
        <p:nvSpPr>
          <p:cNvPr id="41" name="Text 16"/>
          <p:cNvSpPr/>
          <p:nvPr/>
        </p:nvSpPr>
        <p:spPr>
          <a:xfrm>
            <a:off x="6591300" y="2000250"/>
            <a:ext cx="5681663" cy="51054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"Version": "2012-10-17",</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"Statement":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"Effect": "Allow",</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"Action": "dynamodb:ExportTableToPointInTime",</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"Resource": "arn:aws:dynamodb:region:account-id:table/table-name"</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"Effect": "Allow",</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"Action":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"s3:PutObject",</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"s3:GetObject",</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"s3:DeleteObject"</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"Resource": "arn:aws:s3:::bucket-name/*"</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"Effect": "Allow",</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"Action":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"kms:Decrypt",</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"kms:GenerateDataKey"</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"Resource":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  ]</a:t>
            </a:r>
            <a:endParaRPr lang="en-US" sz="1050" dirty="0"/>
          </a:p>
          <a:p>
            <a:pPr marL="0" indent="0">
              <a:lnSpc>
                <a:spcPts val="1500"/>
              </a:lnSpc>
              <a:buNone/>
            </a:pPr>
            <a:r>
              <a:rPr lang="en-US" sz="1050" dirty="0">
                <a:solidFill>
                  <a:srgbClr val="374151"/>
                </a:solidFill>
                <a:latin typeface="ui-monospace" pitchFamily="34" charset="0"/>
                <a:ea typeface="ui-monospace" pitchFamily="34" charset="-122"/>
                <a:cs typeface="ui-monospace" pitchFamily="34" charset="-120"/>
              </a:rPr>
              <a:t>}</a:t>
            </a:r>
            <a:endParaRPr lang="en-US" sz="1050" dirty="0"/>
          </a:p>
        </p:txBody>
      </p:sp>
      <p:sp>
        <p:nvSpPr>
          <p:cNvPr id="42" name="Text 17"/>
          <p:cNvSpPr/>
          <p:nvPr/>
        </p:nvSpPr>
        <p:spPr>
          <a:xfrm>
            <a:off x="6686550" y="7696200"/>
            <a:ext cx="51054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Best Practice</a:t>
            </a:r>
            <a:endParaRPr lang="en-US" sz="1350" dirty="0"/>
          </a:p>
        </p:txBody>
      </p:sp>
      <p:sp>
        <p:nvSpPr>
          <p:cNvPr id="43" name="Text 18"/>
          <p:cNvSpPr/>
          <p:nvPr/>
        </p:nvSpPr>
        <p:spPr>
          <a:xfrm>
            <a:off x="6477000" y="8039100"/>
            <a:ext cx="51054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Configure a dedicated S3 bucket in the same region as your DynamoDB table to minimize transfer costs and improve performance.</a:t>
            </a:r>
            <a:endParaRPr lang="en-US" sz="1200" dirty="0"/>
          </a:p>
        </p:txBody>
      </p:sp>
      <p:sp>
        <p:nvSpPr>
          <p:cNvPr id="44" name="Text 19"/>
          <p:cNvSpPr/>
          <p:nvPr/>
        </p:nvSpPr>
        <p:spPr>
          <a:xfrm>
            <a:off x="457200" y="9296400"/>
            <a:ext cx="1142464"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Page 7 of 13</a:t>
            </a:r>
            <a:endParaRPr lang="en-US" sz="1200" dirty="0"/>
          </a:p>
        </p:txBody>
      </p:sp>
      <p:sp>
        <p:nvSpPr>
          <p:cNvPr id="45" name="Text 20"/>
          <p:cNvSpPr/>
          <p:nvPr/>
        </p:nvSpPr>
        <p:spPr>
          <a:xfrm>
            <a:off x="9218414" y="9296400"/>
            <a:ext cx="3019663"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Export to S3</a:t>
            </a:r>
            <a:endParaRPr lang="en-US" sz="12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239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239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304800"/>
          </a:xfrm>
          <a:prstGeom prst="rect">
            <a:avLst/>
          </a:prstGeom>
        </p:spPr>
      </p:pic>
      <p:pic>
        <p:nvPicPr>
          <p:cNvPr id="5" name="Image 3" descr="preencoded.png"/>
          <p:cNvPicPr>
            <a:picLocks noChangeAspect="1"/>
          </p:cNvPicPr>
          <p:nvPr/>
        </p:nvPicPr>
        <p:blipFill>
          <a:blip r:embed="rId6"/>
          <a:stretch>
            <a:fillRect/>
          </a:stretch>
        </p:blipFill>
        <p:spPr>
          <a:xfrm>
            <a:off x="457200" y="0"/>
            <a:ext cx="200025" cy="304800"/>
          </a:xfrm>
          <a:prstGeom prst="rect">
            <a:avLst/>
          </a:prstGeom>
        </p:spPr>
      </p:pic>
      <p:pic>
        <p:nvPicPr>
          <p:cNvPr id="6" name="Image 4" descr="preencoded.png"/>
          <p:cNvPicPr>
            <a:picLocks noChangeAspect="1"/>
          </p:cNvPicPr>
          <p:nvPr/>
        </p:nvPicPr>
        <p:blipFill>
          <a:blip r:embed="rId7"/>
          <a:stretch>
            <a:fillRect/>
          </a:stretch>
        </p:blipFill>
        <p:spPr>
          <a:xfrm>
            <a:off x="457200" y="1066800"/>
            <a:ext cx="1219200" cy="38100"/>
          </a:xfrm>
          <a:prstGeom prst="rect">
            <a:avLst/>
          </a:prstGeom>
        </p:spPr>
      </p:pic>
      <p:pic>
        <p:nvPicPr>
          <p:cNvPr id="7" name="Image 5" descr="preencoded.png"/>
          <p:cNvPicPr>
            <a:picLocks noChangeAspect="1"/>
          </p:cNvPicPr>
          <p:nvPr/>
        </p:nvPicPr>
        <p:blipFill>
          <a:blip r:embed="rId8"/>
          <a:stretch>
            <a:fillRect/>
          </a:stretch>
        </p:blipFill>
        <p:spPr>
          <a:xfrm>
            <a:off x="457200" y="1371600"/>
            <a:ext cx="228600" cy="228600"/>
          </a:xfrm>
          <a:prstGeom prst="rect">
            <a:avLst/>
          </a:prstGeom>
        </p:spPr>
      </p:pic>
      <p:pic>
        <p:nvPicPr>
          <p:cNvPr id="8" name="Image 6" descr="preencoded.png"/>
          <p:cNvPicPr>
            <a:picLocks noChangeAspect="1"/>
          </p:cNvPicPr>
          <p:nvPr/>
        </p:nvPicPr>
        <p:blipFill>
          <a:blip r:embed="rId9"/>
          <a:stretch>
            <a:fillRect/>
          </a:stretch>
        </p:blipFill>
        <p:spPr>
          <a:xfrm>
            <a:off x="457200" y="1790700"/>
            <a:ext cx="5334000" cy="1028700"/>
          </a:xfrm>
          <a:prstGeom prst="rect">
            <a:avLst/>
          </a:prstGeom>
        </p:spPr>
      </p:pic>
      <p:pic>
        <p:nvPicPr>
          <p:cNvPr id="9" name="Image 7" descr="preencoded.png"/>
          <p:cNvPicPr>
            <a:picLocks noChangeAspect="1"/>
          </p:cNvPicPr>
          <p:nvPr/>
        </p:nvPicPr>
        <p:blipFill>
          <a:blip r:embed="rId10"/>
          <a:stretch>
            <a:fillRect/>
          </a:stretch>
        </p:blipFill>
        <p:spPr>
          <a:xfrm>
            <a:off x="609600" y="1981200"/>
            <a:ext cx="228302" cy="381000"/>
          </a:xfrm>
          <a:prstGeom prst="rect">
            <a:avLst/>
          </a:prstGeom>
        </p:spPr>
      </p:pic>
      <p:pic>
        <p:nvPicPr>
          <p:cNvPr id="10" name="Image 8" descr="preencoded.png"/>
          <p:cNvPicPr>
            <a:picLocks noChangeAspect="1"/>
          </p:cNvPicPr>
          <p:nvPr/>
        </p:nvPicPr>
        <p:blipFill>
          <a:blip r:embed="rId11"/>
          <a:stretch>
            <a:fillRect/>
          </a:stretch>
        </p:blipFill>
        <p:spPr>
          <a:xfrm>
            <a:off x="638026" y="2095500"/>
            <a:ext cx="171450" cy="152400"/>
          </a:xfrm>
          <a:prstGeom prst="rect">
            <a:avLst/>
          </a:prstGeom>
        </p:spPr>
      </p:pic>
      <p:pic>
        <p:nvPicPr>
          <p:cNvPr id="11" name="Image 9" descr="preencoded.png"/>
          <p:cNvPicPr>
            <a:picLocks noChangeAspect="1"/>
          </p:cNvPicPr>
          <p:nvPr/>
        </p:nvPicPr>
        <p:blipFill>
          <a:blip r:embed="rId12"/>
          <a:stretch>
            <a:fillRect/>
          </a:stretch>
        </p:blipFill>
        <p:spPr>
          <a:xfrm>
            <a:off x="457200" y="2971800"/>
            <a:ext cx="5334000" cy="1038225"/>
          </a:xfrm>
          <a:prstGeom prst="rect">
            <a:avLst/>
          </a:prstGeom>
        </p:spPr>
      </p:pic>
      <p:pic>
        <p:nvPicPr>
          <p:cNvPr id="12" name="Image 10" descr="preencoded.png"/>
          <p:cNvPicPr>
            <a:picLocks noChangeAspect="1"/>
          </p:cNvPicPr>
          <p:nvPr/>
        </p:nvPicPr>
        <p:blipFill>
          <a:blip r:embed="rId13"/>
          <a:stretch>
            <a:fillRect/>
          </a:stretch>
        </p:blipFill>
        <p:spPr>
          <a:xfrm>
            <a:off x="609600" y="3162300"/>
            <a:ext cx="284113" cy="381000"/>
          </a:xfrm>
          <a:prstGeom prst="rect">
            <a:avLst/>
          </a:prstGeom>
        </p:spPr>
      </p:pic>
      <p:pic>
        <p:nvPicPr>
          <p:cNvPr id="13" name="Image 11" descr="preencoded.png"/>
          <p:cNvPicPr>
            <a:picLocks noChangeAspect="1"/>
          </p:cNvPicPr>
          <p:nvPr/>
        </p:nvPicPr>
        <p:blipFill>
          <a:blip r:embed="rId14"/>
          <a:stretch>
            <a:fillRect/>
          </a:stretch>
        </p:blipFill>
        <p:spPr>
          <a:xfrm>
            <a:off x="665857" y="3276600"/>
            <a:ext cx="171450" cy="152400"/>
          </a:xfrm>
          <a:prstGeom prst="rect">
            <a:avLst/>
          </a:prstGeom>
        </p:spPr>
      </p:pic>
      <p:pic>
        <p:nvPicPr>
          <p:cNvPr id="14" name="Image 12" descr="preencoded.png"/>
          <p:cNvPicPr>
            <a:picLocks noChangeAspect="1"/>
          </p:cNvPicPr>
          <p:nvPr/>
        </p:nvPicPr>
        <p:blipFill>
          <a:blip r:embed="rId9"/>
          <a:stretch>
            <a:fillRect/>
          </a:stretch>
        </p:blipFill>
        <p:spPr>
          <a:xfrm>
            <a:off x="457200" y="4162425"/>
            <a:ext cx="5334000" cy="1028700"/>
          </a:xfrm>
          <a:prstGeom prst="rect">
            <a:avLst/>
          </a:prstGeom>
        </p:spPr>
      </p:pic>
      <p:pic>
        <p:nvPicPr>
          <p:cNvPr id="15" name="Image 13" descr="preencoded.png"/>
          <p:cNvPicPr>
            <a:picLocks noChangeAspect="1"/>
          </p:cNvPicPr>
          <p:nvPr/>
        </p:nvPicPr>
        <p:blipFill>
          <a:blip r:embed="rId15"/>
          <a:stretch>
            <a:fillRect/>
          </a:stretch>
        </p:blipFill>
        <p:spPr>
          <a:xfrm>
            <a:off x="609600" y="4352925"/>
            <a:ext cx="257026" cy="381000"/>
          </a:xfrm>
          <a:prstGeom prst="rect">
            <a:avLst/>
          </a:prstGeom>
        </p:spPr>
      </p:pic>
      <p:pic>
        <p:nvPicPr>
          <p:cNvPr id="16" name="Image 14" descr="preencoded.png"/>
          <p:cNvPicPr>
            <a:picLocks noChangeAspect="1"/>
          </p:cNvPicPr>
          <p:nvPr/>
        </p:nvPicPr>
        <p:blipFill>
          <a:blip r:embed="rId16"/>
          <a:stretch>
            <a:fillRect/>
          </a:stretch>
        </p:blipFill>
        <p:spPr>
          <a:xfrm>
            <a:off x="642789" y="4467225"/>
            <a:ext cx="190500" cy="152400"/>
          </a:xfrm>
          <a:prstGeom prst="rect">
            <a:avLst/>
          </a:prstGeom>
        </p:spPr>
      </p:pic>
      <p:pic>
        <p:nvPicPr>
          <p:cNvPr id="17" name="Image 15" descr="preencoded.png"/>
          <p:cNvPicPr>
            <a:picLocks noChangeAspect="1"/>
          </p:cNvPicPr>
          <p:nvPr/>
        </p:nvPicPr>
        <p:blipFill>
          <a:blip r:embed="rId17"/>
          <a:stretch>
            <a:fillRect/>
          </a:stretch>
        </p:blipFill>
        <p:spPr>
          <a:xfrm>
            <a:off x="457200" y="5419725"/>
            <a:ext cx="5334000" cy="685800"/>
          </a:xfrm>
          <a:prstGeom prst="rect">
            <a:avLst/>
          </a:prstGeom>
        </p:spPr>
      </p:pic>
      <p:pic>
        <p:nvPicPr>
          <p:cNvPr id="18" name="Image 16" descr="preencoded.png"/>
          <p:cNvPicPr>
            <a:picLocks noChangeAspect="1"/>
          </p:cNvPicPr>
          <p:nvPr/>
        </p:nvPicPr>
        <p:blipFill>
          <a:blip r:embed="rId18"/>
          <a:stretch>
            <a:fillRect/>
          </a:stretch>
        </p:blipFill>
        <p:spPr>
          <a:xfrm>
            <a:off x="609600" y="5600700"/>
            <a:ext cx="152400" cy="152400"/>
          </a:xfrm>
          <a:prstGeom prst="rect">
            <a:avLst/>
          </a:prstGeom>
        </p:spPr>
      </p:pic>
      <p:pic>
        <p:nvPicPr>
          <p:cNvPr id="19" name="Image 17" descr="preencoded.png"/>
          <p:cNvPicPr>
            <a:picLocks noChangeAspect="1"/>
          </p:cNvPicPr>
          <p:nvPr/>
        </p:nvPicPr>
        <p:blipFill>
          <a:blip r:embed="rId19"/>
          <a:stretch>
            <a:fillRect/>
          </a:stretch>
        </p:blipFill>
        <p:spPr>
          <a:xfrm>
            <a:off x="6096000" y="1371600"/>
            <a:ext cx="228600" cy="228600"/>
          </a:xfrm>
          <a:prstGeom prst="rect">
            <a:avLst/>
          </a:prstGeom>
        </p:spPr>
      </p:pic>
      <p:pic>
        <p:nvPicPr>
          <p:cNvPr id="20" name="Image 18" descr="preencoded.png"/>
          <p:cNvPicPr>
            <a:picLocks noChangeAspect="1"/>
          </p:cNvPicPr>
          <p:nvPr/>
        </p:nvPicPr>
        <p:blipFill>
          <a:blip r:embed="rId20"/>
          <a:stretch>
            <a:fillRect/>
          </a:stretch>
        </p:blipFill>
        <p:spPr>
          <a:xfrm>
            <a:off x="6248400" y="1790700"/>
            <a:ext cx="914400" cy="914400"/>
          </a:xfrm>
          <a:prstGeom prst="rect">
            <a:avLst/>
          </a:prstGeom>
        </p:spPr>
      </p:pic>
      <p:pic>
        <p:nvPicPr>
          <p:cNvPr id="21" name="Image 19" descr="preencoded.png"/>
          <p:cNvPicPr>
            <a:picLocks noChangeAspect="1"/>
          </p:cNvPicPr>
          <p:nvPr/>
        </p:nvPicPr>
        <p:blipFill>
          <a:blip r:embed="rId21"/>
          <a:stretch>
            <a:fillRect/>
          </a:stretch>
        </p:blipFill>
        <p:spPr>
          <a:xfrm>
            <a:off x="6591300" y="1981200"/>
            <a:ext cx="228600" cy="304800"/>
          </a:xfrm>
          <a:prstGeom prst="rect">
            <a:avLst/>
          </a:prstGeom>
        </p:spPr>
      </p:pic>
      <p:pic>
        <p:nvPicPr>
          <p:cNvPr id="22" name="Image 20" descr="preencoded.png"/>
          <p:cNvPicPr>
            <a:picLocks noChangeAspect="1"/>
          </p:cNvPicPr>
          <p:nvPr/>
        </p:nvPicPr>
        <p:blipFill>
          <a:blip r:embed="rId22"/>
          <a:stretch>
            <a:fillRect/>
          </a:stretch>
        </p:blipFill>
        <p:spPr>
          <a:xfrm>
            <a:off x="8458200" y="1790700"/>
            <a:ext cx="914400" cy="914400"/>
          </a:xfrm>
          <a:prstGeom prst="rect">
            <a:avLst/>
          </a:prstGeom>
        </p:spPr>
      </p:pic>
      <p:pic>
        <p:nvPicPr>
          <p:cNvPr id="23" name="Image 21" descr="preencoded.png"/>
          <p:cNvPicPr>
            <a:picLocks noChangeAspect="1"/>
          </p:cNvPicPr>
          <p:nvPr/>
        </p:nvPicPr>
        <p:blipFill>
          <a:blip r:embed="rId23"/>
          <a:stretch>
            <a:fillRect/>
          </a:stretch>
        </p:blipFill>
        <p:spPr>
          <a:xfrm>
            <a:off x="8772525" y="1981200"/>
            <a:ext cx="285750" cy="304800"/>
          </a:xfrm>
          <a:prstGeom prst="rect">
            <a:avLst/>
          </a:prstGeom>
        </p:spPr>
      </p:pic>
      <p:pic>
        <p:nvPicPr>
          <p:cNvPr id="24" name="Image 22" descr="preencoded.png"/>
          <p:cNvPicPr>
            <a:picLocks noChangeAspect="1"/>
          </p:cNvPicPr>
          <p:nvPr/>
        </p:nvPicPr>
        <p:blipFill>
          <a:blip r:embed="rId24"/>
          <a:stretch>
            <a:fillRect/>
          </a:stretch>
        </p:blipFill>
        <p:spPr>
          <a:xfrm>
            <a:off x="10668000" y="1790700"/>
            <a:ext cx="914400" cy="914400"/>
          </a:xfrm>
          <a:prstGeom prst="rect">
            <a:avLst/>
          </a:prstGeom>
        </p:spPr>
      </p:pic>
      <p:pic>
        <p:nvPicPr>
          <p:cNvPr id="25" name="Image 23" descr="preencoded.png"/>
          <p:cNvPicPr>
            <a:picLocks noChangeAspect="1"/>
          </p:cNvPicPr>
          <p:nvPr/>
        </p:nvPicPr>
        <p:blipFill>
          <a:blip r:embed="rId25"/>
          <a:stretch>
            <a:fillRect/>
          </a:stretch>
        </p:blipFill>
        <p:spPr>
          <a:xfrm>
            <a:off x="11010900" y="1981200"/>
            <a:ext cx="228600" cy="304800"/>
          </a:xfrm>
          <a:prstGeom prst="rect">
            <a:avLst/>
          </a:prstGeom>
        </p:spPr>
      </p:pic>
      <p:pic>
        <p:nvPicPr>
          <p:cNvPr id="26" name="Image 24" descr="preencoded.png"/>
          <p:cNvPicPr>
            <a:picLocks noChangeAspect="1"/>
          </p:cNvPicPr>
          <p:nvPr/>
        </p:nvPicPr>
        <p:blipFill>
          <a:blip r:embed="rId26"/>
          <a:stretch>
            <a:fillRect/>
          </a:stretch>
        </p:blipFill>
        <p:spPr>
          <a:xfrm>
            <a:off x="6096000" y="3009900"/>
            <a:ext cx="5638800" cy="1028700"/>
          </a:xfrm>
          <a:prstGeom prst="rect">
            <a:avLst/>
          </a:prstGeom>
        </p:spPr>
      </p:pic>
      <p:pic>
        <p:nvPicPr>
          <p:cNvPr id="27" name="Image 25" descr="preencoded.png"/>
          <p:cNvPicPr>
            <a:picLocks noChangeAspect="1"/>
          </p:cNvPicPr>
          <p:nvPr/>
        </p:nvPicPr>
        <p:blipFill>
          <a:blip r:embed="rId27"/>
          <a:stretch>
            <a:fillRect/>
          </a:stretch>
        </p:blipFill>
        <p:spPr>
          <a:xfrm>
            <a:off x="6248400" y="3162300"/>
            <a:ext cx="265807" cy="381000"/>
          </a:xfrm>
          <a:prstGeom prst="rect">
            <a:avLst/>
          </a:prstGeom>
        </p:spPr>
      </p:pic>
      <p:pic>
        <p:nvPicPr>
          <p:cNvPr id="28" name="Image 26" descr="preencoded.png"/>
          <p:cNvPicPr>
            <a:picLocks noChangeAspect="1"/>
          </p:cNvPicPr>
          <p:nvPr/>
        </p:nvPicPr>
        <p:blipFill>
          <a:blip r:embed="rId28"/>
          <a:stretch>
            <a:fillRect/>
          </a:stretch>
        </p:blipFill>
        <p:spPr>
          <a:xfrm>
            <a:off x="6286054" y="3276600"/>
            <a:ext cx="190500" cy="152400"/>
          </a:xfrm>
          <a:prstGeom prst="rect">
            <a:avLst/>
          </a:prstGeom>
        </p:spPr>
      </p:pic>
      <p:pic>
        <p:nvPicPr>
          <p:cNvPr id="29" name="Image 27" descr="preencoded.png"/>
          <p:cNvPicPr>
            <a:picLocks noChangeAspect="1"/>
          </p:cNvPicPr>
          <p:nvPr/>
        </p:nvPicPr>
        <p:blipFill>
          <a:blip r:embed="rId29"/>
          <a:stretch>
            <a:fillRect/>
          </a:stretch>
        </p:blipFill>
        <p:spPr>
          <a:xfrm>
            <a:off x="6096000" y="4191000"/>
            <a:ext cx="5638800" cy="1028700"/>
          </a:xfrm>
          <a:prstGeom prst="rect">
            <a:avLst/>
          </a:prstGeom>
        </p:spPr>
      </p:pic>
      <p:pic>
        <p:nvPicPr>
          <p:cNvPr id="30" name="Image 28" descr="preencoded.png"/>
          <p:cNvPicPr>
            <a:picLocks noChangeAspect="1"/>
          </p:cNvPicPr>
          <p:nvPr/>
        </p:nvPicPr>
        <p:blipFill>
          <a:blip r:embed="rId30"/>
          <a:stretch>
            <a:fillRect/>
          </a:stretch>
        </p:blipFill>
        <p:spPr>
          <a:xfrm>
            <a:off x="6248400" y="4343400"/>
            <a:ext cx="351681" cy="381000"/>
          </a:xfrm>
          <a:prstGeom prst="rect">
            <a:avLst/>
          </a:prstGeom>
        </p:spPr>
      </p:pic>
      <p:pic>
        <p:nvPicPr>
          <p:cNvPr id="31" name="Image 29" descr="preencoded.png"/>
          <p:cNvPicPr>
            <a:picLocks noChangeAspect="1"/>
          </p:cNvPicPr>
          <p:nvPr/>
        </p:nvPicPr>
        <p:blipFill>
          <a:blip r:embed="rId31"/>
          <a:stretch>
            <a:fillRect/>
          </a:stretch>
        </p:blipFill>
        <p:spPr>
          <a:xfrm>
            <a:off x="6347966" y="4457700"/>
            <a:ext cx="152400" cy="152400"/>
          </a:xfrm>
          <a:prstGeom prst="rect">
            <a:avLst/>
          </a:prstGeom>
        </p:spPr>
      </p:pic>
      <p:pic>
        <p:nvPicPr>
          <p:cNvPr id="32" name="Image 30" descr="preencoded.png"/>
          <p:cNvPicPr>
            <a:picLocks noChangeAspect="1"/>
          </p:cNvPicPr>
          <p:nvPr/>
        </p:nvPicPr>
        <p:blipFill>
          <a:blip r:embed="rId29"/>
          <a:stretch>
            <a:fillRect/>
          </a:stretch>
        </p:blipFill>
        <p:spPr>
          <a:xfrm>
            <a:off x="6096000" y="5372100"/>
            <a:ext cx="5638800" cy="1028700"/>
          </a:xfrm>
          <a:prstGeom prst="rect">
            <a:avLst/>
          </a:prstGeom>
        </p:spPr>
      </p:pic>
      <p:pic>
        <p:nvPicPr>
          <p:cNvPr id="33" name="Image 31" descr="preencoded.png"/>
          <p:cNvPicPr>
            <a:picLocks noChangeAspect="1"/>
          </p:cNvPicPr>
          <p:nvPr/>
        </p:nvPicPr>
        <p:blipFill>
          <a:blip r:embed="rId32"/>
          <a:stretch>
            <a:fillRect/>
          </a:stretch>
        </p:blipFill>
        <p:spPr>
          <a:xfrm>
            <a:off x="6248400" y="5524500"/>
            <a:ext cx="303609" cy="381000"/>
          </a:xfrm>
          <a:prstGeom prst="rect">
            <a:avLst/>
          </a:prstGeom>
        </p:spPr>
      </p:pic>
      <p:pic>
        <p:nvPicPr>
          <p:cNvPr id="34" name="Image 32" descr="preencoded.png"/>
          <p:cNvPicPr>
            <a:picLocks noChangeAspect="1"/>
          </p:cNvPicPr>
          <p:nvPr/>
        </p:nvPicPr>
        <p:blipFill>
          <a:blip r:embed="rId33"/>
          <a:stretch>
            <a:fillRect/>
          </a:stretch>
        </p:blipFill>
        <p:spPr>
          <a:xfrm>
            <a:off x="6324005" y="5638800"/>
            <a:ext cx="152400" cy="152400"/>
          </a:xfrm>
          <a:prstGeom prst="rect">
            <a:avLst/>
          </a:prstGeom>
        </p:spPr>
      </p:pic>
      <p:pic>
        <p:nvPicPr>
          <p:cNvPr id="35" name="Image 33" descr="preencoded.png"/>
          <p:cNvPicPr>
            <a:picLocks noChangeAspect="1"/>
          </p:cNvPicPr>
          <p:nvPr/>
        </p:nvPicPr>
        <p:blipFill>
          <a:blip r:embed="rId34"/>
          <a:stretch>
            <a:fillRect/>
          </a:stretch>
        </p:blipFill>
        <p:spPr>
          <a:xfrm>
            <a:off x="0" y="6629400"/>
            <a:ext cx="12192000" cy="609600"/>
          </a:xfrm>
          <a:prstGeom prst="rect">
            <a:avLst/>
          </a:prstGeom>
        </p:spPr>
      </p:pic>
      <p:sp>
        <p:nvSpPr>
          <p:cNvPr id="36" name="Text 0"/>
          <p:cNvSpPr/>
          <p:nvPr/>
        </p:nvSpPr>
        <p:spPr>
          <a:xfrm>
            <a:off x="733425" y="38100"/>
            <a:ext cx="201346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Amazon DynamoDB</a:t>
            </a:r>
            <a:endParaRPr lang="en-US" sz="1200" dirty="0"/>
          </a:p>
        </p:txBody>
      </p:sp>
      <p:sp>
        <p:nvSpPr>
          <p:cNvPr id="37" name="Text 1"/>
          <p:cNvSpPr/>
          <p:nvPr/>
        </p:nvSpPr>
        <p:spPr>
          <a:xfrm>
            <a:off x="457200" y="6096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Export Workflow: Execution &amp; Monitoring</a:t>
            </a:r>
            <a:endParaRPr lang="en-US" sz="2700" dirty="0"/>
          </a:p>
        </p:txBody>
      </p:sp>
      <p:sp>
        <p:nvSpPr>
          <p:cNvPr id="38" name="Text 2"/>
          <p:cNvSpPr/>
          <p:nvPr/>
        </p:nvSpPr>
        <p:spPr>
          <a:xfrm>
            <a:off x="800100" y="1333500"/>
            <a:ext cx="5334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Initiating Exports</a:t>
            </a:r>
            <a:endParaRPr lang="en-US" sz="1800" dirty="0"/>
          </a:p>
        </p:txBody>
      </p:sp>
      <p:sp>
        <p:nvSpPr>
          <p:cNvPr id="39" name="Text 3"/>
          <p:cNvSpPr/>
          <p:nvPr/>
        </p:nvSpPr>
        <p:spPr>
          <a:xfrm>
            <a:off x="952202" y="1943100"/>
            <a:ext cx="4686598"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AWS Management Console</a:t>
            </a:r>
            <a:endParaRPr lang="en-US" sz="1350" dirty="0"/>
          </a:p>
        </p:txBody>
      </p:sp>
      <p:sp>
        <p:nvSpPr>
          <p:cNvPr id="40" name="Text 4"/>
          <p:cNvSpPr/>
          <p:nvPr/>
        </p:nvSpPr>
        <p:spPr>
          <a:xfrm>
            <a:off x="952202" y="2209800"/>
            <a:ext cx="4686598"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Navigate to table settings, select "Export to S3", and configure parameters through the web interface.</a:t>
            </a:r>
            <a:endParaRPr lang="en-US" sz="1200" dirty="0"/>
          </a:p>
        </p:txBody>
      </p:sp>
      <p:sp>
        <p:nvSpPr>
          <p:cNvPr id="41" name="Text 5"/>
          <p:cNvSpPr/>
          <p:nvPr/>
        </p:nvSpPr>
        <p:spPr>
          <a:xfrm>
            <a:off x="1008013" y="3124200"/>
            <a:ext cx="463078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AWS CLI</a:t>
            </a:r>
            <a:endParaRPr lang="en-US" sz="1350" dirty="0"/>
          </a:p>
        </p:txBody>
      </p:sp>
      <p:sp>
        <p:nvSpPr>
          <p:cNvPr id="42" name="Text 6"/>
          <p:cNvSpPr/>
          <p:nvPr/>
        </p:nvSpPr>
        <p:spPr>
          <a:xfrm>
            <a:off x="1008013" y="3390900"/>
            <a:ext cx="4630787" cy="466725"/>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 the </a:t>
            </a:r>
            <a:r>
              <a:rPr lang="en-US" sz="1200" dirty="0">
                <a:solidFill>
                  <a:srgbClr val="4B5563"/>
                </a:solidFill>
                <a:highlight>
                  <a:srgbClr val="F3F4F6"/>
                </a:highlight>
                <a:latin typeface="ui-monospace" pitchFamily="34" charset="0"/>
                <a:ea typeface="ui-monospace" pitchFamily="34" charset="-122"/>
                <a:cs typeface="ui-monospace" pitchFamily="34" charset="-120"/>
              </a:rPr>
              <a:t>export-table-to-point-in-time</a:t>
            </a:r>
            <a:r>
              <a:rPr lang="en-US" sz="1200" dirty="0">
                <a:solidFill>
                  <a:srgbClr val="4B5563"/>
                </a:solidFill>
                <a:latin typeface="ui-sans-serif" pitchFamily="34" charset="0"/>
                <a:ea typeface="ui-sans-serif" pitchFamily="34" charset="-122"/>
                <a:cs typeface="ui-sans-serif" pitchFamily="34" charset="-120"/>
              </a:rPr>
              <a:t> command with required parameters.</a:t>
            </a:r>
            <a:endParaRPr lang="en-US" sz="1200" dirty="0"/>
          </a:p>
        </p:txBody>
      </p:sp>
      <p:sp>
        <p:nvSpPr>
          <p:cNvPr id="43" name="Text 7"/>
          <p:cNvSpPr/>
          <p:nvPr/>
        </p:nvSpPr>
        <p:spPr>
          <a:xfrm>
            <a:off x="980926" y="4314825"/>
            <a:ext cx="4657874"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AWS SDKs</a:t>
            </a:r>
            <a:endParaRPr lang="en-US" sz="1350" dirty="0"/>
          </a:p>
        </p:txBody>
      </p:sp>
      <p:sp>
        <p:nvSpPr>
          <p:cNvPr id="44" name="Text 8"/>
          <p:cNvSpPr/>
          <p:nvPr/>
        </p:nvSpPr>
        <p:spPr>
          <a:xfrm>
            <a:off x="980926" y="4581525"/>
            <a:ext cx="4657874"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Integrate with your preferred programming language to programmatically initiate exports.</a:t>
            </a:r>
            <a:endParaRPr lang="en-US" sz="1200" dirty="0"/>
          </a:p>
        </p:txBody>
      </p:sp>
      <p:sp>
        <p:nvSpPr>
          <p:cNvPr id="45" name="Text 9"/>
          <p:cNvSpPr/>
          <p:nvPr/>
        </p:nvSpPr>
        <p:spPr>
          <a:xfrm>
            <a:off x="876300" y="5572125"/>
            <a:ext cx="4762500" cy="381000"/>
          </a:xfrm>
          <a:prstGeom prst="rect">
            <a:avLst/>
          </a:prstGeom>
          <a:noFill/>
          <a:ln/>
        </p:spPr>
        <p:txBody>
          <a:bodyPr vert="horz" wrap="square" lIns="0" tIns="0" rIns="0" bIns="0" rtlCol="0" anchor="t"/>
          <a:lstStyle/>
          <a:p>
            <a:pPr marL="0" indent="0">
              <a:lnSpc>
                <a:spcPts val="1500"/>
              </a:lnSpc>
              <a:buNone/>
            </a:pPr>
            <a:r>
              <a:rPr lang="en-US" sz="1050" b="1" dirty="0">
                <a:solidFill>
                  <a:srgbClr val="C2410C"/>
                </a:solidFill>
                <a:latin typeface="ui-sans-serif" pitchFamily="34" charset="0"/>
                <a:ea typeface="ui-sans-serif" pitchFamily="34" charset="-122"/>
                <a:cs typeface="ui-sans-serif" pitchFamily="34" charset="-120"/>
              </a:rPr>
              <a:t>Note:</a:t>
            </a:r>
            <a:r>
              <a:rPr lang="en-US" sz="1050" dirty="0">
                <a:solidFill>
                  <a:srgbClr val="C2410C"/>
                </a:solidFill>
                <a:latin typeface="ui-sans-serif" pitchFamily="34" charset="0"/>
                <a:ea typeface="ui-sans-serif" pitchFamily="34" charset="-122"/>
                <a:cs typeface="ui-sans-serif" pitchFamily="34" charset="-120"/>
              </a:rPr>
              <a:t> The export operation creates a new DynamoDB table. Direct import into existing tables is not supported.</a:t>
            </a:r>
            <a:endParaRPr lang="en-US" sz="1050" dirty="0"/>
          </a:p>
        </p:txBody>
      </p:sp>
      <p:sp>
        <p:nvSpPr>
          <p:cNvPr id="46" name="Text 10"/>
          <p:cNvSpPr/>
          <p:nvPr/>
        </p:nvSpPr>
        <p:spPr>
          <a:xfrm>
            <a:off x="6438900" y="1333500"/>
            <a:ext cx="5638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Monitoring Exports</a:t>
            </a:r>
            <a:endParaRPr lang="en-US" sz="1800" dirty="0"/>
          </a:p>
        </p:txBody>
      </p:sp>
      <p:sp>
        <p:nvSpPr>
          <p:cNvPr id="47" name="Text 11"/>
          <p:cNvSpPr/>
          <p:nvPr/>
        </p:nvSpPr>
        <p:spPr>
          <a:xfrm>
            <a:off x="6444109" y="2324100"/>
            <a:ext cx="627400"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Queued</a:t>
            </a:r>
            <a:endParaRPr lang="en-US" sz="1050" dirty="0"/>
          </a:p>
        </p:txBody>
      </p:sp>
      <p:sp>
        <p:nvSpPr>
          <p:cNvPr id="48" name="Text 12"/>
          <p:cNvSpPr/>
          <p:nvPr/>
        </p:nvSpPr>
        <p:spPr>
          <a:xfrm>
            <a:off x="8642152" y="2324100"/>
            <a:ext cx="655796"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Running</a:t>
            </a:r>
            <a:endParaRPr lang="en-US" sz="1050" dirty="0"/>
          </a:p>
        </p:txBody>
      </p:sp>
      <p:sp>
        <p:nvSpPr>
          <p:cNvPr id="49" name="Text 13"/>
          <p:cNvSpPr/>
          <p:nvPr/>
        </p:nvSpPr>
        <p:spPr>
          <a:xfrm>
            <a:off x="10761464" y="2324100"/>
            <a:ext cx="872788"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Completed</a:t>
            </a:r>
            <a:endParaRPr lang="en-US" sz="1050" dirty="0"/>
          </a:p>
        </p:txBody>
      </p:sp>
      <p:sp>
        <p:nvSpPr>
          <p:cNvPr id="50" name="Text 14"/>
          <p:cNvSpPr/>
          <p:nvPr/>
        </p:nvSpPr>
        <p:spPr>
          <a:xfrm>
            <a:off x="6628507" y="3162300"/>
            <a:ext cx="4953893"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CloudWatch Logs</a:t>
            </a:r>
            <a:endParaRPr lang="en-US" sz="1350" dirty="0"/>
          </a:p>
        </p:txBody>
      </p:sp>
      <p:sp>
        <p:nvSpPr>
          <p:cNvPr id="51" name="Text 15"/>
          <p:cNvSpPr/>
          <p:nvPr/>
        </p:nvSpPr>
        <p:spPr>
          <a:xfrm>
            <a:off x="6628507" y="3429000"/>
            <a:ext cx="4953893"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Check AWS CloudWatch Logs for validation or configuration errors during the export process.</a:t>
            </a:r>
            <a:endParaRPr lang="en-US" sz="1200" dirty="0"/>
          </a:p>
        </p:txBody>
      </p:sp>
      <p:sp>
        <p:nvSpPr>
          <p:cNvPr id="52" name="Text 16"/>
          <p:cNvSpPr/>
          <p:nvPr/>
        </p:nvSpPr>
        <p:spPr>
          <a:xfrm>
            <a:off x="6714381" y="4343400"/>
            <a:ext cx="4868019"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CloudTrail</a:t>
            </a:r>
            <a:endParaRPr lang="en-US" sz="1350" dirty="0"/>
          </a:p>
        </p:txBody>
      </p:sp>
      <p:sp>
        <p:nvSpPr>
          <p:cNvPr id="53" name="Text 17"/>
          <p:cNvSpPr/>
          <p:nvPr/>
        </p:nvSpPr>
        <p:spPr>
          <a:xfrm>
            <a:off x="6714381" y="4610100"/>
            <a:ext cx="4868019"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Audit all import API and console actions through AWS CloudTrail logs.</a:t>
            </a:r>
            <a:endParaRPr lang="en-US" sz="1200" dirty="0"/>
          </a:p>
        </p:txBody>
      </p:sp>
      <p:sp>
        <p:nvSpPr>
          <p:cNvPr id="54" name="Text 18"/>
          <p:cNvSpPr/>
          <p:nvPr/>
        </p:nvSpPr>
        <p:spPr>
          <a:xfrm>
            <a:off x="6666309" y="5524500"/>
            <a:ext cx="4916091"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DynamoDB Console</a:t>
            </a:r>
            <a:endParaRPr lang="en-US" sz="1350" dirty="0"/>
          </a:p>
        </p:txBody>
      </p:sp>
      <p:sp>
        <p:nvSpPr>
          <p:cNvPr id="55" name="Text 19"/>
          <p:cNvSpPr/>
          <p:nvPr/>
        </p:nvSpPr>
        <p:spPr>
          <a:xfrm>
            <a:off x="6666309" y="5791200"/>
            <a:ext cx="4916091"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Verify the item count in the newly created table to ensure complete data import.</a:t>
            </a:r>
            <a:endParaRPr lang="en-US" sz="1200" dirty="0"/>
          </a:p>
        </p:txBody>
      </p:sp>
      <p:sp>
        <p:nvSpPr>
          <p:cNvPr id="56" name="Text 20"/>
          <p:cNvSpPr/>
          <p:nvPr/>
        </p:nvSpPr>
        <p:spPr>
          <a:xfrm>
            <a:off x="457200" y="6819900"/>
            <a:ext cx="1142464"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Page 8 of 13</a:t>
            </a:r>
            <a:endParaRPr lang="en-US" sz="1200" dirty="0"/>
          </a:p>
        </p:txBody>
      </p:sp>
      <p:sp>
        <p:nvSpPr>
          <p:cNvPr id="57" name="Text 21"/>
          <p:cNvSpPr/>
          <p:nvPr/>
        </p:nvSpPr>
        <p:spPr>
          <a:xfrm>
            <a:off x="9218414" y="6819900"/>
            <a:ext cx="3019663"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Export to S3</a:t>
            </a:r>
            <a:endParaRPr lang="en-US" sz="12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0" y="0"/>
            <a:ext cx="12192000" cy="304800"/>
          </a:xfrm>
          <a:prstGeom prst="rect">
            <a:avLst/>
          </a:prstGeom>
        </p:spPr>
      </p:pic>
      <p:pic>
        <p:nvPicPr>
          <p:cNvPr id="5" name="Image 3" descr="preencoded.png"/>
          <p:cNvPicPr>
            <a:picLocks noChangeAspect="1"/>
          </p:cNvPicPr>
          <p:nvPr/>
        </p:nvPicPr>
        <p:blipFill>
          <a:blip r:embed="rId6"/>
          <a:stretch>
            <a:fillRect/>
          </a:stretch>
        </p:blipFill>
        <p:spPr>
          <a:xfrm>
            <a:off x="457200" y="0"/>
            <a:ext cx="200025" cy="304800"/>
          </a:xfrm>
          <a:prstGeom prst="rect">
            <a:avLst/>
          </a:prstGeom>
        </p:spPr>
      </p:pic>
      <p:pic>
        <p:nvPicPr>
          <p:cNvPr id="6" name="Image 4" descr="preencoded.png"/>
          <p:cNvPicPr>
            <a:picLocks noChangeAspect="1"/>
          </p:cNvPicPr>
          <p:nvPr/>
        </p:nvPicPr>
        <p:blipFill>
          <a:blip r:embed="rId7"/>
          <a:stretch>
            <a:fillRect/>
          </a:stretch>
        </p:blipFill>
        <p:spPr>
          <a:xfrm>
            <a:off x="457200" y="1066800"/>
            <a:ext cx="1219200" cy="38100"/>
          </a:xfrm>
          <a:prstGeom prst="rect">
            <a:avLst/>
          </a:prstGeom>
        </p:spPr>
      </p:pic>
      <p:pic>
        <p:nvPicPr>
          <p:cNvPr id="7" name="Image 5" descr="preencoded.png"/>
          <p:cNvPicPr>
            <a:picLocks noChangeAspect="1"/>
          </p:cNvPicPr>
          <p:nvPr/>
        </p:nvPicPr>
        <p:blipFill>
          <a:blip r:embed="rId8"/>
          <a:stretch>
            <a:fillRect/>
          </a:stretch>
        </p:blipFill>
        <p:spPr>
          <a:xfrm>
            <a:off x="457200" y="1409700"/>
            <a:ext cx="3555950" cy="4229100"/>
          </a:xfrm>
          <a:prstGeom prst="rect">
            <a:avLst/>
          </a:prstGeom>
        </p:spPr>
      </p:pic>
      <p:pic>
        <p:nvPicPr>
          <p:cNvPr id="8" name="Image 6" descr="preencoded.png"/>
          <p:cNvPicPr>
            <a:picLocks noChangeAspect="1"/>
          </p:cNvPicPr>
          <p:nvPr/>
        </p:nvPicPr>
        <p:blipFill>
          <a:blip r:embed="rId9"/>
          <a:stretch>
            <a:fillRect/>
          </a:stretch>
        </p:blipFill>
        <p:spPr>
          <a:xfrm>
            <a:off x="685800" y="1638300"/>
            <a:ext cx="762000" cy="762000"/>
          </a:xfrm>
          <a:prstGeom prst="rect">
            <a:avLst/>
          </a:prstGeom>
        </p:spPr>
      </p:pic>
      <p:pic>
        <p:nvPicPr>
          <p:cNvPr id="9" name="Image 7" descr="preencoded.png"/>
          <p:cNvPicPr>
            <a:picLocks noChangeAspect="1"/>
          </p:cNvPicPr>
          <p:nvPr/>
        </p:nvPicPr>
        <p:blipFill>
          <a:blip r:embed="rId10"/>
          <a:stretch>
            <a:fillRect/>
          </a:stretch>
        </p:blipFill>
        <p:spPr>
          <a:xfrm>
            <a:off x="895350" y="1828800"/>
            <a:ext cx="342900" cy="381000"/>
          </a:xfrm>
          <a:prstGeom prst="rect">
            <a:avLst/>
          </a:prstGeom>
        </p:spPr>
      </p:pic>
      <p:pic>
        <p:nvPicPr>
          <p:cNvPr id="10" name="Image 8" descr="preencoded.png"/>
          <p:cNvPicPr>
            <a:picLocks noChangeAspect="1"/>
          </p:cNvPicPr>
          <p:nvPr/>
        </p:nvPicPr>
        <p:blipFill>
          <a:blip r:embed="rId11"/>
          <a:stretch>
            <a:fillRect/>
          </a:stretch>
        </p:blipFill>
        <p:spPr>
          <a:xfrm>
            <a:off x="4317950" y="1409700"/>
            <a:ext cx="3555950" cy="4229100"/>
          </a:xfrm>
          <a:prstGeom prst="rect">
            <a:avLst/>
          </a:prstGeom>
        </p:spPr>
      </p:pic>
      <p:pic>
        <p:nvPicPr>
          <p:cNvPr id="11" name="Image 9" descr="preencoded.png"/>
          <p:cNvPicPr>
            <a:picLocks noChangeAspect="1"/>
          </p:cNvPicPr>
          <p:nvPr/>
        </p:nvPicPr>
        <p:blipFill>
          <a:blip r:embed="rId12"/>
          <a:stretch>
            <a:fillRect/>
          </a:stretch>
        </p:blipFill>
        <p:spPr>
          <a:xfrm>
            <a:off x="4546550" y="1638300"/>
            <a:ext cx="762000" cy="762000"/>
          </a:xfrm>
          <a:prstGeom prst="rect">
            <a:avLst/>
          </a:prstGeom>
        </p:spPr>
      </p:pic>
      <p:pic>
        <p:nvPicPr>
          <p:cNvPr id="12" name="Image 10" descr="preencoded.png"/>
          <p:cNvPicPr>
            <a:picLocks noChangeAspect="1"/>
          </p:cNvPicPr>
          <p:nvPr/>
        </p:nvPicPr>
        <p:blipFill>
          <a:blip r:embed="rId13"/>
          <a:stretch>
            <a:fillRect/>
          </a:stretch>
        </p:blipFill>
        <p:spPr>
          <a:xfrm>
            <a:off x="4756100" y="1828800"/>
            <a:ext cx="342900" cy="381000"/>
          </a:xfrm>
          <a:prstGeom prst="rect">
            <a:avLst/>
          </a:prstGeom>
        </p:spPr>
      </p:pic>
      <p:pic>
        <p:nvPicPr>
          <p:cNvPr id="13" name="Image 11" descr="preencoded.png"/>
          <p:cNvPicPr>
            <a:picLocks noChangeAspect="1"/>
          </p:cNvPicPr>
          <p:nvPr/>
        </p:nvPicPr>
        <p:blipFill>
          <a:blip r:embed="rId14"/>
          <a:stretch>
            <a:fillRect/>
          </a:stretch>
        </p:blipFill>
        <p:spPr>
          <a:xfrm>
            <a:off x="4546550" y="407670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4546550" y="4381500"/>
            <a:ext cx="152400" cy="152400"/>
          </a:xfrm>
          <a:prstGeom prst="rect">
            <a:avLst/>
          </a:prstGeom>
        </p:spPr>
      </p:pic>
      <p:pic>
        <p:nvPicPr>
          <p:cNvPr id="15" name="Image 13" descr="preencoded.png"/>
          <p:cNvPicPr>
            <a:picLocks noChangeAspect="1"/>
          </p:cNvPicPr>
          <p:nvPr/>
        </p:nvPicPr>
        <p:blipFill>
          <a:blip r:embed="rId14"/>
          <a:stretch>
            <a:fillRect/>
          </a:stretch>
        </p:blipFill>
        <p:spPr>
          <a:xfrm>
            <a:off x="4546550" y="4686300"/>
            <a:ext cx="152400" cy="152400"/>
          </a:xfrm>
          <a:prstGeom prst="rect">
            <a:avLst/>
          </a:prstGeom>
        </p:spPr>
      </p:pic>
      <p:pic>
        <p:nvPicPr>
          <p:cNvPr id="16" name="Image 14" descr="preencoded.png"/>
          <p:cNvPicPr>
            <a:picLocks noChangeAspect="1"/>
          </p:cNvPicPr>
          <p:nvPr/>
        </p:nvPicPr>
        <p:blipFill>
          <a:blip r:embed="rId15"/>
          <a:stretch>
            <a:fillRect/>
          </a:stretch>
        </p:blipFill>
        <p:spPr>
          <a:xfrm>
            <a:off x="8178701" y="1409700"/>
            <a:ext cx="3556099" cy="4229100"/>
          </a:xfrm>
          <a:prstGeom prst="rect">
            <a:avLst/>
          </a:prstGeom>
        </p:spPr>
      </p:pic>
      <p:pic>
        <p:nvPicPr>
          <p:cNvPr id="17" name="Image 15" descr="preencoded.png"/>
          <p:cNvPicPr>
            <a:picLocks noChangeAspect="1"/>
          </p:cNvPicPr>
          <p:nvPr/>
        </p:nvPicPr>
        <p:blipFill>
          <a:blip r:embed="rId16"/>
          <a:stretch>
            <a:fillRect/>
          </a:stretch>
        </p:blipFill>
        <p:spPr>
          <a:xfrm>
            <a:off x="8407301" y="1638300"/>
            <a:ext cx="762000" cy="762000"/>
          </a:xfrm>
          <a:prstGeom prst="rect">
            <a:avLst/>
          </a:prstGeom>
        </p:spPr>
      </p:pic>
      <p:pic>
        <p:nvPicPr>
          <p:cNvPr id="18" name="Image 16" descr="preencoded.png"/>
          <p:cNvPicPr>
            <a:picLocks noChangeAspect="1"/>
          </p:cNvPicPr>
          <p:nvPr/>
        </p:nvPicPr>
        <p:blipFill>
          <a:blip r:embed="rId17"/>
          <a:stretch>
            <a:fillRect/>
          </a:stretch>
        </p:blipFill>
        <p:spPr>
          <a:xfrm>
            <a:off x="8616851" y="1828800"/>
            <a:ext cx="342900" cy="381000"/>
          </a:xfrm>
          <a:prstGeom prst="rect">
            <a:avLst/>
          </a:prstGeom>
        </p:spPr>
      </p:pic>
      <p:pic>
        <p:nvPicPr>
          <p:cNvPr id="19" name="Image 17" descr="preencoded.png"/>
          <p:cNvPicPr>
            <a:picLocks noChangeAspect="1"/>
          </p:cNvPicPr>
          <p:nvPr/>
        </p:nvPicPr>
        <p:blipFill>
          <a:blip r:embed="rId18"/>
          <a:stretch>
            <a:fillRect/>
          </a:stretch>
        </p:blipFill>
        <p:spPr>
          <a:xfrm>
            <a:off x="8407301" y="4152900"/>
            <a:ext cx="133350" cy="152400"/>
          </a:xfrm>
          <a:prstGeom prst="rect">
            <a:avLst/>
          </a:prstGeom>
        </p:spPr>
      </p:pic>
      <p:pic>
        <p:nvPicPr>
          <p:cNvPr id="20" name="Image 18" descr="preencoded.png"/>
          <p:cNvPicPr>
            <a:picLocks noChangeAspect="1"/>
          </p:cNvPicPr>
          <p:nvPr/>
        </p:nvPicPr>
        <p:blipFill>
          <a:blip r:embed="rId18"/>
          <a:stretch>
            <a:fillRect/>
          </a:stretch>
        </p:blipFill>
        <p:spPr>
          <a:xfrm>
            <a:off x="8407301" y="4419600"/>
            <a:ext cx="133350" cy="152400"/>
          </a:xfrm>
          <a:prstGeom prst="rect">
            <a:avLst/>
          </a:prstGeom>
        </p:spPr>
      </p:pic>
      <p:pic>
        <p:nvPicPr>
          <p:cNvPr id="21" name="Image 19" descr="preencoded.png"/>
          <p:cNvPicPr>
            <a:picLocks noChangeAspect="1"/>
          </p:cNvPicPr>
          <p:nvPr/>
        </p:nvPicPr>
        <p:blipFill>
          <a:blip r:embed="rId18"/>
          <a:stretch>
            <a:fillRect/>
          </a:stretch>
        </p:blipFill>
        <p:spPr>
          <a:xfrm>
            <a:off x="8407301" y="4686300"/>
            <a:ext cx="133350" cy="152400"/>
          </a:xfrm>
          <a:prstGeom prst="rect">
            <a:avLst/>
          </a:prstGeom>
        </p:spPr>
      </p:pic>
      <p:pic>
        <p:nvPicPr>
          <p:cNvPr id="22" name="Image 20" descr="preencoded.png"/>
          <p:cNvPicPr>
            <a:picLocks noChangeAspect="1"/>
          </p:cNvPicPr>
          <p:nvPr/>
        </p:nvPicPr>
        <p:blipFill>
          <a:blip r:embed="rId19"/>
          <a:stretch>
            <a:fillRect/>
          </a:stretch>
        </p:blipFill>
        <p:spPr>
          <a:xfrm>
            <a:off x="0" y="6248400"/>
            <a:ext cx="12192000" cy="609600"/>
          </a:xfrm>
          <a:prstGeom prst="rect">
            <a:avLst/>
          </a:prstGeom>
        </p:spPr>
      </p:pic>
      <p:sp>
        <p:nvSpPr>
          <p:cNvPr id="23" name="Text 0"/>
          <p:cNvSpPr/>
          <p:nvPr/>
        </p:nvSpPr>
        <p:spPr>
          <a:xfrm>
            <a:off x="733425" y="38100"/>
            <a:ext cx="201346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Amazon DynamoDB</a:t>
            </a:r>
            <a:endParaRPr lang="en-US" sz="1200" dirty="0"/>
          </a:p>
        </p:txBody>
      </p:sp>
      <p:sp>
        <p:nvSpPr>
          <p:cNvPr id="24" name="Text 1"/>
          <p:cNvSpPr/>
          <p:nvPr/>
        </p:nvSpPr>
        <p:spPr>
          <a:xfrm>
            <a:off x="457200" y="6096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Key Use Cases</a:t>
            </a:r>
            <a:endParaRPr lang="en-US" sz="2700" dirty="0"/>
          </a:p>
        </p:txBody>
      </p:sp>
      <p:sp>
        <p:nvSpPr>
          <p:cNvPr id="25" name="Text 2"/>
          <p:cNvSpPr/>
          <p:nvPr/>
        </p:nvSpPr>
        <p:spPr>
          <a:xfrm>
            <a:off x="1600200" y="1943100"/>
            <a:ext cx="1416606"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Analytics</a:t>
            </a:r>
            <a:endParaRPr lang="en-US" sz="1800" dirty="0"/>
          </a:p>
        </p:txBody>
      </p:sp>
      <p:sp>
        <p:nvSpPr>
          <p:cNvPr id="26" name="Text 3"/>
          <p:cNvSpPr/>
          <p:nvPr/>
        </p:nvSpPr>
        <p:spPr>
          <a:xfrm>
            <a:off x="685800" y="2705100"/>
            <a:ext cx="30987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Integrate with AWS analytics services for complex queries and in-depth data analysis without impacting your live DynamoDB table.</a:t>
            </a:r>
            <a:endParaRPr lang="en-US" sz="1200" dirty="0"/>
          </a:p>
        </p:txBody>
      </p:sp>
      <p:sp>
        <p:nvSpPr>
          <p:cNvPr id="27" name="Text 4"/>
          <p:cNvSpPr/>
          <p:nvPr/>
        </p:nvSpPr>
        <p:spPr>
          <a:xfrm>
            <a:off x="685800" y="4168378"/>
            <a:ext cx="37185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Compatible Services:</a:t>
            </a:r>
            <a:endParaRPr lang="en-US" sz="1350" dirty="0"/>
          </a:p>
        </p:txBody>
      </p:sp>
      <p:sp>
        <p:nvSpPr>
          <p:cNvPr id="28" name="Text 5"/>
          <p:cNvSpPr/>
          <p:nvPr/>
        </p:nvSpPr>
        <p:spPr>
          <a:xfrm>
            <a:off x="762000" y="4530328"/>
            <a:ext cx="1340525" cy="220861"/>
          </a:xfrm>
          <a:prstGeom prst="rect">
            <a:avLst/>
          </a:prstGeom>
          <a:noFill/>
          <a:ln/>
        </p:spPr>
        <p:txBody>
          <a:bodyPr vert="horz" wrap="square" lIns="0" tIns="0" rIns="0" bIns="0" rtlCol="0" anchor="t"/>
          <a:lstStyle/>
          <a:p>
            <a:pPr marL="0" indent="0">
              <a:lnSpc>
                <a:spcPts val="1440"/>
              </a:lnSpc>
              <a:buNone/>
            </a:pPr>
            <a:r>
              <a:rPr lang="en-US" sz="960" dirty="0">
                <a:solidFill>
                  <a:srgbClr val="FF9900"/>
                </a:solidFill>
                <a:highlight>
                  <a:srgbClr val="FF9900"/>
                </a:highlight>
                <a:latin typeface="ui-sans-serif" pitchFamily="34" charset="0"/>
                <a:ea typeface="ui-sans-serif" pitchFamily="34" charset="-122"/>
                <a:cs typeface="ui-sans-serif" pitchFamily="34" charset="-120"/>
              </a:rPr>
              <a:t>Amazon Athena</a:t>
            </a:r>
            <a:endParaRPr lang="en-US" sz="960" dirty="0"/>
          </a:p>
        </p:txBody>
      </p:sp>
      <p:sp>
        <p:nvSpPr>
          <p:cNvPr id="29" name="Text 6"/>
          <p:cNvSpPr/>
          <p:nvPr/>
        </p:nvSpPr>
        <p:spPr>
          <a:xfrm>
            <a:off x="1965722" y="4530328"/>
            <a:ext cx="895648" cy="220861"/>
          </a:xfrm>
          <a:prstGeom prst="rect">
            <a:avLst/>
          </a:prstGeom>
          <a:noFill/>
          <a:ln/>
        </p:spPr>
        <p:txBody>
          <a:bodyPr vert="horz" wrap="square" lIns="0" tIns="0" rIns="0" bIns="0" rtlCol="0" anchor="t"/>
          <a:lstStyle/>
          <a:p>
            <a:pPr marL="0" indent="0">
              <a:lnSpc>
                <a:spcPts val="1440"/>
              </a:lnSpc>
              <a:buNone/>
            </a:pPr>
            <a:r>
              <a:rPr lang="en-US" sz="960" dirty="0">
                <a:solidFill>
                  <a:srgbClr val="FF9900"/>
                </a:solidFill>
                <a:highlight>
                  <a:srgbClr val="FF9900"/>
                </a:highlight>
                <a:latin typeface="ui-sans-serif" pitchFamily="34" charset="0"/>
                <a:ea typeface="ui-sans-serif" pitchFamily="34" charset="-122"/>
                <a:cs typeface="ui-sans-serif" pitchFamily="34" charset="-120"/>
              </a:rPr>
              <a:t>AWS Glue</a:t>
            </a:r>
            <a:endParaRPr lang="en-US" sz="960" dirty="0"/>
          </a:p>
        </p:txBody>
      </p:sp>
      <p:sp>
        <p:nvSpPr>
          <p:cNvPr id="30" name="Text 7"/>
          <p:cNvSpPr/>
          <p:nvPr/>
        </p:nvSpPr>
        <p:spPr>
          <a:xfrm>
            <a:off x="2798713" y="4530328"/>
            <a:ext cx="1140857" cy="220861"/>
          </a:xfrm>
          <a:prstGeom prst="rect">
            <a:avLst/>
          </a:prstGeom>
          <a:noFill/>
          <a:ln/>
        </p:spPr>
        <p:txBody>
          <a:bodyPr vert="horz" wrap="square" lIns="0" tIns="0" rIns="0" bIns="0" rtlCol="0" anchor="t"/>
          <a:lstStyle/>
          <a:p>
            <a:pPr marL="0" indent="0">
              <a:lnSpc>
                <a:spcPts val="1440"/>
              </a:lnSpc>
              <a:buNone/>
            </a:pPr>
            <a:r>
              <a:rPr lang="en-US" sz="960" dirty="0">
                <a:solidFill>
                  <a:srgbClr val="FF9900"/>
                </a:solidFill>
                <a:highlight>
                  <a:srgbClr val="FF9900"/>
                </a:highlight>
                <a:latin typeface="ui-sans-serif" pitchFamily="34" charset="0"/>
                <a:ea typeface="ui-sans-serif" pitchFamily="34" charset="-122"/>
                <a:cs typeface="ui-sans-serif" pitchFamily="34" charset="-120"/>
              </a:rPr>
              <a:t>Amazon EMR</a:t>
            </a:r>
            <a:endParaRPr lang="en-US" sz="960" dirty="0"/>
          </a:p>
        </p:txBody>
      </p:sp>
      <p:sp>
        <p:nvSpPr>
          <p:cNvPr id="31" name="Text 8"/>
          <p:cNvSpPr/>
          <p:nvPr/>
        </p:nvSpPr>
        <p:spPr>
          <a:xfrm>
            <a:off x="762000" y="4808339"/>
            <a:ext cx="993696" cy="220861"/>
          </a:xfrm>
          <a:prstGeom prst="rect">
            <a:avLst/>
          </a:prstGeom>
          <a:noFill/>
          <a:ln/>
        </p:spPr>
        <p:txBody>
          <a:bodyPr vert="horz" wrap="square" lIns="0" tIns="0" rIns="0" bIns="0" rtlCol="0" anchor="t"/>
          <a:lstStyle/>
          <a:p>
            <a:pPr marL="0" indent="0">
              <a:lnSpc>
                <a:spcPts val="1440"/>
              </a:lnSpc>
              <a:buNone/>
            </a:pPr>
            <a:r>
              <a:rPr lang="en-US" sz="960" dirty="0">
                <a:solidFill>
                  <a:srgbClr val="FF9900"/>
                </a:solidFill>
                <a:highlight>
                  <a:srgbClr val="FF9900"/>
                </a:highlight>
                <a:latin typeface="ui-sans-serif" pitchFamily="34" charset="0"/>
                <a:ea typeface="ui-sans-serif" pitchFamily="34" charset="-122"/>
                <a:cs typeface="ui-sans-serif" pitchFamily="34" charset="-120"/>
              </a:rPr>
              <a:t>SageMaker</a:t>
            </a:r>
            <a:endParaRPr lang="en-US" sz="960" dirty="0"/>
          </a:p>
        </p:txBody>
      </p:sp>
      <p:sp>
        <p:nvSpPr>
          <p:cNvPr id="32" name="Text 9"/>
          <p:cNvSpPr/>
          <p:nvPr/>
        </p:nvSpPr>
        <p:spPr>
          <a:xfrm>
            <a:off x="1676698" y="4808339"/>
            <a:ext cx="1684318" cy="220861"/>
          </a:xfrm>
          <a:prstGeom prst="rect">
            <a:avLst/>
          </a:prstGeom>
          <a:noFill/>
          <a:ln/>
        </p:spPr>
        <p:txBody>
          <a:bodyPr vert="horz" wrap="square" lIns="0" tIns="0" rIns="0" bIns="0" rtlCol="0" anchor="t"/>
          <a:lstStyle/>
          <a:p>
            <a:pPr marL="0" indent="0">
              <a:lnSpc>
                <a:spcPts val="1440"/>
              </a:lnSpc>
              <a:buNone/>
            </a:pPr>
            <a:r>
              <a:rPr lang="en-US" sz="960" dirty="0">
                <a:solidFill>
                  <a:srgbClr val="FF9900"/>
                </a:solidFill>
                <a:highlight>
                  <a:srgbClr val="FF9900"/>
                </a:highlight>
                <a:latin typeface="ui-sans-serif" pitchFamily="34" charset="0"/>
                <a:ea typeface="ui-sans-serif" pitchFamily="34" charset="-122"/>
                <a:cs typeface="ui-sans-serif" pitchFamily="34" charset="-120"/>
              </a:rPr>
              <a:t>AWS Lake Formation</a:t>
            </a:r>
            <a:endParaRPr lang="en-US" sz="960" dirty="0"/>
          </a:p>
        </p:txBody>
      </p:sp>
      <p:sp>
        <p:nvSpPr>
          <p:cNvPr id="33" name="Text 10"/>
          <p:cNvSpPr/>
          <p:nvPr/>
        </p:nvSpPr>
        <p:spPr>
          <a:xfrm>
            <a:off x="685800" y="5219700"/>
            <a:ext cx="3718500" cy="190500"/>
          </a:xfrm>
          <a:prstGeom prst="rect">
            <a:avLst/>
          </a:prstGeom>
          <a:noFill/>
          <a:ln/>
        </p:spPr>
        <p:txBody>
          <a:bodyPr vert="horz" wrap="square" lIns="0" tIns="0" rIns="0" bIns="0" rtlCol="0" anchor="t"/>
          <a:lstStyle/>
          <a:p>
            <a:pPr marL="0" indent="0">
              <a:lnSpc>
                <a:spcPts val="1500"/>
              </a:lnSpc>
              <a:buNone/>
            </a:pPr>
            <a:r>
              <a:rPr lang="en-US" sz="1050" i="1" dirty="0">
                <a:solidFill>
                  <a:srgbClr val="6B7280"/>
                </a:solidFill>
                <a:latin typeface="ui-sans-serif" pitchFamily="34" charset="0"/>
                <a:ea typeface="ui-sans-serif" pitchFamily="34" charset="-122"/>
                <a:cs typeface="ui-sans-serif" pitchFamily="34" charset="-120"/>
              </a:rPr>
              <a:t>"Query your data where it lives, without ETL"</a:t>
            </a:r>
            <a:endParaRPr lang="en-US" sz="1050" dirty="0"/>
          </a:p>
        </p:txBody>
      </p:sp>
      <p:sp>
        <p:nvSpPr>
          <p:cNvPr id="34" name="Text 11"/>
          <p:cNvSpPr/>
          <p:nvPr/>
        </p:nvSpPr>
        <p:spPr>
          <a:xfrm>
            <a:off x="5460950" y="1943100"/>
            <a:ext cx="2000071"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Backup &amp; DR</a:t>
            </a:r>
            <a:endParaRPr lang="en-US" sz="1800" dirty="0"/>
          </a:p>
        </p:txBody>
      </p:sp>
      <p:sp>
        <p:nvSpPr>
          <p:cNvPr id="35" name="Text 12"/>
          <p:cNvSpPr/>
          <p:nvPr/>
        </p:nvSpPr>
        <p:spPr>
          <a:xfrm>
            <a:off x="4546550" y="2705100"/>
            <a:ext cx="30987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Create historical snapshots for auditing, compliance, or as part of a comprehensive disaster recovery strategy.</a:t>
            </a:r>
            <a:endParaRPr lang="en-US" sz="1200" dirty="0"/>
          </a:p>
        </p:txBody>
      </p:sp>
      <p:sp>
        <p:nvSpPr>
          <p:cNvPr id="36" name="Text 13"/>
          <p:cNvSpPr/>
          <p:nvPr/>
        </p:nvSpPr>
        <p:spPr>
          <a:xfrm>
            <a:off x="4775150" y="4038600"/>
            <a:ext cx="235833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Compliance requirements</a:t>
            </a:r>
            <a:endParaRPr lang="en-US" sz="1200" dirty="0"/>
          </a:p>
        </p:txBody>
      </p:sp>
      <p:sp>
        <p:nvSpPr>
          <p:cNvPr id="37" name="Text 14"/>
          <p:cNvSpPr/>
          <p:nvPr/>
        </p:nvSpPr>
        <p:spPr>
          <a:xfrm>
            <a:off x="4775150" y="4343400"/>
            <a:ext cx="255657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Cross-region data migration</a:t>
            </a:r>
            <a:endParaRPr lang="en-US" sz="1200" dirty="0"/>
          </a:p>
        </p:txBody>
      </p:sp>
      <p:sp>
        <p:nvSpPr>
          <p:cNvPr id="38" name="Text 15"/>
          <p:cNvSpPr/>
          <p:nvPr/>
        </p:nvSpPr>
        <p:spPr>
          <a:xfrm>
            <a:off x="4775150" y="4648200"/>
            <a:ext cx="20243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Point-in-time recovery</a:t>
            </a:r>
            <a:endParaRPr lang="en-US" sz="1200" dirty="0"/>
          </a:p>
        </p:txBody>
      </p:sp>
      <p:sp>
        <p:nvSpPr>
          <p:cNvPr id="39" name="Text 16"/>
          <p:cNvSpPr/>
          <p:nvPr/>
        </p:nvSpPr>
        <p:spPr>
          <a:xfrm>
            <a:off x="4546550" y="5029200"/>
            <a:ext cx="3098750" cy="381000"/>
          </a:xfrm>
          <a:prstGeom prst="rect">
            <a:avLst/>
          </a:prstGeom>
          <a:noFill/>
          <a:ln/>
        </p:spPr>
        <p:txBody>
          <a:bodyPr vert="horz" wrap="square" lIns="0" tIns="0" rIns="0" bIns="0" rtlCol="0" anchor="t"/>
          <a:lstStyle/>
          <a:p>
            <a:pPr marL="0" indent="0">
              <a:lnSpc>
                <a:spcPts val="1500"/>
              </a:lnSpc>
              <a:buNone/>
            </a:pPr>
            <a:r>
              <a:rPr lang="en-US" sz="1050" i="1" dirty="0">
                <a:solidFill>
                  <a:srgbClr val="6B7280"/>
                </a:solidFill>
                <a:latin typeface="ui-sans-serif" pitchFamily="34" charset="0"/>
                <a:ea typeface="ui-sans-serif" pitchFamily="34" charset="-122"/>
                <a:cs typeface="ui-sans-serif" pitchFamily="34" charset="-120"/>
              </a:rPr>
              <a:t>"Protect your data investment with reliable backups"</a:t>
            </a:r>
            <a:endParaRPr lang="en-US" sz="1050" dirty="0"/>
          </a:p>
        </p:txBody>
      </p:sp>
      <p:sp>
        <p:nvSpPr>
          <p:cNvPr id="40" name="Text 17"/>
          <p:cNvSpPr/>
          <p:nvPr/>
        </p:nvSpPr>
        <p:spPr>
          <a:xfrm>
            <a:off x="9321701" y="1943100"/>
            <a:ext cx="219420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ETL Processes</a:t>
            </a:r>
            <a:endParaRPr lang="en-US" sz="1800" dirty="0"/>
          </a:p>
        </p:txBody>
      </p:sp>
      <p:sp>
        <p:nvSpPr>
          <p:cNvPr id="41" name="Text 18"/>
          <p:cNvSpPr/>
          <p:nvPr/>
        </p:nvSpPr>
        <p:spPr>
          <a:xfrm>
            <a:off x="8407301" y="2705100"/>
            <a:ext cx="3098899"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Prepare data for Extract, Transform, Load jobs, allowing for further processing and integration into data warehouses or other systems.</a:t>
            </a:r>
            <a:endParaRPr lang="en-US" sz="1200" dirty="0"/>
          </a:p>
        </p:txBody>
      </p:sp>
      <p:sp>
        <p:nvSpPr>
          <p:cNvPr id="42" name="Text 19"/>
          <p:cNvSpPr/>
          <p:nvPr/>
        </p:nvSpPr>
        <p:spPr>
          <a:xfrm>
            <a:off x="8407301" y="3771900"/>
            <a:ext cx="3098899"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ETL Benefits:</a:t>
            </a:r>
            <a:endParaRPr lang="en-US" sz="1350" dirty="0"/>
          </a:p>
        </p:txBody>
      </p:sp>
      <p:sp>
        <p:nvSpPr>
          <p:cNvPr id="43" name="Text 20"/>
          <p:cNvSpPr/>
          <p:nvPr/>
        </p:nvSpPr>
        <p:spPr>
          <a:xfrm>
            <a:off x="8616851" y="4114800"/>
            <a:ext cx="371867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Transform data during export</a:t>
            </a:r>
            <a:endParaRPr lang="en-US" sz="1200" dirty="0"/>
          </a:p>
        </p:txBody>
      </p:sp>
      <p:sp>
        <p:nvSpPr>
          <p:cNvPr id="44" name="Text 21"/>
          <p:cNvSpPr/>
          <p:nvPr/>
        </p:nvSpPr>
        <p:spPr>
          <a:xfrm>
            <a:off x="8616851" y="4381500"/>
            <a:ext cx="371867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Filter and structure data</a:t>
            </a:r>
            <a:endParaRPr lang="en-US" sz="1200" dirty="0"/>
          </a:p>
        </p:txBody>
      </p:sp>
      <p:sp>
        <p:nvSpPr>
          <p:cNvPr id="45" name="Text 22"/>
          <p:cNvSpPr/>
          <p:nvPr/>
        </p:nvSpPr>
        <p:spPr>
          <a:xfrm>
            <a:off x="8616851" y="4648200"/>
            <a:ext cx="371867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Prepare for data warehousing</a:t>
            </a:r>
            <a:endParaRPr lang="en-US" sz="1200" dirty="0"/>
          </a:p>
        </p:txBody>
      </p:sp>
      <p:sp>
        <p:nvSpPr>
          <p:cNvPr id="46" name="Text 23"/>
          <p:cNvSpPr/>
          <p:nvPr/>
        </p:nvSpPr>
        <p:spPr>
          <a:xfrm>
            <a:off x="8407301" y="5029200"/>
            <a:ext cx="3098899" cy="381000"/>
          </a:xfrm>
          <a:prstGeom prst="rect">
            <a:avLst/>
          </a:prstGeom>
          <a:noFill/>
          <a:ln/>
        </p:spPr>
        <p:txBody>
          <a:bodyPr vert="horz" wrap="square" lIns="0" tIns="0" rIns="0" bIns="0" rtlCol="0" anchor="t"/>
          <a:lstStyle/>
          <a:p>
            <a:pPr marL="0" indent="0">
              <a:lnSpc>
                <a:spcPts val="1500"/>
              </a:lnSpc>
              <a:buNone/>
            </a:pPr>
            <a:r>
              <a:rPr lang="en-US" sz="1050" i="1" dirty="0">
                <a:solidFill>
                  <a:srgbClr val="6B7280"/>
                </a:solidFill>
                <a:latin typeface="ui-sans-serif" pitchFamily="34" charset="0"/>
                <a:ea typeface="ui-sans-serif" pitchFamily="34" charset="-122"/>
                <a:cs typeface="ui-sans-serif" pitchFamily="34" charset="-120"/>
              </a:rPr>
              <a:t>"Move data to where it needs to be for analysis"</a:t>
            </a:r>
            <a:endParaRPr lang="en-US" sz="1050" dirty="0"/>
          </a:p>
        </p:txBody>
      </p:sp>
      <p:sp>
        <p:nvSpPr>
          <p:cNvPr id="47" name="Text 24"/>
          <p:cNvSpPr/>
          <p:nvPr/>
        </p:nvSpPr>
        <p:spPr>
          <a:xfrm>
            <a:off x="457200" y="6438900"/>
            <a:ext cx="1258907"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Page 12 of 13</a:t>
            </a:r>
            <a:endParaRPr lang="en-US" sz="1200" dirty="0"/>
          </a:p>
        </p:txBody>
      </p:sp>
      <p:sp>
        <p:nvSpPr>
          <p:cNvPr id="48" name="Text 25"/>
          <p:cNvSpPr/>
          <p:nvPr/>
        </p:nvSpPr>
        <p:spPr>
          <a:xfrm>
            <a:off x="9218414" y="6438900"/>
            <a:ext cx="3019663"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DynamoDB Export to S3</a:t>
            </a:r>
            <a:endParaRPr lang="en-US" sz="12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3181350" cy="2705100"/>
          </a:xfrm>
          <a:prstGeom prst="rect">
            <a:avLst/>
          </a:prstGeom>
        </p:spPr>
      </p:pic>
      <p:pic>
        <p:nvPicPr>
          <p:cNvPr id="4" name="Image 2" descr="preencoded.png"/>
          <p:cNvPicPr>
            <a:picLocks noChangeAspect="1"/>
          </p:cNvPicPr>
          <p:nvPr/>
        </p:nvPicPr>
        <p:blipFill>
          <a:blip r:embed="rId5"/>
          <a:stretch>
            <a:fillRect/>
          </a:stretch>
        </p:blipFill>
        <p:spPr>
          <a:xfrm>
            <a:off x="8801100" y="4610100"/>
            <a:ext cx="2438400" cy="2438400"/>
          </a:xfrm>
          <a:prstGeom prst="rect">
            <a:avLst/>
          </a:prstGeom>
        </p:spPr>
      </p:pic>
      <p:pic>
        <p:nvPicPr>
          <p:cNvPr id="5" name="Image 3" descr="preencoded.png"/>
          <p:cNvPicPr>
            <a:picLocks noChangeAspect="1"/>
          </p:cNvPicPr>
          <p:nvPr/>
        </p:nvPicPr>
        <p:blipFill>
          <a:blip r:embed="rId6"/>
          <a:stretch>
            <a:fillRect/>
          </a:stretch>
        </p:blipFill>
        <p:spPr>
          <a:xfrm>
            <a:off x="476250" y="2381250"/>
            <a:ext cx="3048000" cy="3048000"/>
          </a:xfrm>
          <a:prstGeom prst="rect">
            <a:avLst/>
          </a:prstGeom>
        </p:spPr>
      </p:pic>
      <p:pic>
        <p:nvPicPr>
          <p:cNvPr id="6" name="Image 4" descr="preencoded.png"/>
          <p:cNvPicPr>
            <a:picLocks noChangeAspect="1"/>
          </p:cNvPicPr>
          <p:nvPr/>
        </p:nvPicPr>
        <p:blipFill>
          <a:blip r:embed="rId7"/>
          <a:stretch>
            <a:fillRect/>
          </a:stretch>
        </p:blipFill>
        <p:spPr>
          <a:xfrm>
            <a:off x="0" y="0"/>
            <a:ext cx="12192000" cy="114300"/>
          </a:xfrm>
          <a:prstGeom prst="rect">
            <a:avLst/>
          </a:prstGeom>
        </p:spPr>
      </p:pic>
      <p:pic>
        <p:nvPicPr>
          <p:cNvPr id="7" name="Image 5" descr="preencoded.png"/>
          <p:cNvPicPr>
            <a:picLocks noChangeAspect="1"/>
          </p:cNvPicPr>
          <p:nvPr/>
        </p:nvPicPr>
        <p:blipFill>
          <a:blip r:embed="rId8"/>
          <a:stretch>
            <a:fillRect/>
          </a:stretch>
        </p:blipFill>
        <p:spPr>
          <a:xfrm>
            <a:off x="5638800" y="3638550"/>
            <a:ext cx="914400" cy="38100"/>
          </a:xfrm>
          <a:prstGeom prst="rect">
            <a:avLst/>
          </a:prstGeom>
        </p:spPr>
      </p:pic>
      <p:pic>
        <p:nvPicPr>
          <p:cNvPr id="8" name="Image 6" descr="preencoded.png"/>
          <p:cNvPicPr>
            <a:picLocks noChangeAspect="1"/>
          </p:cNvPicPr>
          <p:nvPr/>
        </p:nvPicPr>
        <p:blipFill>
          <a:blip r:embed="rId9"/>
          <a:stretch>
            <a:fillRect/>
          </a:stretch>
        </p:blipFill>
        <p:spPr>
          <a:xfrm>
            <a:off x="5149155" y="4133850"/>
            <a:ext cx="304800" cy="381000"/>
          </a:xfrm>
          <a:prstGeom prst="rect">
            <a:avLst/>
          </a:prstGeom>
        </p:spPr>
      </p:pic>
      <p:pic>
        <p:nvPicPr>
          <p:cNvPr id="9" name="Image 7" descr="preencoded.png"/>
          <p:cNvPicPr>
            <a:picLocks noChangeAspect="1"/>
          </p:cNvPicPr>
          <p:nvPr/>
        </p:nvPicPr>
        <p:blipFill>
          <a:blip r:embed="rId9"/>
          <a:stretch>
            <a:fillRect/>
          </a:stretch>
        </p:blipFill>
        <p:spPr>
          <a:xfrm>
            <a:off x="6542633" y="4133850"/>
            <a:ext cx="304800" cy="381000"/>
          </a:xfrm>
          <a:prstGeom prst="rect">
            <a:avLst/>
          </a:prstGeom>
        </p:spPr>
      </p:pic>
      <p:pic>
        <p:nvPicPr>
          <p:cNvPr id="10" name="Image 8" descr="preencoded.png"/>
          <p:cNvPicPr>
            <a:picLocks noChangeAspect="1"/>
          </p:cNvPicPr>
          <p:nvPr/>
        </p:nvPicPr>
        <p:blipFill>
          <a:blip r:embed="rId10"/>
          <a:stretch>
            <a:fillRect/>
          </a:stretch>
        </p:blipFill>
        <p:spPr>
          <a:xfrm>
            <a:off x="381000" y="6315075"/>
            <a:ext cx="133350" cy="152400"/>
          </a:xfrm>
          <a:prstGeom prst="rect">
            <a:avLst/>
          </a:prstGeom>
        </p:spPr>
      </p:pic>
      <p:pic>
        <p:nvPicPr>
          <p:cNvPr id="11" name="Image 9" descr="preencoded.png"/>
          <p:cNvPicPr>
            <a:picLocks noChangeAspect="1"/>
          </p:cNvPicPr>
          <p:nvPr/>
        </p:nvPicPr>
        <p:blipFill>
          <a:blip r:embed="rId11"/>
          <a:stretch>
            <a:fillRect/>
          </a:stretch>
        </p:blipFill>
        <p:spPr>
          <a:xfrm>
            <a:off x="8687842" y="6315075"/>
            <a:ext cx="190500" cy="152400"/>
          </a:xfrm>
          <a:prstGeom prst="rect">
            <a:avLst/>
          </a:prstGeom>
        </p:spPr>
      </p:pic>
      <p:pic>
        <p:nvPicPr>
          <p:cNvPr id="12" name="Image 10" descr="preencoded.png"/>
          <p:cNvPicPr>
            <a:picLocks noChangeAspect="1"/>
          </p:cNvPicPr>
          <p:nvPr/>
        </p:nvPicPr>
        <p:blipFill>
          <a:blip r:embed="rId12"/>
          <a:stretch>
            <a:fillRect/>
          </a:stretch>
        </p:blipFill>
        <p:spPr>
          <a:xfrm>
            <a:off x="0" y="6743700"/>
            <a:ext cx="12192000" cy="114300"/>
          </a:xfrm>
          <a:prstGeom prst="rect">
            <a:avLst/>
          </a:prstGeom>
        </p:spPr>
      </p:pic>
      <p:sp>
        <p:nvSpPr>
          <p:cNvPr id="13" name="Text 0"/>
          <p:cNvSpPr/>
          <p:nvPr/>
        </p:nvSpPr>
        <p:spPr>
          <a:xfrm>
            <a:off x="5671245" y="1238250"/>
            <a:ext cx="1019413" cy="381000"/>
          </a:xfrm>
          <a:prstGeom prst="rect">
            <a:avLst/>
          </a:prstGeom>
          <a:noFill/>
          <a:ln/>
        </p:spPr>
        <p:txBody>
          <a:bodyPr vert="horz" wrap="square" lIns="0" tIns="0" rIns="0" bIns="0" rtlCol="0" anchor="t"/>
          <a:lstStyle/>
          <a:p>
            <a:pPr marL="0" indent="0">
              <a:lnSpc>
                <a:spcPts val="3000"/>
              </a:lnSpc>
              <a:buNone/>
            </a:pPr>
            <a:r>
              <a:rPr lang="en-US" sz="2700" b="1" kern="0" spc="-54" dirty="0">
                <a:solidFill>
                  <a:srgbClr val="F97316"/>
                </a:solidFill>
                <a:latin typeface="ui-sans-serif" pitchFamily="34" charset="0"/>
                <a:ea typeface="ui-sans-serif" pitchFamily="34" charset="-122"/>
                <a:cs typeface="ui-sans-serif" pitchFamily="34" charset="-120"/>
              </a:rPr>
              <a:t>AWS</a:t>
            </a:r>
            <a:endParaRPr lang="en-US" sz="2700" dirty="0"/>
          </a:p>
        </p:txBody>
      </p:sp>
      <p:sp>
        <p:nvSpPr>
          <p:cNvPr id="14" name="Text 1"/>
          <p:cNvSpPr/>
          <p:nvPr/>
        </p:nvSpPr>
        <p:spPr>
          <a:xfrm>
            <a:off x="1842448" y="1771650"/>
            <a:ext cx="8506956" cy="571500"/>
          </a:xfrm>
          <a:prstGeom prst="rect">
            <a:avLst/>
          </a:prstGeom>
          <a:noFill/>
          <a:ln/>
        </p:spPr>
        <p:txBody>
          <a:bodyPr vert="horz" wrap="square" lIns="0" tIns="0" rIns="0" bIns="0" rtlCol="0" anchor="t"/>
          <a:lstStyle/>
          <a:p>
            <a:pPr marL="0" indent="0" algn="ctr">
              <a:lnSpc>
                <a:spcPts val="4500"/>
              </a:lnSpc>
              <a:buNone/>
            </a:pPr>
            <a:r>
              <a:rPr lang="en-US" sz="4500" b="1" dirty="0">
                <a:solidFill>
                  <a:srgbClr val="1F2937"/>
                </a:solidFill>
                <a:latin typeface="ui-sans-serif" pitchFamily="34" charset="0"/>
                <a:ea typeface="ui-sans-serif" pitchFamily="34" charset="-122"/>
                <a:cs typeface="ui-sans-serif" pitchFamily="34" charset="-120"/>
              </a:rPr>
              <a:t>AWS Aurora Database</a:t>
            </a:r>
            <a:endParaRPr lang="en-US" sz="4500" dirty="0"/>
          </a:p>
        </p:txBody>
      </p:sp>
      <p:sp>
        <p:nvSpPr>
          <p:cNvPr id="15" name="Text 2"/>
          <p:cNvSpPr/>
          <p:nvPr/>
        </p:nvSpPr>
        <p:spPr>
          <a:xfrm>
            <a:off x="2438400" y="2571750"/>
            <a:ext cx="7315200" cy="609600"/>
          </a:xfrm>
          <a:prstGeom prst="rect">
            <a:avLst/>
          </a:prstGeom>
          <a:noFill/>
          <a:ln/>
        </p:spPr>
        <p:txBody>
          <a:bodyPr vert="horz" wrap="square" lIns="0" tIns="0" rIns="0" bIns="0" rtlCol="0" anchor="t"/>
          <a:lstStyle/>
          <a:p>
            <a:pPr marL="0" indent="0" algn="ctr">
              <a:lnSpc>
                <a:spcPts val="2400"/>
              </a:lnSpc>
              <a:buNone/>
            </a:pPr>
            <a:r>
              <a:rPr lang="en-US" sz="1800" dirty="0">
                <a:solidFill>
                  <a:srgbClr val="4B5563"/>
                </a:solidFill>
                <a:latin typeface="ui-sans-serif" pitchFamily="34" charset="0"/>
                <a:ea typeface="ui-sans-serif" pitchFamily="34" charset="-122"/>
                <a:cs typeface="ui-sans-serif" pitchFamily="34" charset="-120"/>
              </a:rPr>
              <a:t>A fully managed, cloud-native relational database engine compatible with MySQL and PostgreSQL</a:t>
            </a:r>
            <a:endParaRPr lang="en-US" sz="1800" dirty="0"/>
          </a:p>
        </p:txBody>
      </p:sp>
      <p:sp>
        <p:nvSpPr>
          <p:cNvPr id="16" name="Text 3"/>
          <p:cNvSpPr/>
          <p:nvPr/>
        </p:nvSpPr>
        <p:spPr>
          <a:xfrm>
            <a:off x="4948297" y="4591050"/>
            <a:ext cx="706517"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MySQL</a:t>
            </a:r>
            <a:endParaRPr lang="en-US" sz="1350" dirty="0"/>
          </a:p>
        </p:txBody>
      </p:sp>
      <p:sp>
        <p:nvSpPr>
          <p:cNvPr id="17" name="Text 4"/>
          <p:cNvSpPr/>
          <p:nvPr/>
        </p:nvSpPr>
        <p:spPr>
          <a:xfrm>
            <a:off x="6107623" y="4591050"/>
            <a:ext cx="1174968"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PostgreSQL</a:t>
            </a:r>
            <a:endParaRPr lang="en-US" sz="1350" dirty="0"/>
          </a:p>
        </p:txBody>
      </p:sp>
      <p:sp>
        <p:nvSpPr>
          <p:cNvPr id="18" name="Text 5"/>
          <p:cNvSpPr/>
          <p:nvPr/>
        </p:nvSpPr>
        <p:spPr>
          <a:xfrm>
            <a:off x="639068" y="6305550"/>
            <a:ext cx="2284035"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Report Date: 2025-11-04</a:t>
            </a:r>
            <a:endParaRPr lang="en-US" sz="1200" dirty="0"/>
          </a:p>
        </p:txBody>
      </p:sp>
      <p:sp>
        <p:nvSpPr>
          <p:cNvPr id="19" name="Text 6"/>
          <p:cNvSpPr/>
          <p:nvPr/>
        </p:nvSpPr>
        <p:spPr>
          <a:xfrm>
            <a:off x="9003060" y="6305550"/>
            <a:ext cx="3369528"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Amazon Relational Database Service</a:t>
            </a:r>
            <a:endParaRPr lang="en-US" sz="12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2B06F-F974-C3F3-924A-47C29F2BF03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582A3A4-BE76-CD55-D460-25AA7EDB2E8C}"/>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67DF5C61-CB80-3D40-8BE7-848422F5CF89}"/>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AFD9D738-D65C-052F-E6CE-F884E5983F69}"/>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9FFA7FE7-4E68-F225-57B9-FD077999938A}"/>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245167EB-15B6-E465-74A0-442032FED843}"/>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2434E4C1-7D4C-011F-D1AF-6F254DBB0B27}"/>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B994242E-45A5-2CA0-CB81-2F81E316FBB6}"/>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6796BE8F-4586-527E-D089-281A76D39D3A}"/>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1A5FB5CD-854C-35EF-DEC6-50CC49D13ECE}"/>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67289840-4486-FC1A-E410-575419A1854C}"/>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44CB8C05-2E5F-4DBE-F877-FC72AA870D30}"/>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84052248-4AEA-4CE6-DAD7-B5F44CD692DF}"/>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2377876C-3D28-809B-EE76-CE9974EEB80C}"/>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8395F769-BB57-ED9F-5F8F-2777CBC6092C}"/>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21BB20F1-F695-0DCC-5E59-DBB0B905D127}"/>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45B318C5-CF52-797B-5BF3-C0545953797F}"/>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A7C97177-98E8-2F3A-6323-25C055AB1A78}"/>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60933E0E-C6CB-F1C2-234F-0AD999171E2C}"/>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BB0273E5-F3AA-DCF6-1E56-67170B70D185}"/>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050C2C99-36A0-2901-8217-A27C39FBE926}"/>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C129F3B7-D297-9A2E-414F-A60C93F8016A}"/>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29306CA4-6CD8-EE24-8D7B-7255278A8CF9}"/>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E653BDDD-EA9B-D08F-192B-888B61EEADAB}"/>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B4ECED34-A295-B10E-8B73-809052C3330A}"/>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A61BB6DA-89C9-D5A3-227E-EC12C8F9AFD1}"/>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E6887D3B-4B49-55E5-86BA-962DEF407DBB}"/>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8A13222A-0657-5EFD-8102-B20812AA122A}"/>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25534AA5-E640-EFC1-6662-73DAB962A318}"/>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695F2689-2647-383C-E7EE-AB206EF5116B}"/>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5431CC36-A9AF-BF07-28D2-EDA394F8F8D7}"/>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FDFB64F3-98DC-15D3-AF0C-5FCA08E9DC97}"/>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5369E9D7-3F42-5AF6-583A-CE267CD33408}"/>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1067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8105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609600" y="4076700"/>
            <a:ext cx="2514600" cy="1371600"/>
          </a:xfrm>
          <a:prstGeom prst="rect">
            <a:avLst/>
          </a:prstGeom>
        </p:spPr>
      </p:pic>
      <p:pic>
        <p:nvPicPr>
          <p:cNvPr id="5" name="Image 3" descr="preencoded.png"/>
          <p:cNvPicPr>
            <a:picLocks noChangeAspect="1"/>
          </p:cNvPicPr>
          <p:nvPr/>
        </p:nvPicPr>
        <p:blipFill>
          <a:blip r:embed="rId6"/>
          <a:stretch>
            <a:fillRect/>
          </a:stretch>
        </p:blipFill>
        <p:spPr>
          <a:xfrm>
            <a:off x="762000" y="4229100"/>
            <a:ext cx="285750" cy="304800"/>
          </a:xfrm>
          <a:prstGeom prst="rect">
            <a:avLst/>
          </a:prstGeom>
        </p:spPr>
      </p:pic>
      <p:pic>
        <p:nvPicPr>
          <p:cNvPr id="6" name="Image 4" descr="preencoded.png"/>
          <p:cNvPicPr>
            <a:picLocks noChangeAspect="1"/>
          </p:cNvPicPr>
          <p:nvPr/>
        </p:nvPicPr>
        <p:blipFill>
          <a:blip r:embed="rId5"/>
          <a:stretch>
            <a:fillRect/>
          </a:stretch>
        </p:blipFill>
        <p:spPr>
          <a:xfrm>
            <a:off x="3276600" y="4076700"/>
            <a:ext cx="2514600" cy="1371600"/>
          </a:xfrm>
          <a:prstGeom prst="rect">
            <a:avLst/>
          </a:prstGeom>
        </p:spPr>
      </p:pic>
      <p:pic>
        <p:nvPicPr>
          <p:cNvPr id="7" name="Image 5" descr="preencoded.png"/>
          <p:cNvPicPr>
            <a:picLocks noChangeAspect="1"/>
          </p:cNvPicPr>
          <p:nvPr/>
        </p:nvPicPr>
        <p:blipFill>
          <a:blip r:embed="rId7"/>
          <a:stretch>
            <a:fillRect/>
          </a:stretch>
        </p:blipFill>
        <p:spPr>
          <a:xfrm>
            <a:off x="3429000" y="4229100"/>
            <a:ext cx="228600" cy="304800"/>
          </a:xfrm>
          <a:prstGeom prst="rect">
            <a:avLst/>
          </a:prstGeom>
        </p:spPr>
      </p:pic>
      <p:pic>
        <p:nvPicPr>
          <p:cNvPr id="8" name="Image 6" descr="preencoded.png"/>
          <p:cNvPicPr>
            <a:picLocks noChangeAspect="1"/>
          </p:cNvPicPr>
          <p:nvPr/>
        </p:nvPicPr>
        <p:blipFill>
          <a:blip r:embed="rId8"/>
          <a:stretch>
            <a:fillRect/>
          </a:stretch>
        </p:blipFill>
        <p:spPr>
          <a:xfrm>
            <a:off x="609600" y="5600700"/>
            <a:ext cx="2514600" cy="1371600"/>
          </a:xfrm>
          <a:prstGeom prst="rect">
            <a:avLst/>
          </a:prstGeom>
        </p:spPr>
      </p:pic>
      <p:pic>
        <p:nvPicPr>
          <p:cNvPr id="9" name="Image 7" descr="preencoded.png"/>
          <p:cNvPicPr>
            <a:picLocks noChangeAspect="1"/>
          </p:cNvPicPr>
          <p:nvPr/>
        </p:nvPicPr>
        <p:blipFill>
          <a:blip r:embed="rId9"/>
          <a:stretch>
            <a:fillRect/>
          </a:stretch>
        </p:blipFill>
        <p:spPr>
          <a:xfrm>
            <a:off x="762000" y="5867400"/>
            <a:ext cx="171450" cy="304800"/>
          </a:xfrm>
          <a:prstGeom prst="rect">
            <a:avLst/>
          </a:prstGeom>
        </p:spPr>
      </p:pic>
      <p:pic>
        <p:nvPicPr>
          <p:cNvPr id="10" name="Image 8" descr="preencoded.png"/>
          <p:cNvPicPr>
            <a:picLocks noChangeAspect="1"/>
          </p:cNvPicPr>
          <p:nvPr/>
        </p:nvPicPr>
        <p:blipFill>
          <a:blip r:embed="rId8"/>
          <a:stretch>
            <a:fillRect/>
          </a:stretch>
        </p:blipFill>
        <p:spPr>
          <a:xfrm>
            <a:off x="3276600" y="5600700"/>
            <a:ext cx="2514600" cy="1371600"/>
          </a:xfrm>
          <a:prstGeom prst="rect">
            <a:avLst/>
          </a:prstGeom>
        </p:spPr>
      </p:pic>
      <p:pic>
        <p:nvPicPr>
          <p:cNvPr id="11" name="Image 9" descr="preencoded.png"/>
          <p:cNvPicPr>
            <a:picLocks noChangeAspect="1"/>
          </p:cNvPicPr>
          <p:nvPr/>
        </p:nvPicPr>
        <p:blipFill>
          <a:blip r:embed="rId10"/>
          <a:stretch>
            <a:fillRect/>
          </a:stretch>
        </p:blipFill>
        <p:spPr>
          <a:xfrm>
            <a:off x="3429000" y="5753100"/>
            <a:ext cx="142875" cy="304800"/>
          </a:xfrm>
          <a:prstGeom prst="rect">
            <a:avLst/>
          </a:prstGeom>
        </p:spPr>
      </p:pic>
      <p:pic>
        <p:nvPicPr>
          <p:cNvPr id="12" name="Image 10" descr="preencoded.png"/>
          <p:cNvPicPr>
            <a:picLocks noChangeAspect="1"/>
          </p:cNvPicPr>
          <p:nvPr/>
        </p:nvPicPr>
        <p:blipFill>
          <a:blip r:embed="rId11"/>
          <a:stretch>
            <a:fillRect/>
          </a:stretch>
        </p:blipFill>
        <p:spPr>
          <a:xfrm>
            <a:off x="6400800" y="2476500"/>
            <a:ext cx="5181600" cy="2667000"/>
          </a:xfrm>
          <a:prstGeom prst="rect">
            <a:avLst/>
          </a:prstGeom>
        </p:spPr>
      </p:pic>
      <p:pic>
        <p:nvPicPr>
          <p:cNvPr id="13" name="Image 11" descr="preencoded.png"/>
          <p:cNvPicPr>
            <a:picLocks noChangeAspect="1"/>
          </p:cNvPicPr>
          <p:nvPr/>
        </p:nvPicPr>
        <p:blipFill>
          <a:blip r:embed="rId12"/>
          <a:stretch>
            <a:fillRect/>
          </a:stretch>
        </p:blipFill>
        <p:spPr>
          <a:xfrm>
            <a:off x="6629400" y="2933700"/>
            <a:ext cx="4724400" cy="152400"/>
          </a:xfrm>
          <a:prstGeom prst="rect">
            <a:avLst/>
          </a:prstGeom>
        </p:spPr>
      </p:pic>
      <p:pic>
        <p:nvPicPr>
          <p:cNvPr id="14" name="Image 12" descr="preencoded.png"/>
          <p:cNvPicPr>
            <a:picLocks noChangeAspect="1"/>
          </p:cNvPicPr>
          <p:nvPr/>
        </p:nvPicPr>
        <p:blipFill>
          <a:blip r:embed="rId12"/>
          <a:stretch>
            <a:fillRect/>
          </a:stretch>
        </p:blipFill>
        <p:spPr>
          <a:xfrm>
            <a:off x="6629400" y="3543300"/>
            <a:ext cx="4724400" cy="152400"/>
          </a:xfrm>
          <a:prstGeom prst="rect">
            <a:avLst/>
          </a:prstGeom>
        </p:spPr>
      </p:pic>
      <p:pic>
        <p:nvPicPr>
          <p:cNvPr id="15" name="Image 13" descr="preencoded.png"/>
          <p:cNvPicPr>
            <a:picLocks noChangeAspect="1"/>
          </p:cNvPicPr>
          <p:nvPr/>
        </p:nvPicPr>
        <p:blipFill>
          <a:blip r:embed="rId12"/>
          <a:stretch>
            <a:fillRect/>
          </a:stretch>
        </p:blipFill>
        <p:spPr>
          <a:xfrm>
            <a:off x="6629400" y="4152900"/>
            <a:ext cx="4724400" cy="152400"/>
          </a:xfrm>
          <a:prstGeom prst="rect">
            <a:avLst/>
          </a:prstGeom>
        </p:spPr>
      </p:pic>
      <p:pic>
        <p:nvPicPr>
          <p:cNvPr id="16" name="Image 14" descr="preencoded.png"/>
          <p:cNvPicPr>
            <a:picLocks noChangeAspect="1"/>
          </p:cNvPicPr>
          <p:nvPr/>
        </p:nvPicPr>
        <p:blipFill>
          <a:blip r:embed="rId13"/>
          <a:stretch>
            <a:fillRect/>
          </a:stretch>
        </p:blipFill>
        <p:spPr>
          <a:xfrm>
            <a:off x="6629400" y="4552950"/>
            <a:ext cx="133350" cy="133350"/>
          </a:xfrm>
          <a:prstGeom prst="rect">
            <a:avLst/>
          </a:prstGeom>
        </p:spPr>
      </p:pic>
      <p:pic>
        <p:nvPicPr>
          <p:cNvPr id="17" name="Image 15" descr="preencoded.png"/>
          <p:cNvPicPr>
            <a:picLocks noChangeAspect="1"/>
          </p:cNvPicPr>
          <p:nvPr/>
        </p:nvPicPr>
        <p:blipFill>
          <a:blip r:embed="rId14"/>
          <a:stretch>
            <a:fillRect/>
          </a:stretch>
        </p:blipFill>
        <p:spPr>
          <a:xfrm>
            <a:off x="6400800" y="5562600"/>
            <a:ext cx="171450" cy="304800"/>
          </a:xfrm>
          <a:prstGeom prst="rect">
            <a:avLst/>
          </a:prstGeom>
        </p:spPr>
      </p:pic>
      <p:pic>
        <p:nvPicPr>
          <p:cNvPr id="18" name="Image 16" descr="preencoded.png"/>
          <p:cNvPicPr>
            <a:picLocks noChangeAspect="1"/>
          </p:cNvPicPr>
          <p:nvPr/>
        </p:nvPicPr>
        <p:blipFill>
          <a:blip r:embed="rId15"/>
          <a:stretch>
            <a:fillRect/>
          </a:stretch>
        </p:blipFill>
        <p:spPr>
          <a:xfrm>
            <a:off x="609600" y="7343775"/>
            <a:ext cx="133350" cy="152400"/>
          </a:xfrm>
          <a:prstGeom prst="rect">
            <a:avLst/>
          </a:prstGeom>
        </p:spPr>
      </p:pic>
      <p:pic>
        <p:nvPicPr>
          <p:cNvPr id="19" name="Image 17" descr="preencoded.png"/>
          <p:cNvPicPr>
            <a:picLocks noChangeAspect="1"/>
          </p:cNvPicPr>
          <p:nvPr/>
        </p:nvPicPr>
        <p:blipFill>
          <a:blip r:embed="rId16"/>
          <a:stretch>
            <a:fillRect/>
          </a:stretch>
        </p:blipFill>
        <p:spPr>
          <a:xfrm>
            <a:off x="0" y="7696200"/>
            <a:ext cx="12192000" cy="114300"/>
          </a:xfrm>
          <a:prstGeom prst="rect">
            <a:avLst/>
          </a:prstGeom>
        </p:spPr>
      </p:pic>
      <p:sp>
        <p:nvSpPr>
          <p:cNvPr id="20" name="Text 0"/>
          <p:cNvSpPr/>
          <p:nvPr/>
        </p:nvSpPr>
        <p:spPr>
          <a:xfrm>
            <a:off x="609600" y="4191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Introduction to AWS Aurora</a:t>
            </a:r>
            <a:endParaRPr lang="en-US" sz="2700" dirty="0"/>
          </a:p>
        </p:txBody>
      </p:sp>
      <p:sp>
        <p:nvSpPr>
          <p:cNvPr id="21" name="Text 1"/>
          <p:cNvSpPr/>
          <p:nvPr/>
        </p:nvSpPr>
        <p:spPr>
          <a:xfrm>
            <a:off x="609600" y="12573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What is AWS Aurora?</a:t>
            </a:r>
            <a:endParaRPr lang="en-US" sz="1800" dirty="0"/>
          </a:p>
        </p:txBody>
      </p:sp>
      <p:sp>
        <p:nvSpPr>
          <p:cNvPr id="22" name="Text 2"/>
          <p:cNvSpPr/>
          <p:nvPr/>
        </p:nvSpPr>
        <p:spPr>
          <a:xfrm>
            <a:off x="609600" y="1676400"/>
            <a:ext cx="5181600" cy="8001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 fully managed, cloud-native relational database engine offered as part of Amazon Relational Database Service (Amazon RDS).</a:t>
            </a:r>
            <a:endParaRPr lang="en-US" sz="1350" dirty="0"/>
          </a:p>
        </p:txBody>
      </p:sp>
      <p:sp>
        <p:nvSpPr>
          <p:cNvPr id="23" name="Text 3"/>
          <p:cNvSpPr/>
          <p:nvPr/>
        </p:nvSpPr>
        <p:spPr>
          <a:xfrm>
            <a:off x="609600" y="2705100"/>
            <a:ext cx="5181600" cy="10668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Compatible with both MySQL and PostgreSQL, designed to combine the performance and availability of commercial-grade databases with the simplicity and cost-effectiveness of open-source solutions.</a:t>
            </a:r>
            <a:endParaRPr lang="en-US" sz="1350" dirty="0"/>
          </a:p>
        </p:txBody>
      </p:sp>
      <p:sp>
        <p:nvSpPr>
          <p:cNvPr id="24" name="Text 4"/>
          <p:cNvSpPr/>
          <p:nvPr/>
        </p:nvSpPr>
        <p:spPr>
          <a:xfrm>
            <a:off x="1162050" y="4248150"/>
            <a:ext cx="166181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Cloud-Native</a:t>
            </a:r>
            <a:endParaRPr lang="en-US" sz="1500" dirty="0"/>
          </a:p>
        </p:txBody>
      </p:sp>
      <p:sp>
        <p:nvSpPr>
          <p:cNvPr id="25" name="Text 5"/>
          <p:cNvSpPr/>
          <p:nvPr/>
        </p:nvSpPr>
        <p:spPr>
          <a:xfrm>
            <a:off x="762000" y="4610100"/>
            <a:ext cx="2209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Native AWS integration with automatic provisioning and scaling</a:t>
            </a:r>
            <a:endParaRPr lang="en-US" sz="1200" dirty="0"/>
          </a:p>
        </p:txBody>
      </p:sp>
      <p:sp>
        <p:nvSpPr>
          <p:cNvPr id="26" name="Text 6"/>
          <p:cNvSpPr/>
          <p:nvPr/>
        </p:nvSpPr>
        <p:spPr>
          <a:xfrm>
            <a:off x="3771900" y="4248150"/>
            <a:ext cx="208311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Highly Available</a:t>
            </a:r>
            <a:endParaRPr lang="en-US" sz="1500" dirty="0"/>
          </a:p>
        </p:txBody>
      </p:sp>
      <p:sp>
        <p:nvSpPr>
          <p:cNvPr id="27" name="Text 7"/>
          <p:cNvSpPr/>
          <p:nvPr/>
        </p:nvSpPr>
        <p:spPr>
          <a:xfrm>
            <a:off x="3429000" y="4610100"/>
            <a:ext cx="2209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Automatic failover and six-way replication across Availability Zones</a:t>
            </a:r>
            <a:endParaRPr lang="en-US" sz="1200" dirty="0"/>
          </a:p>
        </p:txBody>
      </p:sp>
      <p:sp>
        <p:nvSpPr>
          <p:cNvPr id="28" name="Text 8"/>
          <p:cNvSpPr/>
          <p:nvPr/>
        </p:nvSpPr>
        <p:spPr>
          <a:xfrm>
            <a:off x="1047750" y="5753100"/>
            <a:ext cx="1924050"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High Performance</a:t>
            </a:r>
            <a:endParaRPr lang="en-US" sz="1500" dirty="0"/>
          </a:p>
        </p:txBody>
      </p:sp>
      <p:sp>
        <p:nvSpPr>
          <p:cNvPr id="29" name="Text 9"/>
          <p:cNvSpPr/>
          <p:nvPr/>
        </p:nvSpPr>
        <p:spPr>
          <a:xfrm>
            <a:off x="762000" y="6362700"/>
            <a:ext cx="2209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Up to 5x the performance of MySQL and 3x PostgreSQL</a:t>
            </a:r>
            <a:endParaRPr lang="en-US" sz="1200" dirty="0"/>
          </a:p>
        </p:txBody>
      </p:sp>
      <p:sp>
        <p:nvSpPr>
          <p:cNvPr id="30" name="Text 10"/>
          <p:cNvSpPr/>
          <p:nvPr/>
        </p:nvSpPr>
        <p:spPr>
          <a:xfrm>
            <a:off x="3686175" y="5772150"/>
            <a:ext cx="1788616"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Cost-Effective</a:t>
            </a:r>
            <a:endParaRPr lang="en-US" sz="1500" dirty="0"/>
          </a:p>
        </p:txBody>
      </p:sp>
      <p:sp>
        <p:nvSpPr>
          <p:cNvPr id="31" name="Text 11"/>
          <p:cNvSpPr/>
          <p:nvPr/>
        </p:nvSpPr>
        <p:spPr>
          <a:xfrm>
            <a:off x="3429000" y="6134100"/>
            <a:ext cx="2209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Pay-per-use pricing with no upfront costs or long-term commitments</a:t>
            </a:r>
            <a:endParaRPr lang="en-US" sz="1200" dirty="0"/>
          </a:p>
        </p:txBody>
      </p:sp>
      <p:sp>
        <p:nvSpPr>
          <p:cNvPr id="32" name="Text 12"/>
          <p:cNvSpPr/>
          <p:nvPr/>
        </p:nvSpPr>
        <p:spPr>
          <a:xfrm>
            <a:off x="6400800" y="12573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Performance Comparison</a:t>
            </a:r>
            <a:endParaRPr lang="en-US" sz="1800" dirty="0"/>
          </a:p>
        </p:txBody>
      </p:sp>
      <p:sp>
        <p:nvSpPr>
          <p:cNvPr id="33" name="Text 13"/>
          <p:cNvSpPr/>
          <p:nvPr/>
        </p:nvSpPr>
        <p:spPr>
          <a:xfrm>
            <a:off x="6400800" y="1714500"/>
            <a:ext cx="5181600" cy="5334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Aurora delivers significantly higher throughput compared to traditional databases:</a:t>
            </a:r>
            <a:endParaRPr lang="en-US" sz="1350" dirty="0"/>
          </a:p>
        </p:txBody>
      </p:sp>
      <p:sp>
        <p:nvSpPr>
          <p:cNvPr id="34" name="Text 14"/>
          <p:cNvSpPr/>
          <p:nvPr/>
        </p:nvSpPr>
        <p:spPr>
          <a:xfrm>
            <a:off x="6629400" y="2705100"/>
            <a:ext cx="549533"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MySQL</a:t>
            </a:r>
            <a:endParaRPr lang="en-US" sz="1050" dirty="0"/>
          </a:p>
        </p:txBody>
      </p:sp>
      <p:sp>
        <p:nvSpPr>
          <p:cNvPr id="35" name="Text 15"/>
          <p:cNvSpPr/>
          <p:nvPr/>
        </p:nvSpPr>
        <p:spPr>
          <a:xfrm>
            <a:off x="11189940" y="2705100"/>
            <a:ext cx="196632"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1x</a:t>
            </a:r>
            <a:endParaRPr lang="en-US" sz="1050" dirty="0"/>
          </a:p>
        </p:txBody>
      </p:sp>
      <p:sp>
        <p:nvSpPr>
          <p:cNvPr id="36" name="Text 16"/>
          <p:cNvSpPr/>
          <p:nvPr/>
        </p:nvSpPr>
        <p:spPr>
          <a:xfrm>
            <a:off x="6629400" y="3314700"/>
            <a:ext cx="913864"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PostgreSQL</a:t>
            </a:r>
            <a:endParaRPr lang="en-US" sz="1050" dirty="0"/>
          </a:p>
        </p:txBody>
      </p:sp>
      <p:sp>
        <p:nvSpPr>
          <p:cNvPr id="37" name="Text 17"/>
          <p:cNvSpPr/>
          <p:nvPr/>
        </p:nvSpPr>
        <p:spPr>
          <a:xfrm>
            <a:off x="11189940" y="3314700"/>
            <a:ext cx="196632"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1x</a:t>
            </a:r>
            <a:endParaRPr lang="en-US" sz="1050" dirty="0"/>
          </a:p>
        </p:txBody>
      </p:sp>
      <p:sp>
        <p:nvSpPr>
          <p:cNvPr id="38" name="Text 18"/>
          <p:cNvSpPr/>
          <p:nvPr/>
        </p:nvSpPr>
        <p:spPr>
          <a:xfrm>
            <a:off x="6629400" y="3924300"/>
            <a:ext cx="1232654"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Amazon Aurora</a:t>
            </a:r>
            <a:endParaRPr lang="en-US" sz="1050" dirty="0"/>
          </a:p>
        </p:txBody>
      </p:sp>
      <p:sp>
        <p:nvSpPr>
          <p:cNvPr id="39" name="Text 19"/>
          <p:cNvSpPr/>
          <p:nvPr/>
        </p:nvSpPr>
        <p:spPr>
          <a:xfrm>
            <a:off x="10893326" y="3924300"/>
            <a:ext cx="552569"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5x-15x</a:t>
            </a:r>
            <a:endParaRPr lang="en-US" sz="1050" dirty="0"/>
          </a:p>
        </p:txBody>
      </p:sp>
      <p:sp>
        <p:nvSpPr>
          <p:cNvPr id="40" name="Text 20"/>
          <p:cNvSpPr/>
          <p:nvPr/>
        </p:nvSpPr>
        <p:spPr>
          <a:xfrm>
            <a:off x="6800850" y="4533900"/>
            <a:ext cx="4724400" cy="381000"/>
          </a:xfrm>
          <a:prstGeom prst="rect">
            <a:avLst/>
          </a:prstGeom>
          <a:noFill/>
          <a:ln/>
        </p:spPr>
        <p:txBody>
          <a:bodyPr vert="horz" wrap="square" lIns="0" tIns="0" rIns="0" bIns="0" rtlCol="0" anchor="t"/>
          <a:lstStyle/>
          <a:p>
            <a:pPr marL="0" indent="0">
              <a:lnSpc>
                <a:spcPts val="1500"/>
              </a:lnSpc>
              <a:buNone/>
            </a:pPr>
            <a:r>
              <a:rPr lang="en-US" sz="1050" i="1" dirty="0">
                <a:solidFill>
                  <a:srgbClr val="6B7280"/>
                </a:solidFill>
                <a:latin typeface="ui-sans-serif" pitchFamily="34" charset="0"/>
                <a:ea typeface="ui-sans-serif" pitchFamily="34" charset="-122"/>
                <a:cs typeface="ui-sans-serif" pitchFamily="34" charset="-120"/>
              </a:rPr>
              <a:t> Aurora can be up to 5 times faster than MySQL and 3 times faster than PostgreSQL</a:t>
            </a:r>
            <a:endParaRPr lang="en-US" sz="1050" dirty="0"/>
          </a:p>
        </p:txBody>
      </p:sp>
      <p:sp>
        <p:nvSpPr>
          <p:cNvPr id="41" name="Text 21"/>
          <p:cNvSpPr/>
          <p:nvPr/>
        </p:nvSpPr>
        <p:spPr>
          <a:xfrm>
            <a:off x="6686550" y="5372100"/>
            <a:ext cx="48958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Aurora's unique architecture separates compute and storage layers, employs distributed storage, and utilizes advanced caching for optimal performance.</a:t>
            </a:r>
            <a:endParaRPr lang="en-US" sz="1200" dirty="0"/>
          </a:p>
        </p:txBody>
      </p:sp>
      <p:sp>
        <p:nvSpPr>
          <p:cNvPr id="42" name="Text 22"/>
          <p:cNvSpPr/>
          <p:nvPr/>
        </p:nvSpPr>
        <p:spPr>
          <a:xfrm>
            <a:off x="867668" y="7334250"/>
            <a:ext cx="2012216"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Aurora Database</a:t>
            </a:r>
            <a:endParaRPr lang="en-US" sz="1200" dirty="0"/>
          </a:p>
        </p:txBody>
      </p:sp>
      <p:sp>
        <p:nvSpPr>
          <p:cNvPr id="43" name="Text 23"/>
          <p:cNvSpPr/>
          <p:nvPr/>
        </p:nvSpPr>
        <p:spPr>
          <a:xfrm>
            <a:off x="11143208" y="7334250"/>
            <a:ext cx="52703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2 / 10</a:t>
            </a:r>
            <a:endParaRPr lang="en-US" sz="12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9135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609600" y="1943100"/>
            <a:ext cx="3505200" cy="3581400"/>
          </a:xfrm>
          <a:prstGeom prst="rect">
            <a:avLst/>
          </a:prstGeom>
        </p:spPr>
      </p:pic>
      <p:pic>
        <p:nvPicPr>
          <p:cNvPr id="5" name="Image 3" descr="preencoded.png"/>
          <p:cNvPicPr>
            <a:picLocks noChangeAspect="1"/>
          </p:cNvPicPr>
          <p:nvPr/>
        </p:nvPicPr>
        <p:blipFill>
          <a:blip r:embed="rId6"/>
          <a:stretch>
            <a:fillRect/>
          </a:stretch>
        </p:blipFill>
        <p:spPr>
          <a:xfrm>
            <a:off x="838200" y="2362200"/>
            <a:ext cx="457200" cy="533400"/>
          </a:xfrm>
          <a:prstGeom prst="rect">
            <a:avLst/>
          </a:prstGeom>
        </p:spPr>
      </p:pic>
      <p:pic>
        <p:nvPicPr>
          <p:cNvPr id="6" name="Image 4" descr="preencoded.png"/>
          <p:cNvPicPr>
            <a:picLocks noChangeAspect="1"/>
          </p:cNvPicPr>
          <p:nvPr/>
        </p:nvPicPr>
        <p:blipFill>
          <a:blip r:embed="rId7"/>
          <a:stretch>
            <a:fillRect/>
          </a:stretch>
        </p:blipFill>
        <p:spPr>
          <a:xfrm>
            <a:off x="952500" y="2476500"/>
            <a:ext cx="228600" cy="304800"/>
          </a:xfrm>
          <a:prstGeom prst="rect">
            <a:avLst/>
          </a:prstGeom>
        </p:spPr>
      </p:pic>
      <p:pic>
        <p:nvPicPr>
          <p:cNvPr id="7" name="Image 5" descr="preencoded.png"/>
          <p:cNvPicPr>
            <a:picLocks noChangeAspect="1"/>
          </p:cNvPicPr>
          <p:nvPr/>
        </p:nvPicPr>
        <p:blipFill>
          <a:blip r:embed="rId8"/>
          <a:stretch>
            <a:fillRect/>
          </a:stretch>
        </p:blipFill>
        <p:spPr>
          <a:xfrm>
            <a:off x="838200" y="3276600"/>
            <a:ext cx="152400" cy="152400"/>
          </a:xfrm>
          <a:prstGeom prst="rect">
            <a:avLst/>
          </a:prstGeom>
        </p:spPr>
      </p:pic>
      <p:pic>
        <p:nvPicPr>
          <p:cNvPr id="8" name="Image 6" descr="preencoded.png"/>
          <p:cNvPicPr>
            <a:picLocks noChangeAspect="1"/>
          </p:cNvPicPr>
          <p:nvPr/>
        </p:nvPicPr>
        <p:blipFill>
          <a:blip r:embed="rId8"/>
          <a:stretch>
            <a:fillRect/>
          </a:stretch>
        </p:blipFill>
        <p:spPr>
          <a:xfrm>
            <a:off x="838200" y="3810000"/>
            <a:ext cx="152400" cy="152400"/>
          </a:xfrm>
          <a:prstGeom prst="rect">
            <a:avLst/>
          </a:prstGeom>
        </p:spPr>
      </p:pic>
      <p:pic>
        <p:nvPicPr>
          <p:cNvPr id="9" name="Image 7" descr="preencoded.png"/>
          <p:cNvPicPr>
            <a:picLocks noChangeAspect="1"/>
          </p:cNvPicPr>
          <p:nvPr/>
        </p:nvPicPr>
        <p:blipFill>
          <a:blip r:embed="rId8"/>
          <a:stretch>
            <a:fillRect/>
          </a:stretch>
        </p:blipFill>
        <p:spPr>
          <a:xfrm>
            <a:off x="838200" y="4114800"/>
            <a:ext cx="152400" cy="152400"/>
          </a:xfrm>
          <a:prstGeom prst="rect">
            <a:avLst/>
          </a:prstGeom>
        </p:spPr>
      </p:pic>
      <p:pic>
        <p:nvPicPr>
          <p:cNvPr id="10" name="Image 8" descr="preencoded.png"/>
          <p:cNvPicPr>
            <a:picLocks noChangeAspect="1"/>
          </p:cNvPicPr>
          <p:nvPr/>
        </p:nvPicPr>
        <p:blipFill>
          <a:blip r:embed="rId9"/>
          <a:stretch>
            <a:fillRect/>
          </a:stretch>
        </p:blipFill>
        <p:spPr>
          <a:xfrm>
            <a:off x="1295846" y="4686300"/>
            <a:ext cx="921544" cy="381000"/>
          </a:xfrm>
          <a:prstGeom prst="rect">
            <a:avLst/>
          </a:prstGeom>
        </p:spPr>
      </p:pic>
      <p:pic>
        <p:nvPicPr>
          <p:cNvPr id="11" name="Image 9" descr="preencoded.png"/>
          <p:cNvPicPr>
            <a:picLocks noChangeAspect="1"/>
          </p:cNvPicPr>
          <p:nvPr/>
        </p:nvPicPr>
        <p:blipFill>
          <a:blip r:embed="rId10"/>
          <a:stretch>
            <a:fillRect/>
          </a:stretch>
        </p:blipFill>
        <p:spPr>
          <a:xfrm>
            <a:off x="2331690" y="4800600"/>
            <a:ext cx="152400" cy="152400"/>
          </a:xfrm>
          <a:prstGeom prst="rect">
            <a:avLst/>
          </a:prstGeom>
        </p:spPr>
      </p:pic>
      <p:pic>
        <p:nvPicPr>
          <p:cNvPr id="12" name="Image 10" descr="preencoded.png"/>
          <p:cNvPicPr>
            <a:picLocks noChangeAspect="1"/>
          </p:cNvPicPr>
          <p:nvPr/>
        </p:nvPicPr>
        <p:blipFill>
          <a:blip r:embed="rId11"/>
          <a:stretch>
            <a:fillRect/>
          </a:stretch>
        </p:blipFill>
        <p:spPr>
          <a:xfrm>
            <a:off x="2598390" y="4686300"/>
            <a:ext cx="830163" cy="381000"/>
          </a:xfrm>
          <a:prstGeom prst="rect">
            <a:avLst/>
          </a:prstGeom>
        </p:spPr>
      </p:pic>
      <p:pic>
        <p:nvPicPr>
          <p:cNvPr id="13" name="Image 11" descr="preencoded.png"/>
          <p:cNvPicPr>
            <a:picLocks noChangeAspect="1"/>
          </p:cNvPicPr>
          <p:nvPr/>
        </p:nvPicPr>
        <p:blipFill>
          <a:blip r:embed="rId12"/>
          <a:stretch>
            <a:fillRect/>
          </a:stretch>
        </p:blipFill>
        <p:spPr>
          <a:xfrm>
            <a:off x="4343400" y="1943100"/>
            <a:ext cx="3505200" cy="3581400"/>
          </a:xfrm>
          <a:prstGeom prst="rect">
            <a:avLst/>
          </a:prstGeom>
        </p:spPr>
      </p:pic>
      <p:pic>
        <p:nvPicPr>
          <p:cNvPr id="14" name="Image 12" descr="preencoded.png"/>
          <p:cNvPicPr>
            <a:picLocks noChangeAspect="1"/>
          </p:cNvPicPr>
          <p:nvPr/>
        </p:nvPicPr>
        <p:blipFill>
          <a:blip r:embed="rId13"/>
          <a:stretch>
            <a:fillRect/>
          </a:stretch>
        </p:blipFill>
        <p:spPr>
          <a:xfrm>
            <a:off x="4572000" y="2209800"/>
            <a:ext cx="400050" cy="533400"/>
          </a:xfrm>
          <a:prstGeom prst="rect">
            <a:avLst/>
          </a:prstGeom>
        </p:spPr>
      </p:pic>
      <p:pic>
        <p:nvPicPr>
          <p:cNvPr id="15" name="Image 13" descr="preencoded.png"/>
          <p:cNvPicPr>
            <a:picLocks noChangeAspect="1"/>
          </p:cNvPicPr>
          <p:nvPr/>
        </p:nvPicPr>
        <p:blipFill>
          <a:blip r:embed="rId14"/>
          <a:stretch>
            <a:fillRect/>
          </a:stretch>
        </p:blipFill>
        <p:spPr>
          <a:xfrm>
            <a:off x="4686300" y="2324100"/>
            <a:ext cx="171450" cy="304800"/>
          </a:xfrm>
          <a:prstGeom prst="rect">
            <a:avLst/>
          </a:prstGeom>
        </p:spPr>
      </p:pic>
      <p:pic>
        <p:nvPicPr>
          <p:cNvPr id="16" name="Image 14" descr="preencoded.png"/>
          <p:cNvPicPr>
            <a:picLocks noChangeAspect="1"/>
          </p:cNvPicPr>
          <p:nvPr/>
        </p:nvPicPr>
        <p:blipFill>
          <a:blip r:embed="rId8"/>
          <a:stretch>
            <a:fillRect/>
          </a:stretch>
        </p:blipFill>
        <p:spPr>
          <a:xfrm>
            <a:off x="4572000" y="2971800"/>
            <a:ext cx="152400" cy="152400"/>
          </a:xfrm>
          <a:prstGeom prst="rect">
            <a:avLst/>
          </a:prstGeom>
        </p:spPr>
      </p:pic>
      <p:pic>
        <p:nvPicPr>
          <p:cNvPr id="17" name="Image 15" descr="preencoded.png"/>
          <p:cNvPicPr>
            <a:picLocks noChangeAspect="1"/>
          </p:cNvPicPr>
          <p:nvPr/>
        </p:nvPicPr>
        <p:blipFill>
          <a:blip r:embed="rId8"/>
          <a:stretch>
            <a:fillRect/>
          </a:stretch>
        </p:blipFill>
        <p:spPr>
          <a:xfrm>
            <a:off x="4572000" y="3276600"/>
            <a:ext cx="152400" cy="152400"/>
          </a:xfrm>
          <a:prstGeom prst="rect">
            <a:avLst/>
          </a:prstGeom>
        </p:spPr>
      </p:pic>
      <p:pic>
        <p:nvPicPr>
          <p:cNvPr id="18" name="Image 16" descr="preencoded.png"/>
          <p:cNvPicPr>
            <a:picLocks noChangeAspect="1"/>
          </p:cNvPicPr>
          <p:nvPr/>
        </p:nvPicPr>
        <p:blipFill>
          <a:blip r:embed="rId8"/>
          <a:stretch>
            <a:fillRect/>
          </a:stretch>
        </p:blipFill>
        <p:spPr>
          <a:xfrm>
            <a:off x="4572000" y="3810000"/>
            <a:ext cx="152400" cy="152400"/>
          </a:xfrm>
          <a:prstGeom prst="rect">
            <a:avLst/>
          </a:prstGeom>
        </p:spPr>
      </p:pic>
      <p:pic>
        <p:nvPicPr>
          <p:cNvPr id="19" name="Image 17" descr="preencoded.png"/>
          <p:cNvPicPr>
            <a:picLocks noChangeAspect="1"/>
          </p:cNvPicPr>
          <p:nvPr/>
        </p:nvPicPr>
        <p:blipFill>
          <a:blip r:embed="rId8"/>
          <a:stretch>
            <a:fillRect/>
          </a:stretch>
        </p:blipFill>
        <p:spPr>
          <a:xfrm>
            <a:off x="4572000" y="4343400"/>
            <a:ext cx="152400" cy="152400"/>
          </a:xfrm>
          <a:prstGeom prst="rect">
            <a:avLst/>
          </a:prstGeom>
        </p:spPr>
      </p:pic>
      <p:pic>
        <p:nvPicPr>
          <p:cNvPr id="20" name="Image 18" descr="preencoded.png"/>
          <p:cNvPicPr>
            <a:picLocks noChangeAspect="1"/>
          </p:cNvPicPr>
          <p:nvPr/>
        </p:nvPicPr>
        <p:blipFill>
          <a:blip r:embed="rId15"/>
          <a:stretch>
            <a:fillRect/>
          </a:stretch>
        </p:blipFill>
        <p:spPr>
          <a:xfrm>
            <a:off x="5376863" y="4914900"/>
            <a:ext cx="304800" cy="381000"/>
          </a:xfrm>
          <a:prstGeom prst="rect">
            <a:avLst/>
          </a:prstGeom>
        </p:spPr>
      </p:pic>
      <p:pic>
        <p:nvPicPr>
          <p:cNvPr id="21" name="Image 19" descr="preencoded.png"/>
          <p:cNvPicPr>
            <a:picLocks noChangeAspect="1"/>
          </p:cNvPicPr>
          <p:nvPr/>
        </p:nvPicPr>
        <p:blipFill>
          <a:blip r:embed="rId16"/>
          <a:stretch>
            <a:fillRect/>
          </a:stretch>
        </p:blipFill>
        <p:spPr>
          <a:xfrm>
            <a:off x="5757863" y="4953000"/>
            <a:ext cx="133350" cy="342900"/>
          </a:xfrm>
          <a:prstGeom prst="rect">
            <a:avLst/>
          </a:prstGeom>
        </p:spPr>
      </p:pic>
      <p:pic>
        <p:nvPicPr>
          <p:cNvPr id="22" name="Image 20" descr="preencoded.png"/>
          <p:cNvPicPr>
            <a:picLocks noChangeAspect="1"/>
          </p:cNvPicPr>
          <p:nvPr/>
        </p:nvPicPr>
        <p:blipFill>
          <a:blip r:embed="rId17"/>
          <a:stretch>
            <a:fillRect/>
          </a:stretch>
        </p:blipFill>
        <p:spPr>
          <a:xfrm>
            <a:off x="5967413" y="4914900"/>
            <a:ext cx="257175" cy="381000"/>
          </a:xfrm>
          <a:prstGeom prst="rect">
            <a:avLst/>
          </a:prstGeom>
        </p:spPr>
      </p:pic>
      <p:pic>
        <p:nvPicPr>
          <p:cNvPr id="23" name="Image 21" descr="preencoded.png"/>
          <p:cNvPicPr>
            <a:picLocks noChangeAspect="1"/>
          </p:cNvPicPr>
          <p:nvPr/>
        </p:nvPicPr>
        <p:blipFill>
          <a:blip r:embed="rId16"/>
          <a:stretch>
            <a:fillRect/>
          </a:stretch>
        </p:blipFill>
        <p:spPr>
          <a:xfrm>
            <a:off x="6300788" y="4953000"/>
            <a:ext cx="133350" cy="342900"/>
          </a:xfrm>
          <a:prstGeom prst="rect">
            <a:avLst/>
          </a:prstGeom>
        </p:spPr>
      </p:pic>
      <p:pic>
        <p:nvPicPr>
          <p:cNvPr id="24" name="Image 22" descr="preencoded.png"/>
          <p:cNvPicPr>
            <a:picLocks noChangeAspect="1"/>
          </p:cNvPicPr>
          <p:nvPr/>
        </p:nvPicPr>
        <p:blipFill>
          <a:blip r:embed="rId18"/>
          <a:stretch>
            <a:fillRect/>
          </a:stretch>
        </p:blipFill>
        <p:spPr>
          <a:xfrm>
            <a:off x="6510338" y="4914900"/>
            <a:ext cx="304800" cy="381000"/>
          </a:xfrm>
          <a:prstGeom prst="rect">
            <a:avLst/>
          </a:prstGeom>
        </p:spPr>
      </p:pic>
      <p:pic>
        <p:nvPicPr>
          <p:cNvPr id="25" name="Image 23" descr="preencoded.png"/>
          <p:cNvPicPr>
            <a:picLocks noChangeAspect="1"/>
          </p:cNvPicPr>
          <p:nvPr/>
        </p:nvPicPr>
        <p:blipFill>
          <a:blip r:embed="rId19"/>
          <a:stretch>
            <a:fillRect/>
          </a:stretch>
        </p:blipFill>
        <p:spPr>
          <a:xfrm>
            <a:off x="8077200" y="1943100"/>
            <a:ext cx="3505200" cy="3581400"/>
          </a:xfrm>
          <a:prstGeom prst="rect">
            <a:avLst/>
          </a:prstGeom>
        </p:spPr>
      </p:pic>
      <p:pic>
        <p:nvPicPr>
          <p:cNvPr id="26" name="Image 24" descr="preencoded.png"/>
          <p:cNvPicPr>
            <a:picLocks noChangeAspect="1"/>
          </p:cNvPicPr>
          <p:nvPr/>
        </p:nvPicPr>
        <p:blipFill>
          <a:blip r:embed="rId20"/>
          <a:stretch>
            <a:fillRect/>
          </a:stretch>
        </p:blipFill>
        <p:spPr>
          <a:xfrm>
            <a:off x="8305800" y="2209800"/>
            <a:ext cx="457200" cy="533400"/>
          </a:xfrm>
          <a:prstGeom prst="rect">
            <a:avLst/>
          </a:prstGeom>
        </p:spPr>
      </p:pic>
      <p:pic>
        <p:nvPicPr>
          <p:cNvPr id="27" name="Image 25" descr="preencoded.png"/>
          <p:cNvPicPr>
            <a:picLocks noChangeAspect="1"/>
          </p:cNvPicPr>
          <p:nvPr/>
        </p:nvPicPr>
        <p:blipFill>
          <a:blip r:embed="rId21"/>
          <a:stretch>
            <a:fillRect/>
          </a:stretch>
        </p:blipFill>
        <p:spPr>
          <a:xfrm>
            <a:off x="8420100" y="2324100"/>
            <a:ext cx="228600" cy="304800"/>
          </a:xfrm>
          <a:prstGeom prst="rect">
            <a:avLst/>
          </a:prstGeom>
        </p:spPr>
      </p:pic>
      <p:pic>
        <p:nvPicPr>
          <p:cNvPr id="28" name="Image 26" descr="preencoded.png"/>
          <p:cNvPicPr>
            <a:picLocks noChangeAspect="1"/>
          </p:cNvPicPr>
          <p:nvPr/>
        </p:nvPicPr>
        <p:blipFill>
          <a:blip r:embed="rId8"/>
          <a:stretch>
            <a:fillRect/>
          </a:stretch>
        </p:blipFill>
        <p:spPr>
          <a:xfrm>
            <a:off x="8305800" y="2971800"/>
            <a:ext cx="152400" cy="152400"/>
          </a:xfrm>
          <a:prstGeom prst="rect">
            <a:avLst/>
          </a:prstGeom>
        </p:spPr>
      </p:pic>
      <p:pic>
        <p:nvPicPr>
          <p:cNvPr id="29" name="Image 27" descr="preencoded.png"/>
          <p:cNvPicPr>
            <a:picLocks noChangeAspect="1"/>
          </p:cNvPicPr>
          <p:nvPr/>
        </p:nvPicPr>
        <p:blipFill>
          <a:blip r:embed="rId8"/>
          <a:stretch>
            <a:fillRect/>
          </a:stretch>
        </p:blipFill>
        <p:spPr>
          <a:xfrm>
            <a:off x="8305800" y="3505200"/>
            <a:ext cx="152400" cy="152400"/>
          </a:xfrm>
          <a:prstGeom prst="rect">
            <a:avLst/>
          </a:prstGeom>
        </p:spPr>
      </p:pic>
      <p:pic>
        <p:nvPicPr>
          <p:cNvPr id="30" name="Image 28" descr="preencoded.png"/>
          <p:cNvPicPr>
            <a:picLocks noChangeAspect="1"/>
          </p:cNvPicPr>
          <p:nvPr/>
        </p:nvPicPr>
        <p:blipFill>
          <a:blip r:embed="rId8"/>
          <a:stretch>
            <a:fillRect/>
          </a:stretch>
        </p:blipFill>
        <p:spPr>
          <a:xfrm>
            <a:off x="8305800" y="4038600"/>
            <a:ext cx="152400" cy="152400"/>
          </a:xfrm>
          <a:prstGeom prst="rect">
            <a:avLst/>
          </a:prstGeom>
        </p:spPr>
      </p:pic>
      <p:pic>
        <p:nvPicPr>
          <p:cNvPr id="31" name="Image 29" descr="preencoded.png"/>
          <p:cNvPicPr>
            <a:picLocks noChangeAspect="1"/>
          </p:cNvPicPr>
          <p:nvPr/>
        </p:nvPicPr>
        <p:blipFill>
          <a:blip r:embed="rId22"/>
          <a:stretch>
            <a:fillRect/>
          </a:stretch>
        </p:blipFill>
        <p:spPr>
          <a:xfrm>
            <a:off x="8305800" y="4381500"/>
            <a:ext cx="914400" cy="533400"/>
          </a:xfrm>
          <a:prstGeom prst="rect">
            <a:avLst/>
          </a:prstGeom>
        </p:spPr>
      </p:pic>
      <p:pic>
        <p:nvPicPr>
          <p:cNvPr id="32" name="Image 30" descr="preencoded.png"/>
          <p:cNvPicPr>
            <a:picLocks noChangeAspect="1"/>
          </p:cNvPicPr>
          <p:nvPr/>
        </p:nvPicPr>
        <p:blipFill>
          <a:blip r:embed="rId23"/>
          <a:stretch>
            <a:fillRect/>
          </a:stretch>
        </p:blipFill>
        <p:spPr>
          <a:xfrm>
            <a:off x="8629650" y="4724400"/>
            <a:ext cx="114300" cy="114300"/>
          </a:xfrm>
          <a:prstGeom prst="rect">
            <a:avLst/>
          </a:prstGeom>
        </p:spPr>
      </p:pic>
      <p:pic>
        <p:nvPicPr>
          <p:cNvPr id="33" name="Image 31" descr="preencoded.png"/>
          <p:cNvPicPr>
            <a:picLocks noChangeAspect="1"/>
          </p:cNvPicPr>
          <p:nvPr/>
        </p:nvPicPr>
        <p:blipFill>
          <a:blip r:embed="rId24"/>
          <a:stretch>
            <a:fillRect/>
          </a:stretch>
        </p:blipFill>
        <p:spPr>
          <a:xfrm>
            <a:off x="8782050" y="4724400"/>
            <a:ext cx="114300" cy="114300"/>
          </a:xfrm>
          <a:prstGeom prst="rect">
            <a:avLst/>
          </a:prstGeom>
        </p:spPr>
      </p:pic>
      <p:pic>
        <p:nvPicPr>
          <p:cNvPr id="34" name="Image 32" descr="preencoded.png"/>
          <p:cNvPicPr>
            <a:picLocks noChangeAspect="1"/>
          </p:cNvPicPr>
          <p:nvPr/>
        </p:nvPicPr>
        <p:blipFill>
          <a:blip r:embed="rId22"/>
          <a:stretch>
            <a:fillRect/>
          </a:stretch>
        </p:blipFill>
        <p:spPr>
          <a:xfrm>
            <a:off x="9372600" y="4381500"/>
            <a:ext cx="914400" cy="533400"/>
          </a:xfrm>
          <a:prstGeom prst="rect">
            <a:avLst/>
          </a:prstGeom>
        </p:spPr>
      </p:pic>
      <p:pic>
        <p:nvPicPr>
          <p:cNvPr id="35" name="Image 33" descr="preencoded.png"/>
          <p:cNvPicPr>
            <a:picLocks noChangeAspect="1"/>
          </p:cNvPicPr>
          <p:nvPr/>
        </p:nvPicPr>
        <p:blipFill>
          <a:blip r:embed="rId23"/>
          <a:stretch>
            <a:fillRect/>
          </a:stretch>
        </p:blipFill>
        <p:spPr>
          <a:xfrm>
            <a:off x="9696450" y="4724400"/>
            <a:ext cx="114300" cy="114300"/>
          </a:xfrm>
          <a:prstGeom prst="rect">
            <a:avLst/>
          </a:prstGeom>
        </p:spPr>
      </p:pic>
      <p:pic>
        <p:nvPicPr>
          <p:cNvPr id="36" name="Image 34" descr="preencoded.png"/>
          <p:cNvPicPr>
            <a:picLocks noChangeAspect="1"/>
          </p:cNvPicPr>
          <p:nvPr/>
        </p:nvPicPr>
        <p:blipFill>
          <a:blip r:embed="rId25"/>
          <a:stretch>
            <a:fillRect/>
          </a:stretch>
        </p:blipFill>
        <p:spPr>
          <a:xfrm>
            <a:off x="9848850" y="4724400"/>
            <a:ext cx="114300" cy="114300"/>
          </a:xfrm>
          <a:prstGeom prst="rect">
            <a:avLst/>
          </a:prstGeom>
        </p:spPr>
      </p:pic>
      <p:pic>
        <p:nvPicPr>
          <p:cNvPr id="37" name="Image 35" descr="preencoded.png"/>
          <p:cNvPicPr>
            <a:picLocks noChangeAspect="1"/>
          </p:cNvPicPr>
          <p:nvPr/>
        </p:nvPicPr>
        <p:blipFill>
          <a:blip r:embed="rId22"/>
          <a:stretch>
            <a:fillRect/>
          </a:stretch>
        </p:blipFill>
        <p:spPr>
          <a:xfrm>
            <a:off x="10439400" y="4381500"/>
            <a:ext cx="914400" cy="533400"/>
          </a:xfrm>
          <a:prstGeom prst="rect">
            <a:avLst/>
          </a:prstGeom>
        </p:spPr>
      </p:pic>
      <p:pic>
        <p:nvPicPr>
          <p:cNvPr id="38" name="Image 36" descr="preencoded.png"/>
          <p:cNvPicPr>
            <a:picLocks noChangeAspect="1"/>
          </p:cNvPicPr>
          <p:nvPr/>
        </p:nvPicPr>
        <p:blipFill>
          <a:blip r:embed="rId23"/>
          <a:stretch>
            <a:fillRect/>
          </a:stretch>
        </p:blipFill>
        <p:spPr>
          <a:xfrm>
            <a:off x="10763250" y="4724400"/>
            <a:ext cx="114300" cy="114300"/>
          </a:xfrm>
          <a:prstGeom prst="rect">
            <a:avLst/>
          </a:prstGeom>
        </p:spPr>
      </p:pic>
      <p:pic>
        <p:nvPicPr>
          <p:cNvPr id="39" name="Image 37" descr="preencoded.png"/>
          <p:cNvPicPr>
            <a:picLocks noChangeAspect="1"/>
          </p:cNvPicPr>
          <p:nvPr/>
        </p:nvPicPr>
        <p:blipFill>
          <a:blip r:embed="rId23"/>
          <a:stretch>
            <a:fillRect/>
          </a:stretch>
        </p:blipFill>
        <p:spPr>
          <a:xfrm>
            <a:off x="10915650" y="4724400"/>
            <a:ext cx="114300" cy="114300"/>
          </a:xfrm>
          <a:prstGeom prst="rect">
            <a:avLst/>
          </a:prstGeom>
        </p:spPr>
      </p:pic>
      <p:pic>
        <p:nvPicPr>
          <p:cNvPr id="40" name="Image 38" descr="preencoded.png"/>
          <p:cNvPicPr>
            <a:picLocks noChangeAspect="1"/>
          </p:cNvPicPr>
          <p:nvPr/>
        </p:nvPicPr>
        <p:blipFill>
          <a:blip r:embed="rId26"/>
          <a:stretch>
            <a:fillRect/>
          </a:stretch>
        </p:blipFill>
        <p:spPr>
          <a:xfrm>
            <a:off x="609600" y="5505450"/>
            <a:ext cx="10972800" cy="762000"/>
          </a:xfrm>
          <a:prstGeom prst="rect">
            <a:avLst/>
          </a:prstGeom>
        </p:spPr>
      </p:pic>
      <p:pic>
        <p:nvPicPr>
          <p:cNvPr id="41" name="Image 39" descr="preencoded.png"/>
          <p:cNvPicPr>
            <a:picLocks noChangeAspect="1"/>
          </p:cNvPicPr>
          <p:nvPr/>
        </p:nvPicPr>
        <p:blipFill>
          <a:blip r:embed="rId27"/>
          <a:stretch>
            <a:fillRect/>
          </a:stretch>
        </p:blipFill>
        <p:spPr>
          <a:xfrm>
            <a:off x="762000" y="5657850"/>
            <a:ext cx="142875" cy="266700"/>
          </a:xfrm>
          <a:prstGeom prst="rect">
            <a:avLst/>
          </a:prstGeom>
        </p:spPr>
      </p:pic>
      <p:pic>
        <p:nvPicPr>
          <p:cNvPr id="42" name="Image 40" descr="preencoded.png"/>
          <p:cNvPicPr>
            <a:picLocks noChangeAspect="1"/>
          </p:cNvPicPr>
          <p:nvPr/>
        </p:nvPicPr>
        <p:blipFill>
          <a:blip r:embed="rId28"/>
          <a:stretch>
            <a:fillRect/>
          </a:stretch>
        </p:blipFill>
        <p:spPr>
          <a:xfrm>
            <a:off x="609600" y="6524625"/>
            <a:ext cx="133350" cy="152400"/>
          </a:xfrm>
          <a:prstGeom prst="rect">
            <a:avLst/>
          </a:prstGeom>
        </p:spPr>
      </p:pic>
      <p:pic>
        <p:nvPicPr>
          <p:cNvPr id="43" name="Image 41" descr="preencoded.png"/>
          <p:cNvPicPr>
            <a:picLocks noChangeAspect="1"/>
          </p:cNvPicPr>
          <p:nvPr/>
        </p:nvPicPr>
        <p:blipFill>
          <a:blip r:embed="rId29"/>
          <a:stretch>
            <a:fillRect/>
          </a:stretch>
        </p:blipFill>
        <p:spPr>
          <a:xfrm>
            <a:off x="0" y="6877050"/>
            <a:ext cx="12192000" cy="114300"/>
          </a:xfrm>
          <a:prstGeom prst="rect">
            <a:avLst/>
          </a:prstGeom>
        </p:spPr>
      </p:pic>
      <p:sp>
        <p:nvSpPr>
          <p:cNvPr id="44" name="Text 0"/>
          <p:cNvSpPr/>
          <p:nvPr/>
        </p:nvSpPr>
        <p:spPr>
          <a:xfrm>
            <a:off x="609600" y="4191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Core Architecture</a:t>
            </a:r>
            <a:endParaRPr lang="en-US" sz="2700" dirty="0"/>
          </a:p>
        </p:txBody>
      </p:sp>
      <p:sp>
        <p:nvSpPr>
          <p:cNvPr id="45" name="Text 1"/>
          <p:cNvSpPr/>
          <p:nvPr/>
        </p:nvSpPr>
        <p:spPr>
          <a:xfrm>
            <a:off x="609600" y="1181100"/>
            <a:ext cx="10972800" cy="5334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Aurora's exceptional performance and reliability stem from its unique cloud-native architecture, which rethinks traditional database design.</a:t>
            </a:r>
            <a:endParaRPr lang="en-US" sz="1350" dirty="0"/>
          </a:p>
        </p:txBody>
      </p:sp>
      <p:sp>
        <p:nvSpPr>
          <p:cNvPr id="46" name="Text 2"/>
          <p:cNvSpPr/>
          <p:nvPr/>
        </p:nvSpPr>
        <p:spPr>
          <a:xfrm>
            <a:off x="1447800" y="2171700"/>
            <a:ext cx="2438400" cy="9144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Decoupled Storage &amp; Compute</a:t>
            </a:r>
            <a:endParaRPr lang="en-US" sz="1800" dirty="0"/>
          </a:p>
        </p:txBody>
      </p:sp>
      <p:sp>
        <p:nvSpPr>
          <p:cNvPr id="47" name="Text 3"/>
          <p:cNvSpPr/>
          <p:nvPr/>
        </p:nvSpPr>
        <p:spPr>
          <a:xfrm>
            <a:off x="1066800" y="32385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Compute and storage layers operate independently</a:t>
            </a:r>
            <a:endParaRPr lang="en-US" sz="1200" dirty="0"/>
          </a:p>
        </p:txBody>
      </p:sp>
      <p:sp>
        <p:nvSpPr>
          <p:cNvPr id="48" name="Text 4"/>
          <p:cNvSpPr/>
          <p:nvPr/>
        </p:nvSpPr>
        <p:spPr>
          <a:xfrm>
            <a:off x="1066800" y="3771900"/>
            <a:ext cx="303770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Independent scaling of resources</a:t>
            </a:r>
            <a:endParaRPr lang="en-US" sz="1200" dirty="0"/>
          </a:p>
        </p:txBody>
      </p:sp>
      <p:sp>
        <p:nvSpPr>
          <p:cNvPr id="49" name="Text 5"/>
          <p:cNvSpPr/>
          <p:nvPr/>
        </p:nvSpPr>
        <p:spPr>
          <a:xfrm>
            <a:off x="1066800" y="40767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Up to 15 read-only Aurora Replicas share storage</a:t>
            </a:r>
            <a:endParaRPr lang="en-US" sz="1200" dirty="0"/>
          </a:p>
        </p:txBody>
      </p:sp>
      <p:sp>
        <p:nvSpPr>
          <p:cNvPr id="50" name="Text 6"/>
          <p:cNvSpPr/>
          <p:nvPr/>
        </p:nvSpPr>
        <p:spPr>
          <a:xfrm>
            <a:off x="1372046" y="4686300"/>
            <a:ext cx="1105852" cy="381000"/>
          </a:xfrm>
          <a:prstGeom prst="rect">
            <a:avLst/>
          </a:prstGeom>
          <a:noFill/>
          <a:ln/>
        </p:spPr>
        <p:txBody>
          <a:bodyPr vert="horz" wrap="square" lIns="0" tIns="0" rIns="0" bIns="0" rtlCol="0" anchor="t"/>
          <a:lstStyle/>
          <a:p>
            <a:pPr marL="0" indent="0">
              <a:lnSpc>
                <a:spcPts val="1800"/>
              </a:lnSpc>
              <a:buNone/>
            </a:pPr>
            <a:r>
              <a:rPr lang="en-US" sz="1200" b="1" dirty="0">
                <a:solidFill>
                  <a:srgbClr val="1E40AF"/>
                </a:solidFill>
                <a:latin typeface="ui-sans-serif" pitchFamily="34" charset="0"/>
                <a:ea typeface="ui-sans-serif" pitchFamily="34" charset="-122"/>
                <a:cs typeface="ui-sans-serif" pitchFamily="34" charset="-120"/>
              </a:rPr>
              <a:t>Compute</a:t>
            </a:r>
            <a:endParaRPr lang="en-US" sz="1200" dirty="0"/>
          </a:p>
        </p:txBody>
      </p:sp>
      <p:sp>
        <p:nvSpPr>
          <p:cNvPr id="51" name="Text 7"/>
          <p:cNvSpPr/>
          <p:nvPr/>
        </p:nvSpPr>
        <p:spPr>
          <a:xfrm>
            <a:off x="2674590" y="4686300"/>
            <a:ext cx="996196" cy="381000"/>
          </a:xfrm>
          <a:prstGeom prst="rect">
            <a:avLst/>
          </a:prstGeom>
          <a:noFill/>
          <a:ln/>
        </p:spPr>
        <p:txBody>
          <a:bodyPr vert="horz" wrap="square" lIns="0" tIns="0" rIns="0" bIns="0" rtlCol="0" anchor="t"/>
          <a:lstStyle/>
          <a:p>
            <a:pPr marL="0" indent="0">
              <a:lnSpc>
                <a:spcPts val="1800"/>
              </a:lnSpc>
              <a:buNone/>
            </a:pPr>
            <a:r>
              <a:rPr lang="en-US" sz="1200" b="1" dirty="0">
                <a:solidFill>
                  <a:srgbClr val="166534"/>
                </a:solidFill>
                <a:latin typeface="ui-sans-serif" pitchFamily="34" charset="0"/>
                <a:ea typeface="ui-sans-serif" pitchFamily="34" charset="-122"/>
                <a:cs typeface="ui-sans-serif" pitchFamily="34" charset="-120"/>
              </a:rPr>
              <a:t>Storage</a:t>
            </a:r>
            <a:endParaRPr lang="en-US" sz="1200" dirty="0"/>
          </a:p>
        </p:txBody>
      </p:sp>
      <p:sp>
        <p:nvSpPr>
          <p:cNvPr id="52" name="Text 8"/>
          <p:cNvSpPr/>
          <p:nvPr/>
        </p:nvSpPr>
        <p:spPr>
          <a:xfrm>
            <a:off x="5124450" y="2171700"/>
            <a:ext cx="2495550" cy="6096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Log-Structured Storage</a:t>
            </a:r>
            <a:endParaRPr lang="en-US" sz="1800" dirty="0"/>
          </a:p>
        </p:txBody>
      </p:sp>
      <p:sp>
        <p:nvSpPr>
          <p:cNvPr id="53" name="Text 9"/>
          <p:cNvSpPr/>
          <p:nvPr/>
        </p:nvSpPr>
        <p:spPr>
          <a:xfrm>
            <a:off x="4800600" y="2933700"/>
            <a:ext cx="31012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Only writes log records to storage</a:t>
            </a:r>
            <a:endParaRPr lang="en-US" sz="1200" dirty="0"/>
          </a:p>
        </p:txBody>
      </p:sp>
      <p:sp>
        <p:nvSpPr>
          <p:cNvPr id="54" name="Text 10"/>
          <p:cNvSpPr/>
          <p:nvPr/>
        </p:nvSpPr>
        <p:spPr>
          <a:xfrm>
            <a:off x="4800600" y="32385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Storage nodes reconstruct data pages on demand</a:t>
            </a:r>
            <a:endParaRPr lang="en-US" sz="1200" dirty="0"/>
          </a:p>
        </p:txBody>
      </p:sp>
      <p:sp>
        <p:nvSpPr>
          <p:cNvPr id="55" name="Text 11"/>
          <p:cNvSpPr/>
          <p:nvPr/>
        </p:nvSpPr>
        <p:spPr>
          <a:xfrm>
            <a:off x="4800600" y="37719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Reduces I/O operations and network traffic</a:t>
            </a:r>
            <a:endParaRPr lang="en-US" sz="1200" dirty="0"/>
          </a:p>
        </p:txBody>
      </p:sp>
      <p:sp>
        <p:nvSpPr>
          <p:cNvPr id="56" name="Text 12"/>
          <p:cNvSpPr/>
          <p:nvPr/>
        </p:nvSpPr>
        <p:spPr>
          <a:xfrm>
            <a:off x="4800600" y="43053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Boosts performance and reduces latency</a:t>
            </a:r>
            <a:endParaRPr lang="en-US" sz="1200" dirty="0"/>
          </a:p>
        </p:txBody>
      </p:sp>
      <p:sp>
        <p:nvSpPr>
          <p:cNvPr id="57" name="Text 13"/>
          <p:cNvSpPr/>
          <p:nvPr/>
        </p:nvSpPr>
        <p:spPr>
          <a:xfrm>
            <a:off x="8915400" y="2171700"/>
            <a:ext cx="24384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Six-Way Replication</a:t>
            </a:r>
            <a:endParaRPr lang="en-US" sz="1800" dirty="0"/>
          </a:p>
        </p:txBody>
      </p:sp>
      <p:sp>
        <p:nvSpPr>
          <p:cNvPr id="58" name="Text 14"/>
          <p:cNvSpPr/>
          <p:nvPr/>
        </p:nvSpPr>
        <p:spPr>
          <a:xfrm>
            <a:off x="8534400" y="29337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Data chunks replicated six times across AZs</a:t>
            </a:r>
            <a:endParaRPr lang="en-US" sz="1200" dirty="0"/>
          </a:p>
        </p:txBody>
      </p:sp>
      <p:sp>
        <p:nvSpPr>
          <p:cNvPr id="59" name="Text 15"/>
          <p:cNvSpPr/>
          <p:nvPr/>
        </p:nvSpPr>
        <p:spPr>
          <a:xfrm>
            <a:off x="8534400" y="34671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Withstands loss of two copies without impacting writes</a:t>
            </a:r>
            <a:endParaRPr lang="en-US" sz="1200" dirty="0"/>
          </a:p>
        </p:txBody>
      </p:sp>
      <p:sp>
        <p:nvSpPr>
          <p:cNvPr id="60" name="Text 16"/>
          <p:cNvSpPr/>
          <p:nvPr/>
        </p:nvSpPr>
        <p:spPr>
          <a:xfrm>
            <a:off x="8534400" y="4000500"/>
            <a:ext cx="315360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Resilient against loss of entire AZs</a:t>
            </a:r>
            <a:endParaRPr lang="en-US" sz="1200" dirty="0"/>
          </a:p>
        </p:txBody>
      </p:sp>
      <p:sp>
        <p:nvSpPr>
          <p:cNvPr id="61" name="Text 17"/>
          <p:cNvSpPr/>
          <p:nvPr/>
        </p:nvSpPr>
        <p:spPr>
          <a:xfrm>
            <a:off x="8382000" y="4457700"/>
            <a:ext cx="7620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1E40AF"/>
                </a:solidFill>
                <a:latin typeface="ui-sans-serif" pitchFamily="34" charset="0"/>
                <a:ea typeface="ui-sans-serif" pitchFamily="34" charset="-122"/>
                <a:cs typeface="ui-sans-serif" pitchFamily="34" charset="-120"/>
              </a:rPr>
              <a:t>AZ1</a:t>
            </a:r>
            <a:endParaRPr lang="en-US" sz="1200" dirty="0"/>
          </a:p>
        </p:txBody>
      </p:sp>
      <p:sp>
        <p:nvSpPr>
          <p:cNvPr id="62" name="Text 18"/>
          <p:cNvSpPr/>
          <p:nvPr/>
        </p:nvSpPr>
        <p:spPr>
          <a:xfrm>
            <a:off x="9448800" y="4457700"/>
            <a:ext cx="7620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1E40AF"/>
                </a:solidFill>
                <a:latin typeface="ui-sans-serif" pitchFamily="34" charset="0"/>
                <a:ea typeface="ui-sans-serif" pitchFamily="34" charset="-122"/>
                <a:cs typeface="ui-sans-serif" pitchFamily="34" charset="-120"/>
              </a:rPr>
              <a:t>AZ2</a:t>
            </a:r>
            <a:endParaRPr lang="en-US" sz="1200" dirty="0"/>
          </a:p>
        </p:txBody>
      </p:sp>
      <p:sp>
        <p:nvSpPr>
          <p:cNvPr id="63" name="Text 19"/>
          <p:cNvSpPr/>
          <p:nvPr/>
        </p:nvSpPr>
        <p:spPr>
          <a:xfrm>
            <a:off x="10515600" y="4457700"/>
            <a:ext cx="7620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1E40AF"/>
                </a:solidFill>
                <a:latin typeface="ui-sans-serif" pitchFamily="34" charset="0"/>
                <a:ea typeface="ui-sans-serif" pitchFamily="34" charset="-122"/>
                <a:cs typeface="ui-sans-serif" pitchFamily="34" charset="-120"/>
              </a:rPr>
              <a:t>AZ3</a:t>
            </a:r>
            <a:endParaRPr lang="en-US" sz="1200" dirty="0"/>
          </a:p>
        </p:txBody>
      </p:sp>
      <p:sp>
        <p:nvSpPr>
          <p:cNvPr id="64" name="Text 20"/>
          <p:cNvSpPr/>
          <p:nvPr/>
        </p:nvSpPr>
        <p:spPr>
          <a:xfrm>
            <a:off x="1019175" y="5657850"/>
            <a:ext cx="10410825" cy="4572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Key Advantage:</a:t>
            </a:r>
            <a:r>
              <a:rPr lang="en-US" sz="1200" dirty="0">
                <a:solidFill>
                  <a:srgbClr val="374151"/>
                </a:solidFill>
                <a:latin typeface="ui-sans-serif" pitchFamily="34" charset="0"/>
                <a:ea typeface="ui-sans-serif" pitchFamily="34" charset="-122"/>
                <a:cs typeface="ui-sans-serif" pitchFamily="34" charset="-120"/>
              </a:rPr>
              <a:t> Aurora's cloud-native architecture delivers up to 5x the performance of MySQL and 3x PostgreSQL through these innovative design choices.</a:t>
            </a:r>
            <a:endParaRPr lang="en-US" sz="1200" dirty="0"/>
          </a:p>
        </p:txBody>
      </p:sp>
      <p:sp>
        <p:nvSpPr>
          <p:cNvPr id="65" name="Text 21"/>
          <p:cNvSpPr/>
          <p:nvPr/>
        </p:nvSpPr>
        <p:spPr>
          <a:xfrm>
            <a:off x="867668" y="6515100"/>
            <a:ext cx="2012216"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Aurora Database</a:t>
            </a:r>
            <a:endParaRPr lang="en-US" sz="1200" dirty="0"/>
          </a:p>
        </p:txBody>
      </p:sp>
      <p:sp>
        <p:nvSpPr>
          <p:cNvPr id="66" name="Text 22"/>
          <p:cNvSpPr/>
          <p:nvPr/>
        </p:nvSpPr>
        <p:spPr>
          <a:xfrm>
            <a:off x="11143208" y="6515100"/>
            <a:ext cx="52703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3 / 10</a:t>
            </a:r>
            <a:endParaRPr lang="en-US" sz="12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96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609600" y="1181100"/>
            <a:ext cx="5372100" cy="2705100"/>
          </a:xfrm>
          <a:prstGeom prst="rect">
            <a:avLst/>
          </a:prstGeom>
        </p:spPr>
      </p:pic>
      <p:pic>
        <p:nvPicPr>
          <p:cNvPr id="5" name="Image 3" descr="preencoded.png"/>
          <p:cNvPicPr>
            <a:picLocks noChangeAspect="1"/>
          </p:cNvPicPr>
          <p:nvPr/>
        </p:nvPicPr>
        <p:blipFill>
          <a:blip r:embed="rId6"/>
          <a:stretch>
            <a:fillRect/>
          </a:stretch>
        </p:blipFill>
        <p:spPr>
          <a:xfrm>
            <a:off x="838200" y="14097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81075" y="1485900"/>
            <a:ext cx="171450" cy="304800"/>
          </a:xfrm>
          <a:prstGeom prst="rect">
            <a:avLst/>
          </a:prstGeom>
        </p:spPr>
      </p:pic>
      <p:pic>
        <p:nvPicPr>
          <p:cNvPr id="7" name="Image 5" descr="preencoded.png"/>
          <p:cNvPicPr>
            <a:picLocks noChangeAspect="1"/>
          </p:cNvPicPr>
          <p:nvPr/>
        </p:nvPicPr>
        <p:blipFill>
          <a:blip r:embed="rId8"/>
          <a:stretch>
            <a:fillRect/>
          </a:stretch>
        </p:blipFill>
        <p:spPr>
          <a:xfrm>
            <a:off x="838200" y="2819400"/>
            <a:ext cx="4914900" cy="76200"/>
          </a:xfrm>
          <a:prstGeom prst="rect">
            <a:avLst/>
          </a:prstGeom>
        </p:spPr>
      </p:pic>
      <p:pic>
        <p:nvPicPr>
          <p:cNvPr id="8" name="Image 6" descr="preencoded.png"/>
          <p:cNvPicPr>
            <a:picLocks noChangeAspect="1"/>
          </p:cNvPicPr>
          <p:nvPr/>
        </p:nvPicPr>
        <p:blipFill>
          <a:blip r:embed="rId9"/>
          <a:stretch>
            <a:fillRect/>
          </a:stretch>
        </p:blipFill>
        <p:spPr>
          <a:xfrm>
            <a:off x="838200" y="3200400"/>
            <a:ext cx="4914900" cy="76200"/>
          </a:xfrm>
          <a:prstGeom prst="rect">
            <a:avLst/>
          </a:prstGeom>
        </p:spPr>
      </p:pic>
      <p:pic>
        <p:nvPicPr>
          <p:cNvPr id="9" name="Image 7" descr="preencoded.png"/>
          <p:cNvPicPr>
            <a:picLocks noChangeAspect="1"/>
          </p:cNvPicPr>
          <p:nvPr/>
        </p:nvPicPr>
        <p:blipFill>
          <a:blip r:embed="rId8"/>
          <a:stretch>
            <a:fillRect/>
          </a:stretch>
        </p:blipFill>
        <p:spPr>
          <a:xfrm>
            <a:off x="838200" y="3581400"/>
            <a:ext cx="4914900" cy="76200"/>
          </a:xfrm>
          <a:prstGeom prst="rect">
            <a:avLst/>
          </a:prstGeom>
        </p:spPr>
      </p:pic>
      <p:pic>
        <p:nvPicPr>
          <p:cNvPr id="10" name="Image 8" descr="preencoded.png"/>
          <p:cNvPicPr>
            <a:picLocks noChangeAspect="1"/>
          </p:cNvPicPr>
          <p:nvPr/>
        </p:nvPicPr>
        <p:blipFill>
          <a:blip r:embed="rId10"/>
          <a:stretch>
            <a:fillRect/>
          </a:stretch>
        </p:blipFill>
        <p:spPr>
          <a:xfrm>
            <a:off x="609600" y="4114800"/>
            <a:ext cx="5372100" cy="2057400"/>
          </a:xfrm>
          <a:prstGeom prst="rect">
            <a:avLst/>
          </a:prstGeom>
        </p:spPr>
      </p:pic>
      <p:pic>
        <p:nvPicPr>
          <p:cNvPr id="11" name="Image 9" descr="preencoded.png"/>
          <p:cNvPicPr>
            <a:picLocks noChangeAspect="1"/>
          </p:cNvPicPr>
          <p:nvPr/>
        </p:nvPicPr>
        <p:blipFill>
          <a:blip r:embed="rId11"/>
          <a:stretch>
            <a:fillRect/>
          </a:stretch>
        </p:blipFill>
        <p:spPr>
          <a:xfrm>
            <a:off x="838200" y="4343400"/>
            <a:ext cx="457200" cy="457200"/>
          </a:xfrm>
          <a:prstGeom prst="rect">
            <a:avLst/>
          </a:prstGeom>
        </p:spPr>
      </p:pic>
      <p:pic>
        <p:nvPicPr>
          <p:cNvPr id="12" name="Image 10" descr="preencoded.png"/>
          <p:cNvPicPr>
            <a:picLocks noChangeAspect="1"/>
          </p:cNvPicPr>
          <p:nvPr/>
        </p:nvPicPr>
        <p:blipFill>
          <a:blip r:embed="rId12"/>
          <a:stretch>
            <a:fillRect/>
          </a:stretch>
        </p:blipFill>
        <p:spPr>
          <a:xfrm>
            <a:off x="952500" y="4419600"/>
            <a:ext cx="228600" cy="304800"/>
          </a:xfrm>
          <a:prstGeom prst="rect">
            <a:avLst/>
          </a:prstGeom>
        </p:spPr>
      </p:pic>
      <p:pic>
        <p:nvPicPr>
          <p:cNvPr id="13" name="Image 11" descr="preencoded.png"/>
          <p:cNvPicPr>
            <a:picLocks noChangeAspect="1"/>
          </p:cNvPicPr>
          <p:nvPr/>
        </p:nvPicPr>
        <p:blipFill>
          <a:blip r:embed="rId13"/>
          <a:stretch>
            <a:fillRect/>
          </a:stretch>
        </p:blipFill>
        <p:spPr>
          <a:xfrm>
            <a:off x="838200" y="575310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6210300" y="1181100"/>
            <a:ext cx="5372100" cy="2362200"/>
          </a:xfrm>
          <a:prstGeom prst="rect">
            <a:avLst/>
          </a:prstGeom>
        </p:spPr>
      </p:pic>
      <p:pic>
        <p:nvPicPr>
          <p:cNvPr id="15" name="Image 13" descr="preencoded.png"/>
          <p:cNvPicPr>
            <a:picLocks noChangeAspect="1"/>
          </p:cNvPicPr>
          <p:nvPr/>
        </p:nvPicPr>
        <p:blipFill>
          <a:blip r:embed="rId15"/>
          <a:stretch>
            <a:fillRect/>
          </a:stretch>
        </p:blipFill>
        <p:spPr>
          <a:xfrm>
            <a:off x="6438900" y="1409700"/>
            <a:ext cx="457200" cy="457200"/>
          </a:xfrm>
          <a:prstGeom prst="rect">
            <a:avLst/>
          </a:prstGeom>
        </p:spPr>
      </p:pic>
      <p:pic>
        <p:nvPicPr>
          <p:cNvPr id="16" name="Image 14" descr="preencoded.png"/>
          <p:cNvPicPr>
            <a:picLocks noChangeAspect="1"/>
          </p:cNvPicPr>
          <p:nvPr/>
        </p:nvPicPr>
        <p:blipFill>
          <a:blip r:embed="rId16"/>
          <a:stretch>
            <a:fillRect/>
          </a:stretch>
        </p:blipFill>
        <p:spPr>
          <a:xfrm>
            <a:off x="6567488" y="1485900"/>
            <a:ext cx="200025" cy="304800"/>
          </a:xfrm>
          <a:prstGeom prst="rect">
            <a:avLst/>
          </a:prstGeom>
        </p:spPr>
      </p:pic>
      <p:pic>
        <p:nvPicPr>
          <p:cNvPr id="17" name="Image 15" descr="preencoded.png"/>
          <p:cNvPicPr>
            <a:picLocks noChangeAspect="1"/>
          </p:cNvPicPr>
          <p:nvPr/>
        </p:nvPicPr>
        <p:blipFill>
          <a:blip r:embed="rId17"/>
          <a:stretch>
            <a:fillRect/>
          </a:stretch>
        </p:blipFill>
        <p:spPr>
          <a:xfrm>
            <a:off x="6438900" y="2819400"/>
            <a:ext cx="4914900" cy="76200"/>
          </a:xfrm>
          <a:prstGeom prst="rect">
            <a:avLst/>
          </a:prstGeom>
        </p:spPr>
      </p:pic>
      <p:pic>
        <p:nvPicPr>
          <p:cNvPr id="18" name="Image 16" descr="preencoded.png"/>
          <p:cNvPicPr>
            <a:picLocks noChangeAspect="1"/>
          </p:cNvPicPr>
          <p:nvPr/>
        </p:nvPicPr>
        <p:blipFill>
          <a:blip r:embed="rId18"/>
          <a:stretch>
            <a:fillRect/>
          </a:stretch>
        </p:blipFill>
        <p:spPr>
          <a:xfrm>
            <a:off x="6438900" y="3048000"/>
            <a:ext cx="152400" cy="152400"/>
          </a:xfrm>
          <a:prstGeom prst="rect">
            <a:avLst/>
          </a:prstGeom>
        </p:spPr>
      </p:pic>
      <p:pic>
        <p:nvPicPr>
          <p:cNvPr id="19" name="Image 17" descr="preencoded.png"/>
          <p:cNvPicPr>
            <a:picLocks noChangeAspect="1"/>
          </p:cNvPicPr>
          <p:nvPr/>
        </p:nvPicPr>
        <p:blipFill>
          <a:blip r:embed="rId19"/>
          <a:stretch>
            <a:fillRect/>
          </a:stretch>
        </p:blipFill>
        <p:spPr>
          <a:xfrm>
            <a:off x="6210300" y="3771900"/>
            <a:ext cx="5372100" cy="2400300"/>
          </a:xfrm>
          <a:prstGeom prst="rect">
            <a:avLst/>
          </a:prstGeom>
        </p:spPr>
      </p:pic>
      <p:pic>
        <p:nvPicPr>
          <p:cNvPr id="20" name="Image 18" descr="preencoded.png"/>
          <p:cNvPicPr>
            <a:picLocks noChangeAspect="1"/>
          </p:cNvPicPr>
          <p:nvPr/>
        </p:nvPicPr>
        <p:blipFill>
          <a:blip r:embed="rId20"/>
          <a:stretch>
            <a:fillRect/>
          </a:stretch>
        </p:blipFill>
        <p:spPr>
          <a:xfrm>
            <a:off x="6438900" y="4000500"/>
            <a:ext cx="457200" cy="457200"/>
          </a:xfrm>
          <a:prstGeom prst="rect">
            <a:avLst/>
          </a:prstGeom>
        </p:spPr>
      </p:pic>
      <p:pic>
        <p:nvPicPr>
          <p:cNvPr id="21" name="Image 19" descr="preencoded.png"/>
          <p:cNvPicPr>
            <a:picLocks noChangeAspect="1"/>
          </p:cNvPicPr>
          <p:nvPr/>
        </p:nvPicPr>
        <p:blipFill>
          <a:blip r:embed="rId21"/>
          <a:stretch>
            <a:fillRect/>
          </a:stretch>
        </p:blipFill>
        <p:spPr>
          <a:xfrm>
            <a:off x="6553200" y="4076700"/>
            <a:ext cx="228600" cy="304800"/>
          </a:xfrm>
          <a:prstGeom prst="rect">
            <a:avLst/>
          </a:prstGeom>
        </p:spPr>
      </p:pic>
      <p:pic>
        <p:nvPicPr>
          <p:cNvPr id="22" name="Image 20" descr="preencoded.png"/>
          <p:cNvPicPr>
            <a:picLocks noChangeAspect="1"/>
          </p:cNvPicPr>
          <p:nvPr/>
        </p:nvPicPr>
        <p:blipFill>
          <a:blip r:embed="rId22"/>
          <a:stretch>
            <a:fillRect/>
          </a:stretch>
        </p:blipFill>
        <p:spPr>
          <a:xfrm>
            <a:off x="6667500" y="5219700"/>
            <a:ext cx="114300" cy="152400"/>
          </a:xfrm>
          <a:prstGeom prst="rect">
            <a:avLst/>
          </a:prstGeom>
        </p:spPr>
      </p:pic>
      <p:pic>
        <p:nvPicPr>
          <p:cNvPr id="23" name="Image 21" descr="preencoded.png"/>
          <p:cNvPicPr>
            <a:picLocks noChangeAspect="1"/>
          </p:cNvPicPr>
          <p:nvPr/>
        </p:nvPicPr>
        <p:blipFill>
          <a:blip r:embed="rId23"/>
          <a:stretch>
            <a:fillRect/>
          </a:stretch>
        </p:blipFill>
        <p:spPr>
          <a:xfrm>
            <a:off x="6667500" y="5524500"/>
            <a:ext cx="171450" cy="152400"/>
          </a:xfrm>
          <a:prstGeom prst="rect">
            <a:avLst/>
          </a:prstGeom>
        </p:spPr>
      </p:pic>
      <p:pic>
        <p:nvPicPr>
          <p:cNvPr id="24" name="Image 22" descr="preencoded.png"/>
          <p:cNvPicPr>
            <a:picLocks noChangeAspect="1"/>
          </p:cNvPicPr>
          <p:nvPr/>
        </p:nvPicPr>
        <p:blipFill>
          <a:blip r:embed="rId24"/>
          <a:stretch>
            <a:fillRect/>
          </a:stretch>
        </p:blipFill>
        <p:spPr>
          <a:xfrm>
            <a:off x="609600" y="6429375"/>
            <a:ext cx="133350" cy="152400"/>
          </a:xfrm>
          <a:prstGeom prst="rect">
            <a:avLst/>
          </a:prstGeom>
        </p:spPr>
      </p:pic>
      <p:pic>
        <p:nvPicPr>
          <p:cNvPr id="25" name="Image 23" descr="preencoded.png"/>
          <p:cNvPicPr>
            <a:picLocks noChangeAspect="1"/>
          </p:cNvPicPr>
          <p:nvPr/>
        </p:nvPicPr>
        <p:blipFill>
          <a:blip r:embed="rId4"/>
          <a:stretch>
            <a:fillRect/>
          </a:stretch>
        </p:blipFill>
        <p:spPr>
          <a:xfrm>
            <a:off x="0" y="6781800"/>
            <a:ext cx="12192000" cy="114300"/>
          </a:xfrm>
          <a:prstGeom prst="rect">
            <a:avLst/>
          </a:prstGeom>
        </p:spPr>
      </p:pic>
      <p:sp>
        <p:nvSpPr>
          <p:cNvPr id="26" name="Text 0"/>
          <p:cNvSpPr/>
          <p:nvPr/>
        </p:nvSpPr>
        <p:spPr>
          <a:xfrm>
            <a:off x="609600" y="4191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High Performance and Scalability</a:t>
            </a:r>
            <a:endParaRPr lang="en-US" sz="2700" dirty="0"/>
          </a:p>
        </p:txBody>
      </p:sp>
      <p:sp>
        <p:nvSpPr>
          <p:cNvPr id="27" name="Text 1"/>
          <p:cNvSpPr/>
          <p:nvPr/>
        </p:nvSpPr>
        <p:spPr>
          <a:xfrm>
            <a:off x="1447800" y="1485900"/>
            <a:ext cx="3239869"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Superior Throughput</a:t>
            </a:r>
            <a:endParaRPr lang="en-US" sz="1800" dirty="0"/>
          </a:p>
        </p:txBody>
      </p:sp>
      <p:sp>
        <p:nvSpPr>
          <p:cNvPr id="28" name="Text 2"/>
          <p:cNvSpPr/>
          <p:nvPr/>
        </p:nvSpPr>
        <p:spPr>
          <a:xfrm>
            <a:off x="838200" y="1981200"/>
            <a:ext cx="49149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Aurora delivers up to </a:t>
            </a:r>
            <a:r>
              <a:rPr lang="en-US" sz="1200" b="1" dirty="0">
                <a:solidFill>
                  <a:srgbClr val="F97316"/>
                </a:solidFill>
                <a:latin typeface="ui-sans-serif" pitchFamily="34" charset="0"/>
                <a:ea typeface="ui-sans-serif" pitchFamily="34" charset="-122"/>
                <a:cs typeface="ui-sans-serif" pitchFamily="34" charset="-120"/>
              </a:rPr>
              <a:t>5x</a:t>
            </a:r>
            <a:r>
              <a:rPr lang="en-US" sz="1200" dirty="0">
                <a:solidFill>
                  <a:srgbClr val="4B5563"/>
                </a:solidFill>
                <a:latin typeface="ui-sans-serif" pitchFamily="34" charset="0"/>
                <a:ea typeface="ui-sans-serif" pitchFamily="34" charset="-122"/>
                <a:cs typeface="ui-sans-serif" pitchFamily="34" charset="-120"/>
              </a:rPr>
              <a:t> the throughput of MySQL and </a:t>
            </a:r>
            <a:r>
              <a:rPr lang="en-US" sz="1200" b="1" dirty="0">
                <a:solidFill>
                  <a:srgbClr val="F97316"/>
                </a:solidFill>
                <a:latin typeface="ui-sans-serif" pitchFamily="34" charset="0"/>
                <a:ea typeface="ui-sans-serif" pitchFamily="34" charset="-122"/>
                <a:cs typeface="ui-sans-serif" pitchFamily="34" charset="-120"/>
              </a:rPr>
              <a:t>3x</a:t>
            </a:r>
            <a:r>
              <a:rPr lang="en-US" sz="1200" dirty="0">
                <a:solidFill>
                  <a:srgbClr val="4B5563"/>
                </a:solidFill>
                <a:latin typeface="ui-sans-serif" pitchFamily="34" charset="0"/>
                <a:ea typeface="ui-sans-serif" pitchFamily="34" charset="-122"/>
                <a:cs typeface="ui-sans-serif" pitchFamily="34" charset="-120"/>
              </a:rPr>
              <a:t> the throughput of PostgreSQL on comparable hardware.</a:t>
            </a:r>
            <a:endParaRPr lang="en-US" sz="1200" dirty="0"/>
          </a:p>
        </p:txBody>
      </p:sp>
      <p:sp>
        <p:nvSpPr>
          <p:cNvPr id="29" name="Text 3"/>
          <p:cNvSpPr/>
          <p:nvPr/>
        </p:nvSpPr>
        <p:spPr>
          <a:xfrm>
            <a:off x="838200" y="2590800"/>
            <a:ext cx="549533"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MySQL</a:t>
            </a:r>
            <a:endParaRPr lang="en-US" sz="1050" dirty="0"/>
          </a:p>
        </p:txBody>
      </p:sp>
      <p:sp>
        <p:nvSpPr>
          <p:cNvPr id="30" name="Text 4"/>
          <p:cNvSpPr/>
          <p:nvPr/>
        </p:nvSpPr>
        <p:spPr>
          <a:xfrm>
            <a:off x="5589240" y="2590800"/>
            <a:ext cx="196632"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1x</a:t>
            </a:r>
            <a:endParaRPr lang="en-US" sz="1050" dirty="0"/>
          </a:p>
        </p:txBody>
      </p:sp>
      <p:sp>
        <p:nvSpPr>
          <p:cNvPr id="31" name="Text 5"/>
          <p:cNvSpPr/>
          <p:nvPr/>
        </p:nvSpPr>
        <p:spPr>
          <a:xfrm>
            <a:off x="838200" y="2971800"/>
            <a:ext cx="913864"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PostgreSQL</a:t>
            </a:r>
            <a:endParaRPr lang="en-US" sz="1050" dirty="0"/>
          </a:p>
        </p:txBody>
      </p:sp>
      <p:sp>
        <p:nvSpPr>
          <p:cNvPr id="32" name="Text 6"/>
          <p:cNvSpPr/>
          <p:nvPr/>
        </p:nvSpPr>
        <p:spPr>
          <a:xfrm>
            <a:off x="5589240" y="2971800"/>
            <a:ext cx="196632"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1x</a:t>
            </a:r>
            <a:endParaRPr lang="en-US" sz="1050" dirty="0"/>
          </a:p>
        </p:txBody>
      </p:sp>
      <p:sp>
        <p:nvSpPr>
          <p:cNvPr id="33" name="Text 7"/>
          <p:cNvSpPr/>
          <p:nvPr/>
        </p:nvSpPr>
        <p:spPr>
          <a:xfrm>
            <a:off x="838200" y="3352800"/>
            <a:ext cx="535067"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Aurora</a:t>
            </a:r>
            <a:endParaRPr lang="en-US" sz="1050" dirty="0"/>
          </a:p>
        </p:txBody>
      </p:sp>
      <p:sp>
        <p:nvSpPr>
          <p:cNvPr id="34" name="Text 8"/>
          <p:cNvSpPr/>
          <p:nvPr/>
        </p:nvSpPr>
        <p:spPr>
          <a:xfrm>
            <a:off x="5292626" y="3352800"/>
            <a:ext cx="552569"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5x-15x</a:t>
            </a:r>
            <a:endParaRPr lang="en-US" sz="1050" dirty="0"/>
          </a:p>
        </p:txBody>
      </p:sp>
      <p:sp>
        <p:nvSpPr>
          <p:cNvPr id="35" name="Text 9"/>
          <p:cNvSpPr/>
          <p:nvPr/>
        </p:nvSpPr>
        <p:spPr>
          <a:xfrm>
            <a:off x="1447800" y="4419600"/>
            <a:ext cx="2487097"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Read Scalability</a:t>
            </a:r>
            <a:endParaRPr lang="en-US" sz="1800" dirty="0"/>
          </a:p>
        </p:txBody>
      </p:sp>
      <p:sp>
        <p:nvSpPr>
          <p:cNvPr id="36" name="Text 10"/>
          <p:cNvSpPr/>
          <p:nvPr/>
        </p:nvSpPr>
        <p:spPr>
          <a:xfrm>
            <a:off x="838200" y="4914900"/>
            <a:ext cx="49149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Supports up to </a:t>
            </a:r>
            <a:r>
              <a:rPr lang="en-US" sz="1200" b="1" dirty="0">
                <a:solidFill>
                  <a:srgbClr val="F97316"/>
                </a:solidFill>
                <a:latin typeface="ui-sans-serif" pitchFamily="34" charset="0"/>
                <a:ea typeface="ui-sans-serif" pitchFamily="34" charset="-122"/>
                <a:cs typeface="ui-sans-serif" pitchFamily="34" charset="-120"/>
              </a:rPr>
              <a:t>15</a:t>
            </a:r>
            <a:r>
              <a:rPr lang="en-US" sz="1200" dirty="0">
                <a:solidFill>
                  <a:srgbClr val="4B5563"/>
                </a:solidFill>
                <a:latin typeface="ui-sans-serif" pitchFamily="34" charset="0"/>
                <a:ea typeface="ui-sans-serif" pitchFamily="34" charset="-122"/>
                <a:cs typeface="ui-sans-serif" pitchFamily="34" charset="-120"/>
              </a:rPr>
              <a:t> low-latency Aurora Replicas sharing the same storage volume, allowing elastic scaling of read operations.</a:t>
            </a:r>
            <a:endParaRPr lang="en-US" sz="1200" dirty="0"/>
          </a:p>
        </p:txBody>
      </p:sp>
      <p:sp>
        <p:nvSpPr>
          <p:cNvPr id="37" name="Text 11"/>
          <p:cNvSpPr/>
          <p:nvPr/>
        </p:nvSpPr>
        <p:spPr>
          <a:xfrm>
            <a:off x="1066800" y="5715000"/>
            <a:ext cx="426249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Typical replica lag: </a:t>
            </a:r>
            <a:r>
              <a:rPr lang="en-US" sz="1200" b="1" dirty="0">
                <a:solidFill>
                  <a:srgbClr val="4B5563"/>
                </a:solidFill>
                <a:latin typeface="ui-sans-serif" pitchFamily="34" charset="0"/>
                <a:ea typeface="ui-sans-serif" pitchFamily="34" charset="-122"/>
                <a:cs typeface="ui-sans-serif" pitchFamily="34" charset="-120"/>
              </a:rPr>
              <a:t>single-digit milliseconds</a:t>
            </a:r>
            <a:endParaRPr lang="en-US" sz="1200" dirty="0"/>
          </a:p>
        </p:txBody>
      </p:sp>
      <p:sp>
        <p:nvSpPr>
          <p:cNvPr id="38" name="Text 12"/>
          <p:cNvSpPr/>
          <p:nvPr/>
        </p:nvSpPr>
        <p:spPr>
          <a:xfrm>
            <a:off x="7048500" y="1485900"/>
            <a:ext cx="4121944"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Automatic Storage Scaling</a:t>
            </a:r>
            <a:endParaRPr lang="en-US" sz="1800" dirty="0"/>
          </a:p>
        </p:txBody>
      </p:sp>
      <p:sp>
        <p:nvSpPr>
          <p:cNvPr id="39" name="Text 13"/>
          <p:cNvSpPr/>
          <p:nvPr/>
        </p:nvSpPr>
        <p:spPr>
          <a:xfrm>
            <a:off x="6438900" y="1981200"/>
            <a:ext cx="49149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Storage automatically scales on demand from 10 GB up to </a:t>
            </a:r>
            <a:r>
              <a:rPr lang="en-US" sz="1200" b="1" dirty="0">
                <a:solidFill>
                  <a:srgbClr val="F97316"/>
                </a:solidFill>
                <a:latin typeface="ui-sans-serif" pitchFamily="34" charset="0"/>
                <a:ea typeface="ui-sans-serif" pitchFamily="34" charset="-122"/>
                <a:cs typeface="ui-sans-serif" pitchFamily="34" charset="-120"/>
              </a:rPr>
              <a:t>128 TiB</a:t>
            </a:r>
            <a:r>
              <a:rPr lang="en-US" sz="1200" dirty="0">
                <a:solidFill>
                  <a:srgbClr val="4B5563"/>
                </a:solidFill>
                <a:latin typeface="ui-sans-serif" pitchFamily="34" charset="0"/>
                <a:ea typeface="ui-sans-serif" pitchFamily="34" charset="-122"/>
                <a:cs typeface="ui-sans-serif" pitchFamily="34" charset="-120"/>
              </a:rPr>
              <a:t> (or up to 256 TiB for newer versions).</a:t>
            </a:r>
            <a:endParaRPr lang="en-US" sz="1200" dirty="0"/>
          </a:p>
        </p:txBody>
      </p:sp>
      <p:sp>
        <p:nvSpPr>
          <p:cNvPr id="40" name="Text 14"/>
          <p:cNvSpPr/>
          <p:nvPr/>
        </p:nvSpPr>
        <p:spPr>
          <a:xfrm>
            <a:off x="6438900" y="2590800"/>
            <a:ext cx="1184255"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Storage Range</a:t>
            </a:r>
            <a:endParaRPr lang="en-US" sz="1050" dirty="0"/>
          </a:p>
        </p:txBody>
      </p:sp>
      <p:sp>
        <p:nvSpPr>
          <p:cNvPr id="41" name="Text 15"/>
          <p:cNvSpPr/>
          <p:nvPr/>
        </p:nvSpPr>
        <p:spPr>
          <a:xfrm>
            <a:off x="10311110" y="2590800"/>
            <a:ext cx="1251228" cy="1905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10 GB - 128 TiB</a:t>
            </a:r>
            <a:endParaRPr lang="en-US" sz="1050" dirty="0"/>
          </a:p>
        </p:txBody>
      </p:sp>
      <p:sp>
        <p:nvSpPr>
          <p:cNvPr id="42" name="Text 16"/>
          <p:cNvSpPr/>
          <p:nvPr/>
        </p:nvSpPr>
        <p:spPr>
          <a:xfrm>
            <a:off x="6667500" y="3009900"/>
            <a:ext cx="455503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Eliminates manual provisioning and management</a:t>
            </a:r>
            <a:endParaRPr lang="en-US" sz="1200" dirty="0"/>
          </a:p>
        </p:txBody>
      </p:sp>
      <p:sp>
        <p:nvSpPr>
          <p:cNvPr id="43" name="Text 17"/>
          <p:cNvSpPr/>
          <p:nvPr/>
        </p:nvSpPr>
        <p:spPr>
          <a:xfrm>
            <a:off x="7048500" y="4076700"/>
            <a:ext cx="3915489"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Flexible Compute Scaling</a:t>
            </a:r>
            <a:endParaRPr lang="en-US" sz="1800" dirty="0"/>
          </a:p>
        </p:txBody>
      </p:sp>
      <p:sp>
        <p:nvSpPr>
          <p:cNvPr id="44" name="Text 18"/>
          <p:cNvSpPr/>
          <p:nvPr/>
        </p:nvSpPr>
        <p:spPr>
          <a:xfrm>
            <a:off x="6438900" y="4572000"/>
            <a:ext cx="589788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Aurora allows for flexible scaling of compute resources:</a:t>
            </a:r>
            <a:endParaRPr lang="en-US" sz="1200" dirty="0"/>
          </a:p>
        </p:txBody>
      </p:sp>
      <p:sp>
        <p:nvSpPr>
          <p:cNvPr id="45" name="Text 19"/>
          <p:cNvSpPr/>
          <p:nvPr/>
        </p:nvSpPr>
        <p:spPr>
          <a:xfrm>
            <a:off x="6743700" y="4876800"/>
            <a:ext cx="389137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Manual vertical scaling of instance classes</a:t>
            </a:r>
            <a:endParaRPr lang="en-US" sz="1200" dirty="0"/>
          </a:p>
        </p:txBody>
      </p:sp>
      <p:sp>
        <p:nvSpPr>
          <p:cNvPr id="46" name="Text 20"/>
          <p:cNvSpPr/>
          <p:nvPr/>
        </p:nvSpPr>
        <p:spPr>
          <a:xfrm>
            <a:off x="6858000" y="5181600"/>
            <a:ext cx="360902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Instant resizing with minimal downtime</a:t>
            </a:r>
            <a:endParaRPr lang="en-US" sz="1200" dirty="0"/>
          </a:p>
        </p:txBody>
      </p:sp>
      <p:sp>
        <p:nvSpPr>
          <p:cNvPr id="47" name="Text 21"/>
          <p:cNvSpPr/>
          <p:nvPr/>
        </p:nvSpPr>
        <p:spPr>
          <a:xfrm>
            <a:off x="6915150" y="5486400"/>
            <a:ext cx="443865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Aurora Serverless v2: automatic scaling from 0 to hundreds of ACUs</a:t>
            </a:r>
            <a:endParaRPr lang="en-US" sz="1200" dirty="0"/>
          </a:p>
        </p:txBody>
      </p:sp>
      <p:sp>
        <p:nvSpPr>
          <p:cNvPr id="48" name="Text 22"/>
          <p:cNvSpPr/>
          <p:nvPr/>
        </p:nvSpPr>
        <p:spPr>
          <a:xfrm>
            <a:off x="867668" y="6419850"/>
            <a:ext cx="2012216"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Aurora Database</a:t>
            </a:r>
            <a:endParaRPr lang="en-US" sz="1200" dirty="0"/>
          </a:p>
        </p:txBody>
      </p:sp>
      <p:sp>
        <p:nvSpPr>
          <p:cNvPr id="49" name="Text 23"/>
          <p:cNvSpPr/>
          <p:nvPr/>
        </p:nvSpPr>
        <p:spPr>
          <a:xfrm>
            <a:off x="11143208" y="6419850"/>
            <a:ext cx="52703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4 / 10</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479102"/>
          </a:xfrm>
          <a:prstGeom prst="rect">
            <a:avLst/>
          </a:prstGeom>
        </p:spPr>
      </p:pic>
      <p:pic>
        <p:nvPicPr>
          <p:cNvPr id="3" name="Image 1" descr="preencoded.png"/>
          <p:cNvPicPr>
            <a:picLocks noChangeAspect="1"/>
          </p:cNvPicPr>
          <p:nvPr/>
        </p:nvPicPr>
        <p:blipFill>
          <a:blip r:embed="rId4"/>
          <a:stretch>
            <a:fillRect/>
          </a:stretch>
        </p:blipFill>
        <p:spPr>
          <a:xfrm>
            <a:off x="3810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1430000" cy="838200"/>
          </a:xfrm>
          <a:prstGeom prst="rect">
            <a:avLst/>
          </a:prstGeom>
        </p:spPr>
      </p:pic>
      <p:pic>
        <p:nvPicPr>
          <p:cNvPr id="5" name="Image 3" descr="preencoded.png"/>
          <p:cNvPicPr>
            <a:picLocks noChangeAspect="1"/>
          </p:cNvPicPr>
          <p:nvPr/>
        </p:nvPicPr>
        <p:blipFill>
          <a:blip r:embed="rId6"/>
          <a:stretch>
            <a:fillRect/>
          </a:stretch>
        </p:blipFill>
        <p:spPr>
          <a:xfrm>
            <a:off x="381000" y="2171700"/>
            <a:ext cx="5600700" cy="2895600"/>
          </a:xfrm>
          <a:prstGeom prst="rect">
            <a:avLst/>
          </a:prstGeom>
        </p:spPr>
      </p:pic>
      <p:pic>
        <p:nvPicPr>
          <p:cNvPr id="6" name="Image 4" descr="preencoded.png"/>
          <p:cNvPicPr>
            <a:picLocks noChangeAspect="1"/>
          </p:cNvPicPr>
          <p:nvPr/>
        </p:nvPicPr>
        <p:blipFill>
          <a:blip r:embed="rId7"/>
          <a:stretch>
            <a:fillRect/>
          </a:stretch>
        </p:blipFill>
        <p:spPr>
          <a:xfrm>
            <a:off x="571500" y="2362200"/>
            <a:ext cx="285750" cy="342900"/>
          </a:xfrm>
          <a:prstGeom prst="rect">
            <a:avLst/>
          </a:prstGeom>
        </p:spPr>
      </p:pic>
      <p:pic>
        <p:nvPicPr>
          <p:cNvPr id="7" name="Image 5" descr="preencoded.png"/>
          <p:cNvPicPr>
            <a:picLocks noChangeAspect="1"/>
          </p:cNvPicPr>
          <p:nvPr/>
        </p:nvPicPr>
        <p:blipFill>
          <a:blip r:embed="rId8"/>
          <a:stretch>
            <a:fillRect/>
          </a:stretch>
        </p:blipFill>
        <p:spPr>
          <a:xfrm>
            <a:off x="571500" y="3467100"/>
            <a:ext cx="152400" cy="152400"/>
          </a:xfrm>
          <a:prstGeom prst="rect">
            <a:avLst/>
          </a:prstGeom>
        </p:spPr>
      </p:pic>
      <p:pic>
        <p:nvPicPr>
          <p:cNvPr id="8" name="Image 6" descr="preencoded.png"/>
          <p:cNvPicPr>
            <a:picLocks noChangeAspect="1"/>
          </p:cNvPicPr>
          <p:nvPr/>
        </p:nvPicPr>
        <p:blipFill>
          <a:blip r:embed="rId8"/>
          <a:stretch>
            <a:fillRect/>
          </a:stretch>
        </p:blipFill>
        <p:spPr>
          <a:xfrm>
            <a:off x="571500" y="3810000"/>
            <a:ext cx="152400" cy="152400"/>
          </a:xfrm>
          <a:prstGeom prst="rect">
            <a:avLst/>
          </a:prstGeom>
        </p:spPr>
      </p:pic>
      <p:pic>
        <p:nvPicPr>
          <p:cNvPr id="9" name="Image 7" descr="preencoded.png"/>
          <p:cNvPicPr>
            <a:picLocks noChangeAspect="1"/>
          </p:cNvPicPr>
          <p:nvPr/>
        </p:nvPicPr>
        <p:blipFill>
          <a:blip r:embed="rId8"/>
          <a:stretch>
            <a:fillRect/>
          </a:stretch>
        </p:blipFill>
        <p:spPr>
          <a:xfrm>
            <a:off x="571500" y="4114800"/>
            <a:ext cx="152400" cy="152400"/>
          </a:xfrm>
          <a:prstGeom prst="rect">
            <a:avLst/>
          </a:prstGeom>
        </p:spPr>
      </p:pic>
      <p:pic>
        <p:nvPicPr>
          <p:cNvPr id="10" name="Image 8" descr="preencoded.png"/>
          <p:cNvPicPr>
            <a:picLocks noChangeAspect="1"/>
          </p:cNvPicPr>
          <p:nvPr/>
        </p:nvPicPr>
        <p:blipFill>
          <a:blip r:embed="rId9"/>
          <a:stretch>
            <a:fillRect/>
          </a:stretch>
        </p:blipFill>
        <p:spPr>
          <a:xfrm>
            <a:off x="571500" y="4457700"/>
            <a:ext cx="5219700" cy="419100"/>
          </a:xfrm>
          <a:prstGeom prst="rect">
            <a:avLst/>
          </a:prstGeom>
        </p:spPr>
      </p:pic>
      <p:pic>
        <p:nvPicPr>
          <p:cNvPr id="11" name="Image 9" descr="preencoded.png"/>
          <p:cNvPicPr>
            <a:picLocks noChangeAspect="1"/>
          </p:cNvPicPr>
          <p:nvPr/>
        </p:nvPicPr>
        <p:blipFill>
          <a:blip r:embed="rId10"/>
          <a:stretch>
            <a:fillRect/>
          </a:stretch>
        </p:blipFill>
        <p:spPr>
          <a:xfrm>
            <a:off x="685800" y="4591050"/>
            <a:ext cx="133350" cy="133350"/>
          </a:xfrm>
          <a:prstGeom prst="rect">
            <a:avLst/>
          </a:prstGeom>
        </p:spPr>
      </p:pic>
      <p:pic>
        <p:nvPicPr>
          <p:cNvPr id="12" name="Image 10" descr="preencoded.png"/>
          <p:cNvPicPr>
            <a:picLocks noChangeAspect="1"/>
          </p:cNvPicPr>
          <p:nvPr/>
        </p:nvPicPr>
        <p:blipFill>
          <a:blip r:embed="rId11"/>
          <a:stretch>
            <a:fillRect/>
          </a:stretch>
        </p:blipFill>
        <p:spPr>
          <a:xfrm>
            <a:off x="6210300" y="2171700"/>
            <a:ext cx="5600700" cy="2895600"/>
          </a:xfrm>
          <a:prstGeom prst="rect">
            <a:avLst/>
          </a:prstGeom>
        </p:spPr>
      </p:pic>
      <p:pic>
        <p:nvPicPr>
          <p:cNvPr id="13" name="Image 11" descr="preencoded.png"/>
          <p:cNvPicPr>
            <a:picLocks noChangeAspect="1"/>
          </p:cNvPicPr>
          <p:nvPr/>
        </p:nvPicPr>
        <p:blipFill>
          <a:blip r:embed="rId12"/>
          <a:stretch>
            <a:fillRect/>
          </a:stretch>
        </p:blipFill>
        <p:spPr>
          <a:xfrm>
            <a:off x="6400800" y="2362200"/>
            <a:ext cx="219075" cy="342900"/>
          </a:xfrm>
          <a:prstGeom prst="rect">
            <a:avLst/>
          </a:prstGeom>
        </p:spPr>
      </p:pic>
      <p:pic>
        <p:nvPicPr>
          <p:cNvPr id="14" name="Image 12" descr="preencoded.png"/>
          <p:cNvPicPr>
            <a:picLocks noChangeAspect="1"/>
          </p:cNvPicPr>
          <p:nvPr/>
        </p:nvPicPr>
        <p:blipFill>
          <a:blip r:embed="rId8"/>
          <a:stretch>
            <a:fillRect/>
          </a:stretch>
        </p:blipFill>
        <p:spPr>
          <a:xfrm>
            <a:off x="6400800" y="3238500"/>
            <a:ext cx="152400" cy="152400"/>
          </a:xfrm>
          <a:prstGeom prst="rect">
            <a:avLst/>
          </a:prstGeom>
        </p:spPr>
      </p:pic>
      <p:pic>
        <p:nvPicPr>
          <p:cNvPr id="15" name="Image 13" descr="preencoded.png"/>
          <p:cNvPicPr>
            <a:picLocks noChangeAspect="1"/>
          </p:cNvPicPr>
          <p:nvPr/>
        </p:nvPicPr>
        <p:blipFill>
          <a:blip r:embed="rId8"/>
          <a:stretch>
            <a:fillRect/>
          </a:stretch>
        </p:blipFill>
        <p:spPr>
          <a:xfrm>
            <a:off x="6400800" y="3581400"/>
            <a:ext cx="152400" cy="152400"/>
          </a:xfrm>
          <a:prstGeom prst="rect">
            <a:avLst/>
          </a:prstGeom>
        </p:spPr>
      </p:pic>
      <p:pic>
        <p:nvPicPr>
          <p:cNvPr id="16" name="Image 14" descr="preencoded.png"/>
          <p:cNvPicPr>
            <a:picLocks noChangeAspect="1"/>
          </p:cNvPicPr>
          <p:nvPr/>
        </p:nvPicPr>
        <p:blipFill>
          <a:blip r:embed="rId8"/>
          <a:stretch>
            <a:fillRect/>
          </a:stretch>
        </p:blipFill>
        <p:spPr>
          <a:xfrm>
            <a:off x="6400800" y="3886200"/>
            <a:ext cx="152400" cy="152400"/>
          </a:xfrm>
          <a:prstGeom prst="rect">
            <a:avLst/>
          </a:prstGeom>
        </p:spPr>
      </p:pic>
      <p:pic>
        <p:nvPicPr>
          <p:cNvPr id="17" name="Image 15" descr="preencoded.png"/>
          <p:cNvPicPr>
            <a:picLocks noChangeAspect="1"/>
          </p:cNvPicPr>
          <p:nvPr/>
        </p:nvPicPr>
        <p:blipFill>
          <a:blip r:embed="rId13"/>
          <a:stretch>
            <a:fillRect/>
          </a:stretch>
        </p:blipFill>
        <p:spPr>
          <a:xfrm>
            <a:off x="6400800" y="4229100"/>
            <a:ext cx="5219700" cy="609600"/>
          </a:xfrm>
          <a:prstGeom prst="rect">
            <a:avLst/>
          </a:prstGeom>
        </p:spPr>
      </p:pic>
      <p:pic>
        <p:nvPicPr>
          <p:cNvPr id="18" name="Image 16" descr="preencoded.png"/>
          <p:cNvPicPr>
            <a:picLocks noChangeAspect="1"/>
          </p:cNvPicPr>
          <p:nvPr/>
        </p:nvPicPr>
        <p:blipFill>
          <a:blip r:embed="rId10"/>
          <a:stretch>
            <a:fillRect/>
          </a:stretch>
        </p:blipFill>
        <p:spPr>
          <a:xfrm>
            <a:off x="6515100" y="4362450"/>
            <a:ext cx="133350" cy="133350"/>
          </a:xfrm>
          <a:prstGeom prst="rect">
            <a:avLst/>
          </a:prstGeom>
        </p:spPr>
      </p:pic>
      <p:pic>
        <p:nvPicPr>
          <p:cNvPr id="19" name="Image 17" descr="preencoded.png"/>
          <p:cNvPicPr>
            <a:picLocks noChangeAspect="1"/>
          </p:cNvPicPr>
          <p:nvPr/>
        </p:nvPicPr>
        <p:blipFill>
          <a:blip r:embed="rId14"/>
          <a:stretch>
            <a:fillRect/>
          </a:stretch>
        </p:blipFill>
        <p:spPr>
          <a:xfrm>
            <a:off x="381000" y="5166510"/>
            <a:ext cx="11430000" cy="2057400"/>
          </a:xfrm>
          <a:prstGeom prst="rect">
            <a:avLst/>
          </a:prstGeom>
        </p:spPr>
      </p:pic>
      <p:pic>
        <p:nvPicPr>
          <p:cNvPr id="20" name="Image 18" descr="preencoded.png"/>
          <p:cNvPicPr>
            <a:picLocks noChangeAspect="1"/>
          </p:cNvPicPr>
          <p:nvPr/>
        </p:nvPicPr>
        <p:blipFill>
          <a:blip r:embed="rId15"/>
          <a:stretch>
            <a:fillRect/>
          </a:stretch>
        </p:blipFill>
        <p:spPr>
          <a:xfrm>
            <a:off x="571500" y="5729384"/>
            <a:ext cx="3581400" cy="1295400"/>
          </a:xfrm>
          <a:prstGeom prst="rect">
            <a:avLst/>
          </a:prstGeom>
        </p:spPr>
      </p:pic>
      <p:pic>
        <p:nvPicPr>
          <p:cNvPr id="21" name="Image 19" descr="preencoded.png"/>
          <p:cNvPicPr>
            <a:picLocks noChangeAspect="1"/>
          </p:cNvPicPr>
          <p:nvPr/>
        </p:nvPicPr>
        <p:blipFill>
          <a:blip r:embed="rId16"/>
          <a:stretch>
            <a:fillRect/>
          </a:stretch>
        </p:blipFill>
        <p:spPr>
          <a:xfrm>
            <a:off x="685800" y="5907662"/>
            <a:ext cx="171450" cy="152400"/>
          </a:xfrm>
          <a:prstGeom prst="rect">
            <a:avLst/>
          </a:prstGeom>
        </p:spPr>
      </p:pic>
      <p:pic>
        <p:nvPicPr>
          <p:cNvPr id="22" name="Image 20" descr="preencoded.png"/>
          <p:cNvPicPr>
            <a:picLocks noChangeAspect="1"/>
          </p:cNvPicPr>
          <p:nvPr/>
        </p:nvPicPr>
        <p:blipFill>
          <a:blip r:embed="rId15"/>
          <a:stretch>
            <a:fillRect/>
          </a:stretch>
        </p:blipFill>
        <p:spPr>
          <a:xfrm>
            <a:off x="4305300" y="5720758"/>
            <a:ext cx="3581400" cy="1295400"/>
          </a:xfrm>
          <a:prstGeom prst="rect">
            <a:avLst/>
          </a:prstGeom>
        </p:spPr>
      </p:pic>
      <p:pic>
        <p:nvPicPr>
          <p:cNvPr id="23" name="Image 21" descr="preencoded.png"/>
          <p:cNvPicPr>
            <a:picLocks noChangeAspect="1"/>
          </p:cNvPicPr>
          <p:nvPr/>
        </p:nvPicPr>
        <p:blipFill>
          <a:blip r:embed="rId17"/>
          <a:stretch>
            <a:fillRect/>
          </a:stretch>
        </p:blipFill>
        <p:spPr>
          <a:xfrm>
            <a:off x="4419600" y="5864532"/>
            <a:ext cx="171450" cy="152400"/>
          </a:xfrm>
          <a:prstGeom prst="rect">
            <a:avLst/>
          </a:prstGeom>
        </p:spPr>
      </p:pic>
      <p:pic>
        <p:nvPicPr>
          <p:cNvPr id="24" name="Image 22" descr="preencoded.png"/>
          <p:cNvPicPr>
            <a:picLocks noChangeAspect="1"/>
          </p:cNvPicPr>
          <p:nvPr/>
        </p:nvPicPr>
        <p:blipFill>
          <a:blip r:embed="rId18"/>
          <a:stretch>
            <a:fillRect/>
          </a:stretch>
        </p:blipFill>
        <p:spPr>
          <a:xfrm>
            <a:off x="8039100" y="5712132"/>
            <a:ext cx="3581400" cy="1295400"/>
          </a:xfrm>
          <a:prstGeom prst="rect">
            <a:avLst/>
          </a:prstGeom>
        </p:spPr>
      </p:pic>
      <p:pic>
        <p:nvPicPr>
          <p:cNvPr id="25" name="Image 23" descr="preencoded.png"/>
          <p:cNvPicPr>
            <a:picLocks noChangeAspect="1"/>
          </p:cNvPicPr>
          <p:nvPr/>
        </p:nvPicPr>
        <p:blipFill>
          <a:blip r:embed="rId19"/>
          <a:stretch>
            <a:fillRect/>
          </a:stretch>
        </p:blipFill>
        <p:spPr>
          <a:xfrm>
            <a:off x="8153400" y="5855906"/>
            <a:ext cx="133350" cy="152400"/>
          </a:xfrm>
          <a:prstGeom prst="rect">
            <a:avLst/>
          </a:prstGeom>
        </p:spPr>
      </p:pic>
      <p:sp>
        <p:nvSpPr>
          <p:cNvPr id="26" name="Text 0"/>
          <p:cNvSpPr/>
          <p:nvPr/>
        </p:nvSpPr>
        <p:spPr>
          <a:xfrm>
            <a:off x="381000" y="3810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DB Instance Storage</a:t>
            </a:r>
            <a:endParaRPr lang="en-US" sz="2700" dirty="0"/>
          </a:p>
        </p:txBody>
      </p:sp>
      <p:sp>
        <p:nvSpPr>
          <p:cNvPr id="27" name="Text 1"/>
          <p:cNvSpPr/>
          <p:nvPr/>
        </p:nvSpPr>
        <p:spPr>
          <a:xfrm>
            <a:off x="533400" y="1257300"/>
            <a:ext cx="111252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Amazon RDS offers various storage types, primarily SSD-backed, to cater to different performance and cost requirements. These storage types are built on Amazon Elastic Block Store (Amazon EBS) volumes.</a:t>
            </a:r>
            <a:endParaRPr lang="en-US" sz="1500" dirty="0"/>
          </a:p>
        </p:txBody>
      </p:sp>
      <p:sp>
        <p:nvSpPr>
          <p:cNvPr id="28" name="Text 2"/>
          <p:cNvSpPr/>
          <p:nvPr/>
        </p:nvSpPr>
        <p:spPr>
          <a:xfrm>
            <a:off x="971550" y="2381250"/>
            <a:ext cx="3274338"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General Purpose SSD</a:t>
            </a:r>
            <a:endParaRPr lang="en-US" sz="1800" dirty="0"/>
          </a:p>
        </p:txBody>
      </p:sp>
      <p:sp>
        <p:nvSpPr>
          <p:cNvPr id="29" name="Text 3"/>
          <p:cNvSpPr/>
          <p:nvPr/>
        </p:nvSpPr>
        <p:spPr>
          <a:xfrm>
            <a:off x="571500" y="2857500"/>
            <a:ext cx="5219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Balances cost and performance for most database workloads. Suitable for:</a:t>
            </a:r>
            <a:endParaRPr lang="en-US" sz="1200" dirty="0"/>
          </a:p>
        </p:txBody>
      </p:sp>
      <p:sp>
        <p:nvSpPr>
          <p:cNvPr id="30" name="Text 4"/>
          <p:cNvSpPr/>
          <p:nvPr/>
        </p:nvSpPr>
        <p:spPr>
          <a:xfrm>
            <a:off x="647700" y="3429000"/>
            <a:ext cx="64922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Development and testing environments</a:t>
            </a:r>
            <a:endParaRPr lang="en-US" sz="1200" dirty="0"/>
          </a:p>
        </p:txBody>
      </p:sp>
      <p:sp>
        <p:nvSpPr>
          <p:cNvPr id="31" name="Text 5"/>
          <p:cNvSpPr/>
          <p:nvPr/>
        </p:nvSpPr>
        <p:spPr>
          <a:xfrm>
            <a:off x="647700" y="3771900"/>
            <a:ext cx="64922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Small to medium-sized databases</a:t>
            </a:r>
            <a:endParaRPr lang="en-US" sz="1200" dirty="0"/>
          </a:p>
        </p:txBody>
      </p:sp>
      <p:sp>
        <p:nvSpPr>
          <p:cNvPr id="32" name="Text 6"/>
          <p:cNvSpPr/>
          <p:nvPr/>
        </p:nvSpPr>
        <p:spPr>
          <a:xfrm>
            <a:off x="647700" y="4076700"/>
            <a:ext cx="64922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Workloads with moderate I/O requirements</a:t>
            </a:r>
            <a:endParaRPr lang="en-US" sz="1200" dirty="0"/>
          </a:p>
        </p:txBody>
      </p:sp>
      <p:sp>
        <p:nvSpPr>
          <p:cNvPr id="33" name="Text 7"/>
          <p:cNvSpPr/>
          <p:nvPr/>
        </p:nvSpPr>
        <p:spPr>
          <a:xfrm>
            <a:off x="895350" y="4572000"/>
            <a:ext cx="598932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 Automatically scales with your database instance size, up to 64 TiB.</a:t>
            </a:r>
            <a:endParaRPr lang="en-US" sz="1050" dirty="0"/>
          </a:p>
        </p:txBody>
      </p:sp>
      <p:sp>
        <p:nvSpPr>
          <p:cNvPr id="34" name="Text 8"/>
          <p:cNvSpPr/>
          <p:nvPr/>
        </p:nvSpPr>
        <p:spPr>
          <a:xfrm>
            <a:off x="6734175" y="2381250"/>
            <a:ext cx="33566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Provisioned IOPS SSD</a:t>
            </a:r>
            <a:endParaRPr lang="en-US" sz="1800" dirty="0"/>
          </a:p>
        </p:txBody>
      </p:sp>
      <p:sp>
        <p:nvSpPr>
          <p:cNvPr id="35" name="Text 9"/>
          <p:cNvSpPr/>
          <p:nvPr/>
        </p:nvSpPr>
        <p:spPr>
          <a:xfrm>
            <a:off x="6400800" y="2857500"/>
            <a:ext cx="626364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For I/O-intensive applications requiring consistent performance:</a:t>
            </a:r>
            <a:endParaRPr lang="en-US" sz="1200" dirty="0"/>
          </a:p>
        </p:txBody>
      </p:sp>
      <p:sp>
        <p:nvSpPr>
          <p:cNvPr id="36" name="Text 10"/>
          <p:cNvSpPr/>
          <p:nvPr/>
        </p:nvSpPr>
        <p:spPr>
          <a:xfrm>
            <a:off x="6477000" y="32004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Large enterprise databases</a:t>
            </a:r>
            <a:endParaRPr lang="en-US" sz="1200" dirty="0"/>
          </a:p>
        </p:txBody>
      </p:sp>
      <p:sp>
        <p:nvSpPr>
          <p:cNvPr id="37" name="Text 11"/>
          <p:cNvSpPr/>
          <p:nvPr/>
        </p:nvSpPr>
        <p:spPr>
          <a:xfrm>
            <a:off x="6477000" y="35433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High-throughput applications</a:t>
            </a:r>
            <a:endParaRPr lang="en-US" sz="1200" dirty="0"/>
          </a:p>
        </p:txBody>
      </p:sp>
      <p:sp>
        <p:nvSpPr>
          <p:cNvPr id="38" name="Text 12"/>
          <p:cNvSpPr/>
          <p:nvPr/>
        </p:nvSpPr>
        <p:spPr>
          <a:xfrm>
            <a:off x="6477000" y="3848100"/>
            <a:ext cx="64922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Workloads with consistent IOPS requirements</a:t>
            </a:r>
            <a:endParaRPr lang="en-US" sz="1200" dirty="0"/>
          </a:p>
        </p:txBody>
      </p:sp>
      <p:sp>
        <p:nvSpPr>
          <p:cNvPr id="39" name="Text 13"/>
          <p:cNvSpPr/>
          <p:nvPr/>
        </p:nvSpPr>
        <p:spPr>
          <a:xfrm>
            <a:off x="6724650" y="4343400"/>
            <a:ext cx="49911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 Provision up to 64,000 IOPS per DB instance, suitable for mission-critical applications.</a:t>
            </a:r>
            <a:endParaRPr lang="en-US" sz="1050" dirty="0"/>
          </a:p>
        </p:txBody>
      </p:sp>
      <p:sp>
        <p:nvSpPr>
          <p:cNvPr id="40" name="Text 14"/>
          <p:cNvSpPr/>
          <p:nvPr/>
        </p:nvSpPr>
        <p:spPr>
          <a:xfrm>
            <a:off x="571500" y="5296628"/>
            <a:ext cx="11049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Key Considerations</a:t>
            </a:r>
            <a:endParaRPr lang="en-US" sz="1500" dirty="0"/>
          </a:p>
        </p:txBody>
      </p:sp>
      <p:sp>
        <p:nvSpPr>
          <p:cNvPr id="41" name="Text 15"/>
          <p:cNvSpPr/>
          <p:nvPr/>
        </p:nvSpPr>
        <p:spPr>
          <a:xfrm>
            <a:off x="933450" y="5852310"/>
            <a:ext cx="406658"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Cost</a:t>
            </a:r>
            <a:endParaRPr lang="en-US" sz="1200" dirty="0"/>
          </a:p>
        </p:txBody>
      </p:sp>
      <p:sp>
        <p:nvSpPr>
          <p:cNvPr id="42" name="Text 16"/>
          <p:cNvSpPr/>
          <p:nvPr/>
        </p:nvSpPr>
        <p:spPr>
          <a:xfrm>
            <a:off x="685800" y="6148484"/>
            <a:ext cx="33528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Provisioned IOPS SSD offers more IOPS for higher cost. General Purpose SSD provides cost-effective storage for most workloads.</a:t>
            </a:r>
            <a:endParaRPr lang="en-US" sz="1050" dirty="0"/>
          </a:p>
        </p:txBody>
      </p:sp>
      <p:sp>
        <p:nvSpPr>
          <p:cNvPr id="43" name="Text 17"/>
          <p:cNvSpPr/>
          <p:nvPr/>
        </p:nvSpPr>
        <p:spPr>
          <a:xfrm>
            <a:off x="4667250" y="5809180"/>
            <a:ext cx="1158895"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Performance</a:t>
            </a:r>
            <a:endParaRPr lang="en-US" sz="1200" dirty="0"/>
          </a:p>
        </p:txBody>
      </p:sp>
      <p:sp>
        <p:nvSpPr>
          <p:cNvPr id="44" name="Text 18"/>
          <p:cNvSpPr/>
          <p:nvPr/>
        </p:nvSpPr>
        <p:spPr>
          <a:xfrm>
            <a:off x="4419600" y="6096728"/>
            <a:ext cx="3352800" cy="762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General Purpose SSD offers balanced performance. Provisioned IOPS SSD delivers consistent high performance for I/O-intensive workloads.</a:t>
            </a:r>
            <a:endParaRPr lang="en-US" sz="1050" dirty="0"/>
          </a:p>
        </p:txBody>
      </p:sp>
      <p:sp>
        <p:nvSpPr>
          <p:cNvPr id="45" name="Text 19"/>
          <p:cNvSpPr/>
          <p:nvPr/>
        </p:nvSpPr>
        <p:spPr>
          <a:xfrm>
            <a:off x="8362950" y="5791928"/>
            <a:ext cx="662404"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Scaling</a:t>
            </a:r>
            <a:endParaRPr lang="en-US" sz="1200" dirty="0"/>
          </a:p>
        </p:txBody>
      </p:sp>
      <p:sp>
        <p:nvSpPr>
          <p:cNvPr id="46" name="Text 20"/>
          <p:cNvSpPr/>
          <p:nvPr/>
        </p:nvSpPr>
        <p:spPr>
          <a:xfrm>
            <a:off x="8153400" y="6027715"/>
            <a:ext cx="33528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Both storage types can scale up to 64 TiB. Provisioned IOPS SSD can also scale IOPS independently up to 64,000 IOPS.</a:t>
            </a:r>
            <a:endParaRPr lang="en-US" sz="1050" dirty="0"/>
          </a:p>
        </p:txBody>
      </p:sp>
      <p:sp>
        <p:nvSpPr>
          <p:cNvPr id="48" name="Text 22"/>
          <p:cNvSpPr/>
          <p:nvPr/>
        </p:nvSpPr>
        <p:spPr>
          <a:xfrm>
            <a:off x="11062692" y="7353300"/>
            <a:ext cx="897969" cy="190500"/>
          </a:xfrm>
          <a:prstGeom prst="rect">
            <a:avLst/>
          </a:prstGeom>
          <a:noFill/>
          <a:ln/>
        </p:spPr>
        <p:txBody>
          <a:bodyPr vert="horz" wrap="square" lIns="0" tIns="0" rIns="0" bIns="0" rtlCol="0" anchor="t"/>
          <a:lstStyle/>
          <a:p>
            <a:pPr marL="0" indent="0">
              <a:lnSpc>
                <a:spcPts val="1500"/>
              </a:lnSpc>
              <a:buNone/>
            </a:pPr>
            <a:endParaRPr lang="en-US" sz="105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382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609600" y="1943100"/>
            <a:ext cx="5181600" cy="1295400"/>
          </a:xfrm>
          <a:prstGeom prst="rect">
            <a:avLst/>
          </a:prstGeom>
        </p:spPr>
      </p:pic>
      <p:pic>
        <p:nvPicPr>
          <p:cNvPr id="5" name="Image 3" descr="preencoded.png"/>
          <p:cNvPicPr>
            <a:picLocks noChangeAspect="1"/>
          </p:cNvPicPr>
          <p:nvPr/>
        </p:nvPicPr>
        <p:blipFill>
          <a:blip r:embed="rId6"/>
          <a:stretch>
            <a:fillRect/>
          </a:stretch>
        </p:blipFill>
        <p:spPr>
          <a:xfrm>
            <a:off x="762000" y="2133600"/>
            <a:ext cx="228600" cy="304800"/>
          </a:xfrm>
          <a:prstGeom prst="rect">
            <a:avLst/>
          </a:prstGeom>
        </p:spPr>
      </p:pic>
      <p:pic>
        <p:nvPicPr>
          <p:cNvPr id="6" name="Image 4" descr="preencoded.png"/>
          <p:cNvPicPr>
            <a:picLocks noChangeAspect="1"/>
          </p:cNvPicPr>
          <p:nvPr/>
        </p:nvPicPr>
        <p:blipFill>
          <a:blip r:embed="rId7"/>
          <a:stretch>
            <a:fillRect/>
          </a:stretch>
        </p:blipFill>
        <p:spPr>
          <a:xfrm>
            <a:off x="609600" y="3390900"/>
            <a:ext cx="5181600" cy="1295400"/>
          </a:xfrm>
          <a:prstGeom prst="rect">
            <a:avLst/>
          </a:prstGeom>
        </p:spPr>
      </p:pic>
      <p:pic>
        <p:nvPicPr>
          <p:cNvPr id="7" name="Image 5" descr="preencoded.png"/>
          <p:cNvPicPr>
            <a:picLocks noChangeAspect="1"/>
          </p:cNvPicPr>
          <p:nvPr/>
        </p:nvPicPr>
        <p:blipFill>
          <a:blip r:embed="rId8"/>
          <a:stretch>
            <a:fillRect/>
          </a:stretch>
        </p:blipFill>
        <p:spPr>
          <a:xfrm>
            <a:off x="762000" y="3581400"/>
            <a:ext cx="228600" cy="304800"/>
          </a:xfrm>
          <a:prstGeom prst="rect">
            <a:avLst/>
          </a:prstGeom>
        </p:spPr>
      </p:pic>
      <p:pic>
        <p:nvPicPr>
          <p:cNvPr id="8" name="Image 6" descr="preencoded.png"/>
          <p:cNvPicPr>
            <a:picLocks noChangeAspect="1"/>
          </p:cNvPicPr>
          <p:nvPr/>
        </p:nvPicPr>
        <p:blipFill>
          <a:blip r:embed="rId9"/>
          <a:stretch>
            <a:fillRect/>
          </a:stretch>
        </p:blipFill>
        <p:spPr>
          <a:xfrm>
            <a:off x="609600" y="4838700"/>
            <a:ext cx="5181600" cy="1295400"/>
          </a:xfrm>
          <a:prstGeom prst="rect">
            <a:avLst/>
          </a:prstGeom>
        </p:spPr>
      </p:pic>
      <p:pic>
        <p:nvPicPr>
          <p:cNvPr id="9" name="Image 7" descr="preencoded.png"/>
          <p:cNvPicPr>
            <a:picLocks noChangeAspect="1"/>
          </p:cNvPicPr>
          <p:nvPr/>
        </p:nvPicPr>
        <p:blipFill>
          <a:blip r:embed="rId10"/>
          <a:stretch>
            <a:fillRect/>
          </a:stretch>
        </p:blipFill>
        <p:spPr>
          <a:xfrm>
            <a:off x="762000" y="5029200"/>
            <a:ext cx="285750" cy="304800"/>
          </a:xfrm>
          <a:prstGeom prst="rect">
            <a:avLst/>
          </a:prstGeom>
        </p:spPr>
      </p:pic>
      <p:pic>
        <p:nvPicPr>
          <p:cNvPr id="10" name="Image 8" descr="preencoded.png"/>
          <p:cNvPicPr>
            <a:picLocks noChangeAspect="1"/>
          </p:cNvPicPr>
          <p:nvPr/>
        </p:nvPicPr>
        <p:blipFill>
          <a:blip r:embed="rId7"/>
          <a:stretch>
            <a:fillRect/>
          </a:stretch>
        </p:blipFill>
        <p:spPr>
          <a:xfrm>
            <a:off x="609600" y="6286500"/>
            <a:ext cx="5181600" cy="1295400"/>
          </a:xfrm>
          <a:prstGeom prst="rect">
            <a:avLst/>
          </a:prstGeom>
        </p:spPr>
      </p:pic>
      <p:pic>
        <p:nvPicPr>
          <p:cNvPr id="11" name="Image 9" descr="preencoded.png"/>
          <p:cNvPicPr>
            <a:picLocks noChangeAspect="1"/>
          </p:cNvPicPr>
          <p:nvPr/>
        </p:nvPicPr>
        <p:blipFill>
          <a:blip r:embed="rId11"/>
          <a:stretch>
            <a:fillRect/>
          </a:stretch>
        </p:blipFill>
        <p:spPr>
          <a:xfrm>
            <a:off x="762000" y="6477000"/>
            <a:ext cx="228600" cy="304800"/>
          </a:xfrm>
          <a:prstGeom prst="rect">
            <a:avLst/>
          </a:prstGeom>
        </p:spPr>
      </p:pic>
      <p:pic>
        <p:nvPicPr>
          <p:cNvPr id="12" name="Image 10" descr="preencoded.png"/>
          <p:cNvPicPr>
            <a:picLocks noChangeAspect="1"/>
          </p:cNvPicPr>
          <p:nvPr/>
        </p:nvPicPr>
        <p:blipFill>
          <a:blip r:embed="rId12"/>
          <a:stretch>
            <a:fillRect/>
          </a:stretch>
        </p:blipFill>
        <p:spPr>
          <a:xfrm>
            <a:off x="7048500" y="2800350"/>
            <a:ext cx="1143000" cy="1143000"/>
          </a:xfrm>
          <a:prstGeom prst="rect">
            <a:avLst/>
          </a:prstGeom>
        </p:spPr>
      </p:pic>
      <p:pic>
        <p:nvPicPr>
          <p:cNvPr id="13" name="Image 11" descr="preencoded.png"/>
          <p:cNvPicPr>
            <a:picLocks noChangeAspect="1"/>
          </p:cNvPicPr>
          <p:nvPr/>
        </p:nvPicPr>
        <p:blipFill>
          <a:blip r:embed="rId13"/>
          <a:stretch>
            <a:fillRect/>
          </a:stretch>
        </p:blipFill>
        <p:spPr>
          <a:xfrm>
            <a:off x="7496175" y="2933700"/>
            <a:ext cx="247650" cy="342900"/>
          </a:xfrm>
          <a:prstGeom prst="rect">
            <a:avLst/>
          </a:prstGeom>
        </p:spPr>
      </p:pic>
      <p:pic>
        <p:nvPicPr>
          <p:cNvPr id="14" name="Image 12" descr="preencoded.png"/>
          <p:cNvPicPr>
            <a:picLocks noChangeAspect="1"/>
          </p:cNvPicPr>
          <p:nvPr/>
        </p:nvPicPr>
        <p:blipFill>
          <a:blip r:embed="rId14"/>
          <a:stretch>
            <a:fillRect/>
          </a:stretch>
        </p:blipFill>
        <p:spPr>
          <a:xfrm>
            <a:off x="8420100" y="2800350"/>
            <a:ext cx="1143000" cy="1143000"/>
          </a:xfrm>
          <a:prstGeom prst="rect">
            <a:avLst/>
          </a:prstGeom>
        </p:spPr>
      </p:pic>
      <p:pic>
        <p:nvPicPr>
          <p:cNvPr id="15" name="Image 13" descr="preencoded.png"/>
          <p:cNvPicPr>
            <a:picLocks noChangeAspect="1"/>
          </p:cNvPicPr>
          <p:nvPr/>
        </p:nvPicPr>
        <p:blipFill>
          <a:blip r:embed="rId15"/>
          <a:stretch>
            <a:fillRect/>
          </a:stretch>
        </p:blipFill>
        <p:spPr>
          <a:xfrm>
            <a:off x="8848725" y="2933700"/>
            <a:ext cx="285750" cy="342900"/>
          </a:xfrm>
          <a:prstGeom prst="rect">
            <a:avLst/>
          </a:prstGeom>
        </p:spPr>
      </p:pic>
      <p:pic>
        <p:nvPicPr>
          <p:cNvPr id="16" name="Image 14" descr="preencoded.png"/>
          <p:cNvPicPr>
            <a:picLocks noChangeAspect="1"/>
          </p:cNvPicPr>
          <p:nvPr/>
        </p:nvPicPr>
        <p:blipFill>
          <a:blip r:embed="rId16"/>
          <a:stretch>
            <a:fillRect/>
          </a:stretch>
        </p:blipFill>
        <p:spPr>
          <a:xfrm>
            <a:off x="9791700" y="2800350"/>
            <a:ext cx="1143000" cy="1143000"/>
          </a:xfrm>
          <a:prstGeom prst="rect">
            <a:avLst/>
          </a:prstGeom>
        </p:spPr>
      </p:pic>
      <p:pic>
        <p:nvPicPr>
          <p:cNvPr id="17" name="Image 15" descr="preencoded.png"/>
          <p:cNvPicPr>
            <a:picLocks noChangeAspect="1"/>
          </p:cNvPicPr>
          <p:nvPr/>
        </p:nvPicPr>
        <p:blipFill>
          <a:blip r:embed="rId17"/>
          <a:stretch>
            <a:fillRect/>
          </a:stretch>
        </p:blipFill>
        <p:spPr>
          <a:xfrm>
            <a:off x="10220325" y="2933700"/>
            <a:ext cx="285750" cy="342900"/>
          </a:xfrm>
          <a:prstGeom prst="rect">
            <a:avLst/>
          </a:prstGeom>
        </p:spPr>
      </p:pic>
      <p:pic>
        <p:nvPicPr>
          <p:cNvPr id="18" name="Image 16" descr="preencoded.png"/>
          <p:cNvPicPr>
            <a:picLocks noChangeAspect="1"/>
          </p:cNvPicPr>
          <p:nvPr/>
        </p:nvPicPr>
        <p:blipFill>
          <a:blip r:embed="rId18"/>
          <a:stretch>
            <a:fillRect/>
          </a:stretch>
        </p:blipFill>
        <p:spPr>
          <a:xfrm>
            <a:off x="6400800" y="4248150"/>
            <a:ext cx="5181600" cy="2324100"/>
          </a:xfrm>
          <a:prstGeom prst="rect">
            <a:avLst/>
          </a:prstGeom>
        </p:spPr>
      </p:pic>
      <p:pic>
        <p:nvPicPr>
          <p:cNvPr id="19" name="Image 17" descr="preencoded.png"/>
          <p:cNvPicPr>
            <a:picLocks noChangeAspect="1"/>
          </p:cNvPicPr>
          <p:nvPr/>
        </p:nvPicPr>
        <p:blipFill>
          <a:blip r:embed="rId19"/>
          <a:stretch>
            <a:fillRect/>
          </a:stretch>
        </p:blipFill>
        <p:spPr>
          <a:xfrm>
            <a:off x="6629400" y="4857750"/>
            <a:ext cx="609600" cy="609600"/>
          </a:xfrm>
          <a:prstGeom prst="rect">
            <a:avLst/>
          </a:prstGeom>
        </p:spPr>
      </p:pic>
      <p:pic>
        <p:nvPicPr>
          <p:cNvPr id="20" name="Image 18" descr="preencoded.png"/>
          <p:cNvPicPr>
            <a:picLocks noChangeAspect="1"/>
          </p:cNvPicPr>
          <p:nvPr/>
        </p:nvPicPr>
        <p:blipFill>
          <a:blip r:embed="rId20"/>
          <a:stretch>
            <a:fillRect/>
          </a:stretch>
        </p:blipFill>
        <p:spPr>
          <a:xfrm>
            <a:off x="6819900" y="5010150"/>
            <a:ext cx="228600" cy="304800"/>
          </a:xfrm>
          <a:prstGeom prst="rect">
            <a:avLst/>
          </a:prstGeom>
        </p:spPr>
      </p:pic>
      <p:pic>
        <p:nvPicPr>
          <p:cNvPr id="21" name="Image 19" descr="preencoded.png"/>
          <p:cNvPicPr>
            <a:picLocks noChangeAspect="1"/>
          </p:cNvPicPr>
          <p:nvPr/>
        </p:nvPicPr>
        <p:blipFill>
          <a:blip r:embed="rId21"/>
          <a:stretch>
            <a:fillRect/>
          </a:stretch>
        </p:blipFill>
        <p:spPr>
          <a:xfrm>
            <a:off x="7391400" y="5257800"/>
            <a:ext cx="3200400" cy="76200"/>
          </a:xfrm>
          <a:prstGeom prst="rect">
            <a:avLst/>
          </a:prstGeom>
        </p:spPr>
      </p:pic>
      <p:pic>
        <p:nvPicPr>
          <p:cNvPr id="22" name="Image 20" descr="preencoded.png"/>
          <p:cNvPicPr>
            <a:picLocks noChangeAspect="1"/>
          </p:cNvPicPr>
          <p:nvPr/>
        </p:nvPicPr>
        <p:blipFill>
          <a:blip r:embed="rId22"/>
          <a:stretch>
            <a:fillRect/>
          </a:stretch>
        </p:blipFill>
        <p:spPr>
          <a:xfrm>
            <a:off x="7391400" y="5257800"/>
            <a:ext cx="3200400" cy="76200"/>
          </a:xfrm>
          <a:prstGeom prst="rect">
            <a:avLst/>
          </a:prstGeom>
        </p:spPr>
      </p:pic>
      <p:pic>
        <p:nvPicPr>
          <p:cNvPr id="23" name="Image 21" descr="preencoded.png"/>
          <p:cNvPicPr>
            <a:picLocks noChangeAspect="1"/>
          </p:cNvPicPr>
          <p:nvPr/>
        </p:nvPicPr>
        <p:blipFill>
          <a:blip r:embed="rId23"/>
          <a:stretch>
            <a:fillRect/>
          </a:stretch>
        </p:blipFill>
        <p:spPr>
          <a:xfrm>
            <a:off x="10744200" y="4857750"/>
            <a:ext cx="609600" cy="609600"/>
          </a:xfrm>
          <a:prstGeom prst="rect">
            <a:avLst/>
          </a:prstGeom>
        </p:spPr>
      </p:pic>
      <p:pic>
        <p:nvPicPr>
          <p:cNvPr id="24" name="Image 22" descr="preencoded.png"/>
          <p:cNvPicPr>
            <a:picLocks noChangeAspect="1"/>
          </p:cNvPicPr>
          <p:nvPr/>
        </p:nvPicPr>
        <p:blipFill>
          <a:blip r:embed="rId24"/>
          <a:stretch>
            <a:fillRect/>
          </a:stretch>
        </p:blipFill>
        <p:spPr>
          <a:xfrm>
            <a:off x="10934700" y="5010150"/>
            <a:ext cx="228600" cy="304800"/>
          </a:xfrm>
          <a:prstGeom prst="rect">
            <a:avLst/>
          </a:prstGeom>
        </p:spPr>
      </p:pic>
      <p:pic>
        <p:nvPicPr>
          <p:cNvPr id="25" name="Image 23" descr="preencoded.png"/>
          <p:cNvPicPr>
            <a:picLocks noChangeAspect="1"/>
          </p:cNvPicPr>
          <p:nvPr/>
        </p:nvPicPr>
        <p:blipFill>
          <a:blip r:embed="rId25"/>
          <a:stretch>
            <a:fillRect/>
          </a:stretch>
        </p:blipFill>
        <p:spPr>
          <a:xfrm>
            <a:off x="6963073" y="5915025"/>
            <a:ext cx="152400" cy="152400"/>
          </a:xfrm>
          <a:prstGeom prst="rect">
            <a:avLst/>
          </a:prstGeom>
        </p:spPr>
      </p:pic>
      <p:pic>
        <p:nvPicPr>
          <p:cNvPr id="26" name="Image 24" descr="preencoded.png"/>
          <p:cNvPicPr>
            <a:picLocks noChangeAspect="1"/>
          </p:cNvPicPr>
          <p:nvPr/>
        </p:nvPicPr>
        <p:blipFill>
          <a:blip r:embed="rId26"/>
          <a:stretch>
            <a:fillRect/>
          </a:stretch>
        </p:blipFill>
        <p:spPr>
          <a:xfrm>
            <a:off x="609600" y="7915275"/>
            <a:ext cx="133350" cy="152400"/>
          </a:xfrm>
          <a:prstGeom prst="rect">
            <a:avLst/>
          </a:prstGeom>
        </p:spPr>
      </p:pic>
      <p:pic>
        <p:nvPicPr>
          <p:cNvPr id="27" name="Image 25" descr="preencoded.png"/>
          <p:cNvPicPr>
            <a:picLocks noChangeAspect="1"/>
          </p:cNvPicPr>
          <p:nvPr/>
        </p:nvPicPr>
        <p:blipFill>
          <a:blip r:embed="rId4"/>
          <a:stretch>
            <a:fillRect/>
          </a:stretch>
        </p:blipFill>
        <p:spPr>
          <a:xfrm>
            <a:off x="0" y="8267700"/>
            <a:ext cx="12192000" cy="114300"/>
          </a:xfrm>
          <a:prstGeom prst="rect">
            <a:avLst/>
          </a:prstGeom>
        </p:spPr>
      </p:pic>
      <p:sp>
        <p:nvSpPr>
          <p:cNvPr id="28" name="Text 0"/>
          <p:cNvSpPr/>
          <p:nvPr/>
        </p:nvSpPr>
        <p:spPr>
          <a:xfrm>
            <a:off x="609600" y="4191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High Availability and Durability</a:t>
            </a:r>
            <a:endParaRPr lang="en-US" sz="2700" dirty="0"/>
          </a:p>
        </p:txBody>
      </p:sp>
      <p:sp>
        <p:nvSpPr>
          <p:cNvPr id="29" name="Text 1"/>
          <p:cNvSpPr/>
          <p:nvPr/>
        </p:nvSpPr>
        <p:spPr>
          <a:xfrm>
            <a:off x="609600" y="1181100"/>
            <a:ext cx="5181600" cy="5334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Aurora is engineered for enterprise-grade availability and durability, ensuring continuous operation and data integrity.</a:t>
            </a:r>
            <a:endParaRPr lang="en-US" sz="1350" dirty="0"/>
          </a:p>
        </p:txBody>
      </p:sp>
      <p:sp>
        <p:nvSpPr>
          <p:cNvPr id="30" name="Text 2"/>
          <p:cNvSpPr/>
          <p:nvPr/>
        </p:nvSpPr>
        <p:spPr>
          <a:xfrm>
            <a:off x="1143000" y="2095500"/>
            <a:ext cx="53949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Self-Healing Storage</a:t>
            </a:r>
            <a:endParaRPr lang="en-US" sz="1500" dirty="0"/>
          </a:p>
        </p:txBody>
      </p:sp>
      <p:sp>
        <p:nvSpPr>
          <p:cNvPr id="31" name="Text 3"/>
          <p:cNvSpPr/>
          <p:nvPr/>
        </p:nvSpPr>
        <p:spPr>
          <a:xfrm>
            <a:off x="1143000" y="2400300"/>
            <a:ext cx="4495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The distributed storage system automatically detects and repairs damaged storage blocks and disks, ensuring data integrity and continuous availability.</a:t>
            </a:r>
            <a:endParaRPr lang="en-US" sz="1200" dirty="0"/>
          </a:p>
        </p:txBody>
      </p:sp>
      <p:sp>
        <p:nvSpPr>
          <p:cNvPr id="32" name="Text 4"/>
          <p:cNvSpPr/>
          <p:nvPr/>
        </p:nvSpPr>
        <p:spPr>
          <a:xfrm>
            <a:off x="1143000" y="3543300"/>
            <a:ext cx="53949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Fast Automated Failover</a:t>
            </a:r>
            <a:endParaRPr lang="en-US" sz="1500" dirty="0"/>
          </a:p>
        </p:txBody>
      </p:sp>
      <p:sp>
        <p:nvSpPr>
          <p:cNvPr id="33" name="Text 5"/>
          <p:cNvSpPr/>
          <p:nvPr/>
        </p:nvSpPr>
        <p:spPr>
          <a:xfrm>
            <a:off x="1143000" y="3848100"/>
            <a:ext cx="4495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 the event of a primary instance failure, Aurora automatically fails over to an Aurora Replica (or recreates the primary) typically within under 60 seconds.</a:t>
            </a:r>
            <a:endParaRPr lang="en-US" sz="1200" dirty="0"/>
          </a:p>
        </p:txBody>
      </p:sp>
      <p:sp>
        <p:nvSpPr>
          <p:cNvPr id="34" name="Text 6"/>
          <p:cNvSpPr/>
          <p:nvPr/>
        </p:nvSpPr>
        <p:spPr>
          <a:xfrm>
            <a:off x="1200150" y="4991100"/>
            <a:ext cx="53263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Continuous Backup to S3</a:t>
            </a:r>
            <a:endParaRPr lang="en-US" sz="1500" dirty="0"/>
          </a:p>
        </p:txBody>
      </p:sp>
      <p:sp>
        <p:nvSpPr>
          <p:cNvPr id="35" name="Text 7"/>
          <p:cNvSpPr/>
          <p:nvPr/>
        </p:nvSpPr>
        <p:spPr>
          <a:xfrm>
            <a:off x="1200150" y="5295900"/>
            <a:ext cx="44386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Data is continuously and incrementally backed up to Amazon S3, with retention configurable up to 35 days, providing robust data protection.</a:t>
            </a:r>
            <a:endParaRPr lang="en-US" sz="1200" dirty="0"/>
          </a:p>
        </p:txBody>
      </p:sp>
      <p:sp>
        <p:nvSpPr>
          <p:cNvPr id="36" name="Text 8"/>
          <p:cNvSpPr/>
          <p:nvPr/>
        </p:nvSpPr>
        <p:spPr>
          <a:xfrm>
            <a:off x="1143000" y="6438900"/>
            <a:ext cx="53949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Point-in-Time Recovery</a:t>
            </a:r>
            <a:endParaRPr lang="en-US" sz="1500" dirty="0"/>
          </a:p>
        </p:txBody>
      </p:sp>
      <p:sp>
        <p:nvSpPr>
          <p:cNvPr id="37" name="Text 9"/>
          <p:cNvSpPr/>
          <p:nvPr/>
        </p:nvSpPr>
        <p:spPr>
          <a:xfrm>
            <a:off x="1143000" y="6743700"/>
            <a:ext cx="4495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Users can restore their database to any specific second within the configured retention period, offering granular recovery capabilities.</a:t>
            </a:r>
            <a:endParaRPr lang="en-US" sz="1200" dirty="0"/>
          </a:p>
        </p:txBody>
      </p:sp>
      <p:sp>
        <p:nvSpPr>
          <p:cNvPr id="38" name="Text 10"/>
          <p:cNvSpPr/>
          <p:nvPr/>
        </p:nvSpPr>
        <p:spPr>
          <a:xfrm>
            <a:off x="6753820" y="2266950"/>
            <a:ext cx="4475559"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374151"/>
                </a:solidFill>
                <a:latin typeface="ui-sans-serif" pitchFamily="34" charset="0"/>
                <a:ea typeface="ui-sans-serif" pitchFamily="34" charset="-122"/>
                <a:cs typeface="ui-sans-serif" pitchFamily="34" charset="-120"/>
              </a:rPr>
              <a:t>Enterprise-Grade Availability</a:t>
            </a:r>
            <a:endParaRPr lang="en-US" sz="1800" dirty="0"/>
          </a:p>
        </p:txBody>
      </p:sp>
      <p:sp>
        <p:nvSpPr>
          <p:cNvPr id="39" name="Text 11"/>
          <p:cNvSpPr/>
          <p:nvPr/>
        </p:nvSpPr>
        <p:spPr>
          <a:xfrm>
            <a:off x="7334399" y="3352800"/>
            <a:ext cx="685264"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6-way</a:t>
            </a:r>
            <a:endParaRPr lang="en-US" sz="1350" dirty="0"/>
          </a:p>
        </p:txBody>
      </p:sp>
      <p:sp>
        <p:nvSpPr>
          <p:cNvPr id="40" name="Text 12"/>
          <p:cNvSpPr/>
          <p:nvPr/>
        </p:nvSpPr>
        <p:spPr>
          <a:xfrm>
            <a:off x="7250906" y="3619500"/>
            <a:ext cx="885646"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Replication</a:t>
            </a:r>
            <a:endParaRPr lang="en-US" sz="1050" dirty="0"/>
          </a:p>
        </p:txBody>
      </p:sp>
      <p:sp>
        <p:nvSpPr>
          <p:cNvPr id="41" name="Text 13"/>
          <p:cNvSpPr/>
          <p:nvPr/>
        </p:nvSpPr>
        <p:spPr>
          <a:xfrm>
            <a:off x="8634413" y="3352800"/>
            <a:ext cx="857071"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99.99%</a:t>
            </a:r>
            <a:endParaRPr lang="en-US" sz="1350" dirty="0"/>
          </a:p>
        </p:txBody>
      </p:sp>
      <p:sp>
        <p:nvSpPr>
          <p:cNvPr id="42" name="Text 14"/>
          <p:cNvSpPr/>
          <p:nvPr/>
        </p:nvSpPr>
        <p:spPr>
          <a:xfrm>
            <a:off x="8749754" y="3619500"/>
            <a:ext cx="58025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Uptime</a:t>
            </a:r>
            <a:endParaRPr lang="en-US" sz="1050" dirty="0"/>
          </a:p>
        </p:txBody>
      </p:sp>
      <p:sp>
        <p:nvSpPr>
          <p:cNvPr id="43" name="Text 15"/>
          <p:cNvSpPr/>
          <p:nvPr/>
        </p:nvSpPr>
        <p:spPr>
          <a:xfrm>
            <a:off x="10091142" y="3352800"/>
            <a:ext cx="652939"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&lt; 60s</a:t>
            </a:r>
            <a:endParaRPr lang="en-US" sz="1350" dirty="0"/>
          </a:p>
        </p:txBody>
      </p:sp>
      <p:sp>
        <p:nvSpPr>
          <p:cNvPr id="44" name="Text 16"/>
          <p:cNvSpPr/>
          <p:nvPr/>
        </p:nvSpPr>
        <p:spPr>
          <a:xfrm>
            <a:off x="10104239" y="3619500"/>
            <a:ext cx="621328"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Failover</a:t>
            </a:r>
            <a:endParaRPr lang="en-US" sz="1050" dirty="0"/>
          </a:p>
        </p:txBody>
      </p:sp>
      <p:sp>
        <p:nvSpPr>
          <p:cNvPr id="45" name="Text 17"/>
          <p:cNvSpPr/>
          <p:nvPr/>
        </p:nvSpPr>
        <p:spPr>
          <a:xfrm>
            <a:off x="6629400" y="4476750"/>
            <a:ext cx="472440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374151"/>
                </a:solidFill>
                <a:latin typeface="ui-sans-serif" pitchFamily="34" charset="0"/>
                <a:ea typeface="ui-sans-serif" pitchFamily="34" charset="-122"/>
                <a:cs typeface="ui-sans-serif" pitchFamily="34" charset="-120"/>
              </a:rPr>
              <a:t>Six-Way Replication</a:t>
            </a:r>
            <a:endParaRPr lang="en-US" sz="1500" dirty="0"/>
          </a:p>
        </p:txBody>
      </p:sp>
      <p:sp>
        <p:nvSpPr>
          <p:cNvPr id="46" name="Text 18"/>
          <p:cNvSpPr/>
          <p:nvPr/>
        </p:nvSpPr>
        <p:spPr>
          <a:xfrm>
            <a:off x="6568440" y="5543550"/>
            <a:ext cx="73152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Primary</a:t>
            </a:r>
            <a:endParaRPr lang="en-US" sz="1050" dirty="0"/>
          </a:p>
        </p:txBody>
      </p:sp>
      <p:sp>
        <p:nvSpPr>
          <p:cNvPr id="47" name="Text 19"/>
          <p:cNvSpPr/>
          <p:nvPr/>
        </p:nvSpPr>
        <p:spPr>
          <a:xfrm>
            <a:off x="10683240" y="5543550"/>
            <a:ext cx="73152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Replicas</a:t>
            </a:r>
            <a:endParaRPr lang="en-US" sz="1050" dirty="0"/>
          </a:p>
        </p:txBody>
      </p:sp>
      <p:sp>
        <p:nvSpPr>
          <p:cNvPr id="48" name="Text 20"/>
          <p:cNvSpPr/>
          <p:nvPr/>
        </p:nvSpPr>
        <p:spPr>
          <a:xfrm>
            <a:off x="6629400" y="5886450"/>
            <a:ext cx="472440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 Data chunks are replicated six times across three Availability Zones within an AWS region</a:t>
            </a:r>
            <a:endParaRPr lang="en-US" sz="1200" dirty="0"/>
          </a:p>
        </p:txBody>
      </p:sp>
      <p:sp>
        <p:nvSpPr>
          <p:cNvPr id="49" name="Text 21"/>
          <p:cNvSpPr/>
          <p:nvPr/>
        </p:nvSpPr>
        <p:spPr>
          <a:xfrm>
            <a:off x="867668" y="7905750"/>
            <a:ext cx="2012216"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Aurora Database</a:t>
            </a:r>
            <a:endParaRPr lang="en-US" sz="1200" dirty="0"/>
          </a:p>
        </p:txBody>
      </p:sp>
      <p:sp>
        <p:nvSpPr>
          <p:cNvPr id="50" name="Text 22"/>
          <p:cNvSpPr/>
          <p:nvPr/>
        </p:nvSpPr>
        <p:spPr>
          <a:xfrm>
            <a:off x="11143208" y="7905750"/>
            <a:ext cx="52703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5 / 10</a:t>
            </a:r>
            <a:endParaRPr lang="en-US" sz="12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7724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10972800" y="0"/>
            <a:ext cx="1219200" cy="1219200"/>
          </a:xfrm>
          <a:prstGeom prst="rect">
            <a:avLst/>
          </a:prstGeom>
        </p:spPr>
      </p:pic>
      <p:pic>
        <p:nvPicPr>
          <p:cNvPr id="5" name="Image 3" descr="preencoded.png"/>
          <p:cNvPicPr>
            <a:picLocks noChangeAspect="1"/>
          </p:cNvPicPr>
          <p:nvPr/>
        </p:nvPicPr>
        <p:blipFill>
          <a:blip r:embed="rId6"/>
          <a:stretch>
            <a:fillRect/>
          </a:stretch>
        </p:blipFill>
        <p:spPr>
          <a:xfrm>
            <a:off x="609600" y="2705100"/>
            <a:ext cx="5181600" cy="3771900"/>
          </a:xfrm>
          <a:prstGeom prst="rect">
            <a:avLst/>
          </a:prstGeom>
        </p:spPr>
      </p:pic>
      <p:pic>
        <p:nvPicPr>
          <p:cNvPr id="6" name="Image 4" descr="preencoded.png"/>
          <p:cNvPicPr>
            <a:picLocks noChangeAspect="1"/>
          </p:cNvPicPr>
          <p:nvPr/>
        </p:nvPicPr>
        <p:blipFill>
          <a:blip r:embed="rId7"/>
          <a:stretch>
            <a:fillRect/>
          </a:stretch>
        </p:blipFill>
        <p:spPr>
          <a:xfrm>
            <a:off x="838200" y="3352800"/>
            <a:ext cx="609600" cy="609600"/>
          </a:xfrm>
          <a:prstGeom prst="rect">
            <a:avLst/>
          </a:prstGeom>
        </p:spPr>
      </p:pic>
      <p:pic>
        <p:nvPicPr>
          <p:cNvPr id="7" name="Image 5" descr="preencoded.png"/>
          <p:cNvPicPr>
            <a:picLocks noChangeAspect="1"/>
          </p:cNvPicPr>
          <p:nvPr/>
        </p:nvPicPr>
        <p:blipFill>
          <a:blip r:embed="rId8"/>
          <a:stretch>
            <a:fillRect/>
          </a:stretch>
        </p:blipFill>
        <p:spPr>
          <a:xfrm>
            <a:off x="1000125" y="3505200"/>
            <a:ext cx="285750" cy="304800"/>
          </a:xfrm>
          <a:prstGeom prst="rect">
            <a:avLst/>
          </a:prstGeom>
        </p:spPr>
      </p:pic>
      <p:pic>
        <p:nvPicPr>
          <p:cNvPr id="8" name="Image 6" descr="preencoded.png"/>
          <p:cNvPicPr>
            <a:picLocks noChangeAspect="1"/>
          </p:cNvPicPr>
          <p:nvPr/>
        </p:nvPicPr>
        <p:blipFill>
          <a:blip r:embed="rId7"/>
          <a:stretch>
            <a:fillRect/>
          </a:stretch>
        </p:blipFill>
        <p:spPr>
          <a:xfrm>
            <a:off x="838200" y="4114800"/>
            <a:ext cx="609600" cy="609600"/>
          </a:xfrm>
          <a:prstGeom prst="rect">
            <a:avLst/>
          </a:prstGeom>
        </p:spPr>
      </p:pic>
      <p:pic>
        <p:nvPicPr>
          <p:cNvPr id="9" name="Image 7" descr="preencoded.png"/>
          <p:cNvPicPr>
            <a:picLocks noChangeAspect="1"/>
          </p:cNvPicPr>
          <p:nvPr/>
        </p:nvPicPr>
        <p:blipFill>
          <a:blip r:embed="rId9"/>
          <a:stretch>
            <a:fillRect/>
          </a:stretch>
        </p:blipFill>
        <p:spPr>
          <a:xfrm>
            <a:off x="1042988" y="4267200"/>
            <a:ext cx="200025" cy="304800"/>
          </a:xfrm>
          <a:prstGeom prst="rect">
            <a:avLst/>
          </a:prstGeom>
        </p:spPr>
      </p:pic>
      <p:pic>
        <p:nvPicPr>
          <p:cNvPr id="10" name="Image 8" descr="preencoded.png"/>
          <p:cNvPicPr>
            <a:picLocks noChangeAspect="1"/>
          </p:cNvPicPr>
          <p:nvPr/>
        </p:nvPicPr>
        <p:blipFill>
          <a:blip r:embed="rId7"/>
          <a:stretch>
            <a:fillRect/>
          </a:stretch>
        </p:blipFill>
        <p:spPr>
          <a:xfrm>
            <a:off x="838200" y="4876800"/>
            <a:ext cx="609600" cy="609600"/>
          </a:xfrm>
          <a:prstGeom prst="rect">
            <a:avLst/>
          </a:prstGeom>
        </p:spPr>
      </p:pic>
      <p:pic>
        <p:nvPicPr>
          <p:cNvPr id="11" name="Image 9" descr="preencoded.png"/>
          <p:cNvPicPr>
            <a:picLocks noChangeAspect="1"/>
          </p:cNvPicPr>
          <p:nvPr/>
        </p:nvPicPr>
        <p:blipFill>
          <a:blip r:embed="rId10"/>
          <a:stretch>
            <a:fillRect/>
          </a:stretch>
        </p:blipFill>
        <p:spPr>
          <a:xfrm>
            <a:off x="1000125" y="5029200"/>
            <a:ext cx="285750" cy="304800"/>
          </a:xfrm>
          <a:prstGeom prst="rect">
            <a:avLst/>
          </a:prstGeom>
        </p:spPr>
      </p:pic>
      <p:pic>
        <p:nvPicPr>
          <p:cNvPr id="12" name="Image 10" descr="preencoded.png"/>
          <p:cNvPicPr>
            <a:picLocks noChangeAspect="1"/>
          </p:cNvPicPr>
          <p:nvPr/>
        </p:nvPicPr>
        <p:blipFill>
          <a:blip r:embed="rId11"/>
          <a:stretch>
            <a:fillRect/>
          </a:stretch>
        </p:blipFill>
        <p:spPr>
          <a:xfrm>
            <a:off x="838200" y="5638800"/>
            <a:ext cx="609600" cy="609600"/>
          </a:xfrm>
          <a:prstGeom prst="rect">
            <a:avLst/>
          </a:prstGeom>
        </p:spPr>
      </p:pic>
      <p:pic>
        <p:nvPicPr>
          <p:cNvPr id="13" name="Image 11" descr="preencoded.png"/>
          <p:cNvPicPr>
            <a:picLocks noChangeAspect="1"/>
          </p:cNvPicPr>
          <p:nvPr/>
        </p:nvPicPr>
        <p:blipFill>
          <a:blip r:embed="rId12"/>
          <a:stretch>
            <a:fillRect/>
          </a:stretch>
        </p:blipFill>
        <p:spPr>
          <a:xfrm>
            <a:off x="1057275" y="5791200"/>
            <a:ext cx="171450" cy="304800"/>
          </a:xfrm>
          <a:prstGeom prst="rect">
            <a:avLst/>
          </a:prstGeom>
        </p:spPr>
      </p:pic>
      <p:pic>
        <p:nvPicPr>
          <p:cNvPr id="14" name="Image 12" descr="preencoded.png"/>
          <p:cNvPicPr>
            <a:picLocks noChangeAspect="1"/>
          </p:cNvPicPr>
          <p:nvPr/>
        </p:nvPicPr>
        <p:blipFill>
          <a:blip r:embed="rId13"/>
          <a:stretch>
            <a:fillRect/>
          </a:stretch>
        </p:blipFill>
        <p:spPr>
          <a:xfrm>
            <a:off x="6400800" y="1181100"/>
            <a:ext cx="5181600" cy="1295400"/>
          </a:xfrm>
          <a:prstGeom prst="rect">
            <a:avLst/>
          </a:prstGeom>
        </p:spPr>
      </p:pic>
      <p:pic>
        <p:nvPicPr>
          <p:cNvPr id="15" name="Image 13" descr="preencoded.png"/>
          <p:cNvPicPr>
            <a:picLocks noChangeAspect="1"/>
          </p:cNvPicPr>
          <p:nvPr/>
        </p:nvPicPr>
        <p:blipFill>
          <a:blip r:embed="rId14"/>
          <a:stretch>
            <a:fillRect/>
          </a:stretch>
        </p:blipFill>
        <p:spPr>
          <a:xfrm>
            <a:off x="6553200" y="1371600"/>
            <a:ext cx="361950" cy="342900"/>
          </a:xfrm>
          <a:prstGeom prst="rect">
            <a:avLst/>
          </a:prstGeom>
        </p:spPr>
      </p:pic>
      <p:pic>
        <p:nvPicPr>
          <p:cNvPr id="16" name="Image 14" descr="preencoded.png"/>
          <p:cNvPicPr>
            <a:picLocks noChangeAspect="1"/>
          </p:cNvPicPr>
          <p:nvPr/>
        </p:nvPicPr>
        <p:blipFill>
          <a:blip r:embed="rId15"/>
          <a:stretch>
            <a:fillRect/>
          </a:stretch>
        </p:blipFill>
        <p:spPr>
          <a:xfrm>
            <a:off x="6400800" y="2628900"/>
            <a:ext cx="5181600" cy="1295400"/>
          </a:xfrm>
          <a:prstGeom prst="rect">
            <a:avLst/>
          </a:prstGeom>
        </p:spPr>
      </p:pic>
      <p:pic>
        <p:nvPicPr>
          <p:cNvPr id="17" name="Image 15" descr="preencoded.png"/>
          <p:cNvPicPr>
            <a:picLocks noChangeAspect="1"/>
          </p:cNvPicPr>
          <p:nvPr/>
        </p:nvPicPr>
        <p:blipFill>
          <a:blip r:embed="rId16"/>
          <a:stretch>
            <a:fillRect/>
          </a:stretch>
        </p:blipFill>
        <p:spPr>
          <a:xfrm>
            <a:off x="6553200" y="2819400"/>
            <a:ext cx="247650" cy="342900"/>
          </a:xfrm>
          <a:prstGeom prst="rect">
            <a:avLst/>
          </a:prstGeom>
        </p:spPr>
      </p:pic>
      <p:pic>
        <p:nvPicPr>
          <p:cNvPr id="18" name="Image 16" descr="preencoded.png"/>
          <p:cNvPicPr>
            <a:picLocks noChangeAspect="1"/>
          </p:cNvPicPr>
          <p:nvPr/>
        </p:nvPicPr>
        <p:blipFill>
          <a:blip r:embed="rId13"/>
          <a:stretch>
            <a:fillRect/>
          </a:stretch>
        </p:blipFill>
        <p:spPr>
          <a:xfrm>
            <a:off x="6400800" y="4076700"/>
            <a:ext cx="5181600" cy="1524000"/>
          </a:xfrm>
          <a:prstGeom prst="rect">
            <a:avLst/>
          </a:prstGeom>
        </p:spPr>
      </p:pic>
      <p:pic>
        <p:nvPicPr>
          <p:cNvPr id="19" name="Image 17" descr="preencoded.png"/>
          <p:cNvPicPr>
            <a:picLocks noChangeAspect="1"/>
          </p:cNvPicPr>
          <p:nvPr/>
        </p:nvPicPr>
        <p:blipFill>
          <a:blip r:embed="rId17"/>
          <a:stretch>
            <a:fillRect/>
          </a:stretch>
        </p:blipFill>
        <p:spPr>
          <a:xfrm>
            <a:off x="6553200" y="4267200"/>
            <a:ext cx="285750" cy="342900"/>
          </a:xfrm>
          <a:prstGeom prst="rect">
            <a:avLst/>
          </a:prstGeom>
        </p:spPr>
      </p:pic>
      <p:pic>
        <p:nvPicPr>
          <p:cNvPr id="20" name="Image 18" descr="preencoded.png"/>
          <p:cNvPicPr>
            <a:picLocks noChangeAspect="1"/>
          </p:cNvPicPr>
          <p:nvPr/>
        </p:nvPicPr>
        <p:blipFill>
          <a:blip r:embed="rId15"/>
          <a:stretch>
            <a:fillRect/>
          </a:stretch>
        </p:blipFill>
        <p:spPr>
          <a:xfrm>
            <a:off x="6400800" y="5753100"/>
            <a:ext cx="5181600" cy="1295400"/>
          </a:xfrm>
          <a:prstGeom prst="rect">
            <a:avLst/>
          </a:prstGeom>
        </p:spPr>
      </p:pic>
      <p:pic>
        <p:nvPicPr>
          <p:cNvPr id="21" name="Image 19" descr="preencoded.png"/>
          <p:cNvPicPr>
            <a:picLocks noChangeAspect="1"/>
          </p:cNvPicPr>
          <p:nvPr/>
        </p:nvPicPr>
        <p:blipFill>
          <a:blip r:embed="rId18"/>
          <a:stretch>
            <a:fillRect/>
          </a:stretch>
        </p:blipFill>
        <p:spPr>
          <a:xfrm>
            <a:off x="6553200" y="5943600"/>
            <a:ext cx="219075" cy="342900"/>
          </a:xfrm>
          <a:prstGeom prst="rect">
            <a:avLst/>
          </a:prstGeom>
        </p:spPr>
      </p:pic>
      <p:pic>
        <p:nvPicPr>
          <p:cNvPr id="22" name="Image 20" descr="preencoded.png"/>
          <p:cNvPicPr>
            <a:picLocks noChangeAspect="1"/>
          </p:cNvPicPr>
          <p:nvPr/>
        </p:nvPicPr>
        <p:blipFill>
          <a:blip r:embed="rId19"/>
          <a:stretch>
            <a:fillRect/>
          </a:stretch>
        </p:blipFill>
        <p:spPr>
          <a:xfrm>
            <a:off x="609600" y="7305675"/>
            <a:ext cx="133350" cy="152400"/>
          </a:xfrm>
          <a:prstGeom prst="rect">
            <a:avLst/>
          </a:prstGeom>
        </p:spPr>
      </p:pic>
      <p:pic>
        <p:nvPicPr>
          <p:cNvPr id="23" name="Image 21" descr="preencoded.png"/>
          <p:cNvPicPr>
            <a:picLocks noChangeAspect="1"/>
          </p:cNvPicPr>
          <p:nvPr/>
        </p:nvPicPr>
        <p:blipFill>
          <a:blip r:embed="rId20"/>
          <a:stretch>
            <a:fillRect/>
          </a:stretch>
        </p:blipFill>
        <p:spPr>
          <a:xfrm>
            <a:off x="0" y="7658100"/>
            <a:ext cx="12192000" cy="114300"/>
          </a:xfrm>
          <a:prstGeom prst="rect">
            <a:avLst/>
          </a:prstGeom>
        </p:spPr>
      </p:pic>
      <p:sp>
        <p:nvSpPr>
          <p:cNvPr id="24" name="Text 0"/>
          <p:cNvSpPr/>
          <p:nvPr/>
        </p:nvSpPr>
        <p:spPr>
          <a:xfrm>
            <a:off x="609600" y="4191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Security Features</a:t>
            </a:r>
            <a:endParaRPr lang="en-US" sz="2700" dirty="0"/>
          </a:p>
        </p:txBody>
      </p:sp>
      <p:sp>
        <p:nvSpPr>
          <p:cNvPr id="25" name="Text 1"/>
          <p:cNvSpPr/>
          <p:nvPr/>
        </p:nvSpPr>
        <p:spPr>
          <a:xfrm>
            <a:off x="609600" y="11811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Multi-Layered Security Approach</a:t>
            </a:r>
            <a:endParaRPr lang="en-US" sz="1800" dirty="0"/>
          </a:p>
        </p:txBody>
      </p:sp>
      <p:sp>
        <p:nvSpPr>
          <p:cNvPr id="26" name="Text 2"/>
          <p:cNvSpPr/>
          <p:nvPr/>
        </p:nvSpPr>
        <p:spPr>
          <a:xfrm>
            <a:off x="609600" y="1600200"/>
            <a:ext cx="5181600" cy="8001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AWS Aurora provides comprehensive security features to protect your data and maintain compliance with security standards.</a:t>
            </a:r>
            <a:endParaRPr lang="en-US" sz="1350" dirty="0"/>
          </a:p>
        </p:txBody>
      </p:sp>
      <p:sp>
        <p:nvSpPr>
          <p:cNvPr id="27" name="Text 3"/>
          <p:cNvSpPr/>
          <p:nvPr/>
        </p:nvSpPr>
        <p:spPr>
          <a:xfrm>
            <a:off x="838200" y="2933700"/>
            <a:ext cx="4724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Security Layers</a:t>
            </a:r>
            <a:endParaRPr lang="en-US" sz="1500" dirty="0"/>
          </a:p>
        </p:txBody>
      </p:sp>
      <p:sp>
        <p:nvSpPr>
          <p:cNvPr id="28" name="Text 4"/>
          <p:cNvSpPr/>
          <p:nvPr/>
        </p:nvSpPr>
        <p:spPr>
          <a:xfrm>
            <a:off x="1600200" y="3409950"/>
            <a:ext cx="4021931"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Network Isolation</a:t>
            </a:r>
            <a:endParaRPr lang="en-US" sz="1350" dirty="0"/>
          </a:p>
        </p:txBody>
      </p:sp>
      <p:sp>
        <p:nvSpPr>
          <p:cNvPr id="29" name="Text 5"/>
          <p:cNvSpPr/>
          <p:nvPr/>
        </p:nvSpPr>
        <p:spPr>
          <a:xfrm>
            <a:off x="1600200" y="3676650"/>
            <a:ext cx="402193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VPC deployment with VPN and firewall rules</a:t>
            </a:r>
            <a:endParaRPr lang="en-US" sz="1200" dirty="0"/>
          </a:p>
        </p:txBody>
      </p:sp>
      <p:sp>
        <p:nvSpPr>
          <p:cNvPr id="30" name="Text 6"/>
          <p:cNvSpPr/>
          <p:nvPr/>
        </p:nvSpPr>
        <p:spPr>
          <a:xfrm>
            <a:off x="1600200" y="4171950"/>
            <a:ext cx="2630239"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Encryption</a:t>
            </a:r>
            <a:endParaRPr lang="en-US" sz="1350" dirty="0"/>
          </a:p>
        </p:txBody>
      </p:sp>
      <p:sp>
        <p:nvSpPr>
          <p:cNvPr id="31" name="Text 7"/>
          <p:cNvSpPr/>
          <p:nvPr/>
        </p:nvSpPr>
        <p:spPr>
          <a:xfrm>
            <a:off x="1600200" y="4438650"/>
            <a:ext cx="315628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At rest and in transit with AES-256</a:t>
            </a:r>
            <a:endParaRPr lang="en-US" sz="1200" dirty="0"/>
          </a:p>
        </p:txBody>
      </p:sp>
      <p:sp>
        <p:nvSpPr>
          <p:cNvPr id="32" name="Text 8"/>
          <p:cNvSpPr/>
          <p:nvPr/>
        </p:nvSpPr>
        <p:spPr>
          <a:xfrm>
            <a:off x="1600200" y="4933950"/>
            <a:ext cx="3470225"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Access Control</a:t>
            </a:r>
            <a:endParaRPr lang="en-US" sz="1350" dirty="0"/>
          </a:p>
        </p:txBody>
      </p:sp>
      <p:sp>
        <p:nvSpPr>
          <p:cNvPr id="33" name="Text 9"/>
          <p:cNvSpPr/>
          <p:nvPr/>
        </p:nvSpPr>
        <p:spPr>
          <a:xfrm>
            <a:off x="1600200" y="5200650"/>
            <a:ext cx="416427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IAM integration with fine-grained permissions</a:t>
            </a:r>
            <a:endParaRPr lang="en-US" sz="1200" dirty="0"/>
          </a:p>
        </p:txBody>
      </p:sp>
      <p:sp>
        <p:nvSpPr>
          <p:cNvPr id="34" name="Text 10"/>
          <p:cNvSpPr/>
          <p:nvPr/>
        </p:nvSpPr>
        <p:spPr>
          <a:xfrm>
            <a:off x="1600200" y="5695950"/>
            <a:ext cx="3641378"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Auditing</a:t>
            </a:r>
            <a:endParaRPr lang="en-US" sz="1350" dirty="0"/>
          </a:p>
        </p:txBody>
      </p:sp>
      <p:sp>
        <p:nvSpPr>
          <p:cNvPr id="35" name="Text 11"/>
          <p:cNvSpPr/>
          <p:nvPr/>
        </p:nvSpPr>
        <p:spPr>
          <a:xfrm>
            <a:off x="1600200" y="5962650"/>
            <a:ext cx="4369653"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Advanced auditing with CloudWatch integration</a:t>
            </a:r>
            <a:endParaRPr lang="en-US" sz="1200" dirty="0"/>
          </a:p>
        </p:txBody>
      </p:sp>
      <p:sp>
        <p:nvSpPr>
          <p:cNvPr id="36" name="Text 12"/>
          <p:cNvSpPr/>
          <p:nvPr/>
        </p:nvSpPr>
        <p:spPr>
          <a:xfrm>
            <a:off x="7067550" y="1333500"/>
            <a:ext cx="43624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Network Isolation</a:t>
            </a:r>
            <a:endParaRPr lang="en-US" sz="1500" dirty="0"/>
          </a:p>
        </p:txBody>
      </p:sp>
      <p:sp>
        <p:nvSpPr>
          <p:cNvPr id="37" name="Text 13"/>
          <p:cNvSpPr/>
          <p:nvPr/>
        </p:nvSpPr>
        <p:spPr>
          <a:xfrm>
            <a:off x="7067550" y="1638300"/>
            <a:ext cx="43624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Aurora databases are deployed within an Amazon Virtual Private Cloud (VPC), allowing for network isolation and the use of VPNs and firewall rules to control access.</a:t>
            </a:r>
            <a:endParaRPr lang="en-US" sz="1200" dirty="0"/>
          </a:p>
        </p:txBody>
      </p:sp>
      <p:sp>
        <p:nvSpPr>
          <p:cNvPr id="38" name="Text 14"/>
          <p:cNvSpPr/>
          <p:nvPr/>
        </p:nvSpPr>
        <p:spPr>
          <a:xfrm>
            <a:off x="6953250" y="2781300"/>
            <a:ext cx="44767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Encryption at Rest</a:t>
            </a:r>
            <a:endParaRPr lang="en-US" sz="1500" dirty="0"/>
          </a:p>
        </p:txBody>
      </p:sp>
      <p:sp>
        <p:nvSpPr>
          <p:cNvPr id="39" name="Text 15"/>
          <p:cNvSpPr/>
          <p:nvPr/>
        </p:nvSpPr>
        <p:spPr>
          <a:xfrm>
            <a:off x="6953250" y="3086100"/>
            <a:ext cx="44767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Data stored in Aurora is encrypted at rest using AES-256, with encryption keys managed via AWS Key Management Service (KMS).</a:t>
            </a:r>
            <a:endParaRPr lang="en-US" sz="1200" dirty="0"/>
          </a:p>
        </p:txBody>
      </p:sp>
      <p:sp>
        <p:nvSpPr>
          <p:cNvPr id="40" name="Text 16"/>
          <p:cNvSpPr/>
          <p:nvPr/>
        </p:nvSpPr>
        <p:spPr>
          <a:xfrm>
            <a:off x="6991350" y="4229100"/>
            <a:ext cx="44386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AWS IAM Integration</a:t>
            </a:r>
            <a:endParaRPr lang="en-US" sz="1500" dirty="0"/>
          </a:p>
        </p:txBody>
      </p:sp>
      <p:sp>
        <p:nvSpPr>
          <p:cNvPr id="41" name="Text 17"/>
          <p:cNvSpPr/>
          <p:nvPr/>
        </p:nvSpPr>
        <p:spPr>
          <a:xfrm>
            <a:off x="6991350" y="4533900"/>
            <a:ext cx="44386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Fine-grained access control is integrated with AWS Identity and Access Management (IAM), allowing precise control over who can access and manage database resources.</a:t>
            </a:r>
            <a:endParaRPr lang="en-US" sz="1200" dirty="0"/>
          </a:p>
        </p:txBody>
      </p:sp>
      <p:sp>
        <p:nvSpPr>
          <p:cNvPr id="42" name="Text 18"/>
          <p:cNvSpPr/>
          <p:nvPr/>
        </p:nvSpPr>
        <p:spPr>
          <a:xfrm>
            <a:off x="6924675" y="5905500"/>
            <a:ext cx="450532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Advanced Auditing</a:t>
            </a:r>
            <a:endParaRPr lang="en-US" sz="1500" dirty="0"/>
          </a:p>
        </p:txBody>
      </p:sp>
      <p:sp>
        <p:nvSpPr>
          <p:cNvPr id="43" name="Text 19"/>
          <p:cNvSpPr/>
          <p:nvPr/>
        </p:nvSpPr>
        <p:spPr>
          <a:xfrm>
            <a:off x="6924675" y="6210300"/>
            <a:ext cx="4505325"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Aurora provides advanced auditing features with minimal performance overhead, with logs integrated with Amazon CloudWatch for monitoring and analysis.</a:t>
            </a:r>
            <a:endParaRPr lang="en-US" sz="1200" dirty="0"/>
          </a:p>
        </p:txBody>
      </p:sp>
      <p:sp>
        <p:nvSpPr>
          <p:cNvPr id="44" name="Text 20"/>
          <p:cNvSpPr/>
          <p:nvPr/>
        </p:nvSpPr>
        <p:spPr>
          <a:xfrm>
            <a:off x="867668" y="7296150"/>
            <a:ext cx="2012216"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Aurora Database</a:t>
            </a:r>
            <a:endParaRPr lang="en-US" sz="1200" dirty="0"/>
          </a:p>
        </p:txBody>
      </p:sp>
      <p:sp>
        <p:nvSpPr>
          <p:cNvPr id="45" name="Text 21"/>
          <p:cNvSpPr/>
          <p:nvPr/>
        </p:nvSpPr>
        <p:spPr>
          <a:xfrm>
            <a:off x="11143208" y="7296150"/>
            <a:ext cx="52703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6 / 10</a:t>
            </a:r>
            <a:endParaRPr lang="en-US" sz="12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4676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609600" y="2476500"/>
            <a:ext cx="5181600" cy="1295400"/>
          </a:xfrm>
          <a:prstGeom prst="rect">
            <a:avLst/>
          </a:prstGeom>
        </p:spPr>
      </p:pic>
      <p:pic>
        <p:nvPicPr>
          <p:cNvPr id="5" name="Image 3" descr="preencoded.png"/>
          <p:cNvPicPr>
            <a:picLocks noChangeAspect="1"/>
          </p:cNvPicPr>
          <p:nvPr/>
        </p:nvPicPr>
        <p:blipFill>
          <a:blip r:embed="rId6"/>
          <a:stretch>
            <a:fillRect/>
          </a:stretch>
        </p:blipFill>
        <p:spPr>
          <a:xfrm>
            <a:off x="762000" y="2628900"/>
            <a:ext cx="571500" cy="571500"/>
          </a:xfrm>
          <a:prstGeom prst="rect">
            <a:avLst/>
          </a:prstGeom>
        </p:spPr>
      </p:pic>
      <p:pic>
        <p:nvPicPr>
          <p:cNvPr id="6" name="Image 4" descr="preencoded.png"/>
          <p:cNvPicPr>
            <a:picLocks noChangeAspect="1"/>
          </p:cNvPicPr>
          <p:nvPr/>
        </p:nvPicPr>
        <p:blipFill>
          <a:blip r:embed="rId7"/>
          <a:stretch>
            <a:fillRect/>
          </a:stretch>
        </p:blipFill>
        <p:spPr>
          <a:xfrm>
            <a:off x="904875" y="2762250"/>
            <a:ext cx="285750" cy="304800"/>
          </a:xfrm>
          <a:prstGeom prst="rect">
            <a:avLst/>
          </a:prstGeom>
        </p:spPr>
      </p:pic>
      <p:pic>
        <p:nvPicPr>
          <p:cNvPr id="7" name="Image 5" descr="preencoded.png"/>
          <p:cNvPicPr>
            <a:picLocks noChangeAspect="1"/>
          </p:cNvPicPr>
          <p:nvPr/>
        </p:nvPicPr>
        <p:blipFill>
          <a:blip r:embed="rId8"/>
          <a:stretch>
            <a:fillRect/>
          </a:stretch>
        </p:blipFill>
        <p:spPr>
          <a:xfrm>
            <a:off x="609600" y="3962400"/>
            <a:ext cx="5181600" cy="1295400"/>
          </a:xfrm>
          <a:prstGeom prst="rect">
            <a:avLst/>
          </a:prstGeom>
        </p:spPr>
      </p:pic>
      <p:pic>
        <p:nvPicPr>
          <p:cNvPr id="8" name="Image 6" descr="preencoded.png"/>
          <p:cNvPicPr>
            <a:picLocks noChangeAspect="1"/>
          </p:cNvPicPr>
          <p:nvPr/>
        </p:nvPicPr>
        <p:blipFill>
          <a:blip r:embed="rId6"/>
          <a:stretch>
            <a:fillRect/>
          </a:stretch>
        </p:blipFill>
        <p:spPr>
          <a:xfrm>
            <a:off x="762000" y="4114800"/>
            <a:ext cx="571500" cy="571500"/>
          </a:xfrm>
          <a:prstGeom prst="rect">
            <a:avLst/>
          </a:prstGeom>
        </p:spPr>
      </p:pic>
      <p:pic>
        <p:nvPicPr>
          <p:cNvPr id="9" name="Image 7" descr="preencoded.png"/>
          <p:cNvPicPr>
            <a:picLocks noChangeAspect="1"/>
          </p:cNvPicPr>
          <p:nvPr/>
        </p:nvPicPr>
        <p:blipFill>
          <a:blip r:embed="rId9"/>
          <a:stretch>
            <a:fillRect/>
          </a:stretch>
        </p:blipFill>
        <p:spPr>
          <a:xfrm>
            <a:off x="947737" y="4248150"/>
            <a:ext cx="200025" cy="304800"/>
          </a:xfrm>
          <a:prstGeom prst="rect">
            <a:avLst/>
          </a:prstGeom>
        </p:spPr>
      </p:pic>
      <p:pic>
        <p:nvPicPr>
          <p:cNvPr id="10" name="Image 8" descr="preencoded.png"/>
          <p:cNvPicPr>
            <a:picLocks noChangeAspect="1"/>
          </p:cNvPicPr>
          <p:nvPr/>
        </p:nvPicPr>
        <p:blipFill>
          <a:blip r:embed="rId5"/>
          <a:stretch>
            <a:fillRect/>
          </a:stretch>
        </p:blipFill>
        <p:spPr>
          <a:xfrm>
            <a:off x="609600" y="5448300"/>
            <a:ext cx="5181600" cy="1295400"/>
          </a:xfrm>
          <a:prstGeom prst="rect">
            <a:avLst/>
          </a:prstGeom>
        </p:spPr>
      </p:pic>
      <p:pic>
        <p:nvPicPr>
          <p:cNvPr id="11" name="Image 9" descr="preencoded.png"/>
          <p:cNvPicPr>
            <a:picLocks noChangeAspect="1"/>
          </p:cNvPicPr>
          <p:nvPr/>
        </p:nvPicPr>
        <p:blipFill>
          <a:blip r:embed="rId10"/>
          <a:stretch>
            <a:fillRect/>
          </a:stretch>
        </p:blipFill>
        <p:spPr>
          <a:xfrm>
            <a:off x="762000" y="5600700"/>
            <a:ext cx="571500" cy="571500"/>
          </a:xfrm>
          <a:prstGeom prst="rect">
            <a:avLst/>
          </a:prstGeom>
        </p:spPr>
      </p:pic>
      <p:pic>
        <p:nvPicPr>
          <p:cNvPr id="12" name="Image 10" descr="preencoded.png"/>
          <p:cNvPicPr>
            <a:picLocks noChangeAspect="1"/>
          </p:cNvPicPr>
          <p:nvPr/>
        </p:nvPicPr>
        <p:blipFill>
          <a:blip r:embed="rId11"/>
          <a:stretch>
            <a:fillRect/>
          </a:stretch>
        </p:blipFill>
        <p:spPr>
          <a:xfrm>
            <a:off x="933450" y="5734050"/>
            <a:ext cx="228600" cy="304800"/>
          </a:xfrm>
          <a:prstGeom prst="rect">
            <a:avLst/>
          </a:prstGeom>
        </p:spPr>
      </p:pic>
      <p:pic>
        <p:nvPicPr>
          <p:cNvPr id="13" name="Image 11" descr="preencoded.png"/>
          <p:cNvPicPr>
            <a:picLocks noChangeAspect="1"/>
          </p:cNvPicPr>
          <p:nvPr/>
        </p:nvPicPr>
        <p:blipFill>
          <a:blip r:embed="rId12"/>
          <a:stretch>
            <a:fillRect/>
          </a:stretch>
        </p:blipFill>
        <p:spPr>
          <a:xfrm>
            <a:off x="6400800" y="2667000"/>
            <a:ext cx="5181600" cy="3429000"/>
          </a:xfrm>
          <a:prstGeom prst="rect">
            <a:avLst/>
          </a:prstGeom>
        </p:spPr>
      </p:pic>
      <p:pic>
        <p:nvPicPr>
          <p:cNvPr id="14" name="Image 12" descr="preencoded.png"/>
          <p:cNvPicPr>
            <a:picLocks noChangeAspect="1"/>
          </p:cNvPicPr>
          <p:nvPr/>
        </p:nvPicPr>
        <p:blipFill>
          <a:blip r:embed="rId13"/>
          <a:stretch>
            <a:fillRect/>
          </a:stretch>
        </p:blipFill>
        <p:spPr>
          <a:xfrm>
            <a:off x="6629400" y="3848100"/>
            <a:ext cx="4724400" cy="114300"/>
          </a:xfrm>
          <a:prstGeom prst="rect">
            <a:avLst/>
          </a:prstGeom>
        </p:spPr>
      </p:pic>
      <p:pic>
        <p:nvPicPr>
          <p:cNvPr id="15" name="Image 13" descr="preencoded.png"/>
          <p:cNvPicPr>
            <a:picLocks noChangeAspect="1"/>
          </p:cNvPicPr>
          <p:nvPr/>
        </p:nvPicPr>
        <p:blipFill>
          <a:blip r:embed="rId14"/>
          <a:stretch>
            <a:fillRect/>
          </a:stretch>
        </p:blipFill>
        <p:spPr>
          <a:xfrm>
            <a:off x="6629400" y="4019550"/>
            <a:ext cx="133350" cy="133350"/>
          </a:xfrm>
          <a:prstGeom prst="rect">
            <a:avLst/>
          </a:prstGeom>
        </p:spPr>
      </p:pic>
      <p:pic>
        <p:nvPicPr>
          <p:cNvPr id="16" name="Image 14" descr="preencoded.png"/>
          <p:cNvPicPr>
            <a:picLocks noChangeAspect="1"/>
          </p:cNvPicPr>
          <p:nvPr/>
        </p:nvPicPr>
        <p:blipFill>
          <a:blip r:embed="rId13"/>
          <a:stretch>
            <a:fillRect/>
          </a:stretch>
        </p:blipFill>
        <p:spPr>
          <a:xfrm>
            <a:off x="6629400" y="4762500"/>
            <a:ext cx="4724400" cy="114300"/>
          </a:xfrm>
          <a:prstGeom prst="rect">
            <a:avLst/>
          </a:prstGeom>
        </p:spPr>
      </p:pic>
      <p:pic>
        <p:nvPicPr>
          <p:cNvPr id="17" name="Image 15" descr="preencoded.png"/>
          <p:cNvPicPr>
            <a:picLocks noChangeAspect="1"/>
          </p:cNvPicPr>
          <p:nvPr/>
        </p:nvPicPr>
        <p:blipFill>
          <a:blip r:embed="rId14"/>
          <a:stretch>
            <a:fillRect/>
          </a:stretch>
        </p:blipFill>
        <p:spPr>
          <a:xfrm>
            <a:off x="6629400" y="4933950"/>
            <a:ext cx="133350" cy="133350"/>
          </a:xfrm>
          <a:prstGeom prst="rect">
            <a:avLst/>
          </a:prstGeom>
        </p:spPr>
      </p:pic>
      <p:pic>
        <p:nvPicPr>
          <p:cNvPr id="18" name="Image 16" descr="preencoded.png"/>
          <p:cNvPicPr>
            <a:picLocks noChangeAspect="1"/>
          </p:cNvPicPr>
          <p:nvPr/>
        </p:nvPicPr>
        <p:blipFill>
          <a:blip r:embed="rId15"/>
          <a:stretch>
            <a:fillRect/>
          </a:stretch>
        </p:blipFill>
        <p:spPr>
          <a:xfrm>
            <a:off x="6629400" y="5486400"/>
            <a:ext cx="171450" cy="304800"/>
          </a:xfrm>
          <a:prstGeom prst="rect">
            <a:avLst/>
          </a:prstGeom>
        </p:spPr>
      </p:pic>
      <p:pic>
        <p:nvPicPr>
          <p:cNvPr id="19" name="Image 17" descr="preencoded.png"/>
          <p:cNvPicPr>
            <a:picLocks noChangeAspect="1"/>
          </p:cNvPicPr>
          <p:nvPr/>
        </p:nvPicPr>
        <p:blipFill>
          <a:blip r:embed="rId16"/>
          <a:stretch>
            <a:fillRect/>
          </a:stretch>
        </p:blipFill>
        <p:spPr>
          <a:xfrm>
            <a:off x="609600" y="7000875"/>
            <a:ext cx="133350" cy="152400"/>
          </a:xfrm>
          <a:prstGeom prst="rect">
            <a:avLst/>
          </a:prstGeom>
        </p:spPr>
      </p:pic>
      <p:pic>
        <p:nvPicPr>
          <p:cNvPr id="20" name="Image 18" descr="preencoded.png"/>
          <p:cNvPicPr>
            <a:picLocks noChangeAspect="1"/>
          </p:cNvPicPr>
          <p:nvPr/>
        </p:nvPicPr>
        <p:blipFill>
          <a:blip r:embed="rId17"/>
          <a:stretch>
            <a:fillRect/>
          </a:stretch>
        </p:blipFill>
        <p:spPr>
          <a:xfrm>
            <a:off x="0" y="7353300"/>
            <a:ext cx="12192000" cy="114300"/>
          </a:xfrm>
          <a:prstGeom prst="rect">
            <a:avLst/>
          </a:prstGeom>
        </p:spPr>
      </p:pic>
      <p:sp>
        <p:nvSpPr>
          <p:cNvPr id="21" name="Text 0"/>
          <p:cNvSpPr/>
          <p:nvPr/>
        </p:nvSpPr>
        <p:spPr>
          <a:xfrm>
            <a:off x="609600" y="4191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Fully-Managed Service Benefits</a:t>
            </a:r>
            <a:endParaRPr lang="en-US" sz="2700" dirty="0"/>
          </a:p>
        </p:txBody>
      </p:sp>
      <p:sp>
        <p:nvSpPr>
          <p:cNvPr id="22" name="Text 1"/>
          <p:cNvSpPr/>
          <p:nvPr/>
        </p:nvSpPr>
        <p:spPr>
          <a:xfrm>
            <a:off x="609600" y="1181100"/>
            <a:ext cx="5181600" cy="10668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As a fully managed service, AWS Aurora significantly reduces the operational burden on development teams, allowing them to focus on application development rather than database administration.</a:t>
            </a:r>
            <a:endParaRPr lang="en-US" sz="1350" dirty="0"/>
          </a:p>
        </p:txBody>
      </p:sp>
      <p:sp>
        <p:nvSpPr>
          <p:cNvPr id="23" name="Text 2"/>
          <p:cNvSpPr/>
          <p:nvPr/>
        </p:nvSpPr>
        <p:spPr>
          <a:xfrm>
            <a:off x="1485900" y="2628900"/>
            <a:ext cx="49834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Automated Provisioning &amp; Patching</a:t>
            </a:r>
            <a:endParaRPr lang="en-US" sz="1500" dirty="0"/>
          </a:p>
        </p:txBody>
      </p:sp>
      <p:sp>
        <p:nvSpPr>
          <p:cNvPr id="24" name="Text 3"/>
          <p:cNvSpPr/>
          <p:nvPr/>
        </p:nvSpPr>
        <p:spPr>
          <a:xfrm>
            <a:off x="1485900" y="2933700"/>
            <a:ext cx="41529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AWS handles infrastructure provisioning, automated patching of the database engine, and operating system updates.</a:t>
            </a:r>
            <a:endParaRPr lang="en-US" sz="1200" dirty="0"/>
          </a:p>
        </p:txBody>
      </p:sp>
      <p:sp>
        <p:nvSpPr>
          <p:cNvPr id="25" name="Text 4"/>
          <p:cNvSpPr/>
          <p:nvPr/>
        </p:nvSpPr>
        <p:spPr>
          <a:xfrm>
            <a:off x="1485900" y="4114800"/>
            <a:ext cx="49834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Automated Backups &amp; Recovery</a:t>
            </a:r>
            <a:endParaRPr lang="en-US" sz="1500" dirty="0"/>
          </a:p>
        </p:txBody>
      </p:sp>
      <p:sp>
        <p:nvSpPr>
          <p:cNvPr id="26" name="Text 5"/>
          <p:cNvSpPr/>
          <p:nvPr/>
        </p:nvSpPr>
        <p:spPr>
          <a:xfrm>
            <a:off x="1485900" y="4419600"/>
            <a:ext cx="41529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Continuous backups, point-in-time recovery, and automated failover mechanisms are all managed by AWS.</a:t>
            </a:r>
            <a:endParaRPr lang="en-US" sz="1200" dirty="0"/>
          </a:p>
        </p:txBody>
      </p:sp>
      <p:sp>
        <p:nvSpPr>
          <p:cNvPr id="27" name="Text 6"/>
          <p:cNvSpPr/>
          <p:nvPr/>
        </p:nvSpPr>
        <p:spPr>
          <a:xfrm>
            <a:off x="1485900" y="5600700"/>
            <a:ext cx="49834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Monitoring &amp; Maintenance</a:t>
            </a:r>
            <a:endParaRPr lang="en-US" sz="1500" dirty="0"/>
          </a:p>
        </p:txBody>
      </p:sp>
      <p:sp>
        <p:nvSpPr>
          <p:cNvPr id="28" name="Text 7"/>
          <p:cNvSpPr/>
          <p:nvPr/>
        </p:nvSpPr>
        <p:spPr>
          <a:xfrm>
            <a:off x="1485900" y="5905500"/>
            <a:ext cx="41529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AWS provides built-in monitoring tools and handles routine maintenance tasks, allowing developers to focus on application development.</a:t>
            </a:r>
            <a:endParaRPr lang="en-US" sz="1200" dirty="0"/>
          </a:p>
        </p:txBody>
      </p:sp>
      <p:sp>
        <p:nvSpPr>
          <p:cNvPr id="29" name="Text 8"/>
          <p:cNvSpPr/>
          <p:nvPr/>
        </p:nvSpPr>
        <p:spPr>
          <a:xfrm>
            <a:off x="6400800" y="11811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Reduced Administrative Overhead</a:t>
            </a:r>
            <a:endParaRPr lang="en-US" sz="1800" dirty="0"/>
          </a:p>
        </p:txBody>
      </p:sp>
      <p:sp>
        <p:nvSpPr>
          <p:cNvPr id="30" name="Text 9"/>
          <p:cNvSpPr/>
          <p:nvPr/>
        </p:nvSpPr>
        <p:spPr>
          <a:xfrm>
            <a:off x="6400800" y="1638300"/>
            <a:ext cx="5181600" cy="8001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The comprehensive management provided by AWS translates into significantly reduced administrative overhead and operational costs for organizations.</a:t>
            </a:r>
            <a:endParaRPr lang="en-US" sz="1350" dirty="0"/>
          </a:p>
        </p:txBody>
      </p:sp>
      <p:sp>
        <p:nvSpPr>
          <p:cNvPr id="31" name="Text 10"/>
          <p:cNvSpPr/>
          <p:nvPr/>
        </p:nvSpPr>
        <p:spPr>
          <a:xfrm>
            <a:off x="6629400" y="2895600"/>
            <a:ext cx="47244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Traditional Database Management vs. Aurora</a:t>
            </a:r>
            <a:endParaRPr lang="en-US" sz="1500" dirty="0"/>
          </a:p>
        </p:txBody>
      </p:sp>
      <p:sp>
        <p:nvSpPr>
          <p:cNvPr id="32" name="Text 11"/>
          <p:cNvSpPr/>
          <p:nvPr/>
        </p:nvSpPr>
        <p:spPr>
          <a:xfrm>
            <a:off x="6629400" y="3581400"/>
            <a:ext cx="1220152"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Traditional RDS</a:t>
            </a:r>
            <a:endParaRPr lang="en-US" sz="1050" dirty="0"/>
          </a:p>
        </p:txBody>
      </p:sp>
      <p:sp>
        <p:nvSpPr>
          <p:cNvPr id="33" name="Text 12"/>
          <p:cNvSpPr/>
          <p:nvPr/>
        </p:nvSpPr>
        <p:spPr>
          <a:xfrm>
            <a:off x="10910441" y="3581400"/>
            <a:ext cx="532031"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Higher</a:t>
            </a:r>
            <a:endParaRPr lang="en-US" sz="1050" dirty="0"/>
          </a:p>
        </p:txBody>
      </p:sp>
      <p:sp>
        <p:nvSpPr>
          <p:cNvPr id="34" name="Text 13"/>
          <p:cNvSpPr/>
          <p:nvPr/>
        </p:nvSpPr>
        <p:spPr>
          <a:xfrm>
            <a:off x="6800850" y="40005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More time spent on database administration</a:t>
            </a:r>
            <a:endParaRPr lang="en-US" sz="1050" dirty="0"/>
          </a:p>
        </p:txBody>
      </p:sp>
      <p:sp>
        <p:nvSpPr>
          <p:cNvPr id="35" name="Text 14"/>
          <p:cNvSpPr/>
          <p:nvPr/>
        </p:nvSpPr>
        <p:spPr>
          <a:xfrm>
            <a:off x="6629400" y="4495800"/>
            <a:ext cx="1640026"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Aurora Management</a:t>
            </a:r>
            <a:endParaRPr lang="en-US" sz="1050" dirty="0"/>
          </a:p>
        </p:txBody>
      </p:sp>
      <p:sp>
        <p:nvSpPr>
          <p:cNvPr id="36" name="Text 15"/>
          <p:cNvSpPr/>
          <p:nvPr/>
        </p:nvSpPr>
        <p:spPr>
          <a:xfrm>
            <a:off x="10954196" y="4495800"/>
            <a:ext cx="479524"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Lower</a:t>
            </a:r>
            <a:endParaRPr lang="en-US" sz="1050" dirty="0"/>
          </a:p>
        </p:txBody>
      </p:sp>
      <p:sp>
        <p:nvSpPr>
          <p:cNvPr id="37" name="Text 16"/>
          <p:cNvSpPr/>
          <p:nvPr/>
        </p:nvSpPr>
        <p:spPr>
          <a:xfrm>
            <a:off x="6800850" y="49149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Less time spent on database administration</a:t>
            </a:r>
            <a:endParaRPr lang="en-US" sz="1050" dirty="0"/>
          </a:p>
        </p:txBody>
      </p:sp>
      <p:sp>
        <p:nvSpPr>
          <p:cNvPr id="38" name="Text 17"/>
          <p:cNvSpPr/>
          <p:nvPr/>
        </p:nvSpPr>
        <p:spPr>
          <a:xfrm>
            <a:off x="6915150" y="5410200"/>
            <a:ext cx="44386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With Aurora, you pay for the database performance you need, not for the administrative overhead.</a:t>
            </a:r>
            <a:endParaRPr lang="en-US" sz="1200" dirty="0"/>
          </a:p>
        </p:txBody>
      </p:sp>
      <p:sp>
        <p:nvSpPr>
          <p:cNvPr id="39" name="Text 18"/>
          <p:cNvSpPr/>
          <p:nvPr/>
        </p:nvSpPr>
        <p:spPr>
          <a:xfrm>
            <a:off x="867668" y="6991350"/>
            <a:ext cx="2012216"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Aurora Database</a:t>
            </a:r>
            <a:endParaRPr lang="en-US" sz="1200" dirty="0"/>
          </a:p>
        </p:txBody>
      </p:sp>
      <p:sp>
        <p:nvSpPr>
          <p:cNvPr id="40" name="Text 19"/>
          <p:cNvSpPr/>
          <p:nvPr/>
        </p:nvSpPr>
        <p:spPr>
          <a:xfrm>
            <a:off x="11143208" y="6991350"/>
            <a:ext cx="52703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7 / 10</a:t>
            </a:r>
            <a:endParaRPr lang="en-US" sz="12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609600" y="1257300"/>
            <a:ext cx="5334000" cy="1943100"/>
          </a:xfrm>
          <a:prstGeom prst="rect">
            <a:avLst/>
          </a:prstGeom>
        </p:spPr>
      </p:pic>
      <p:pic>
        <p:nvPicPr>
          <p:cNvPr id="5" name="Image 3" descr="preencoded.png"/>
          <p:cNvPicPr>
            <a:picLocks noChangeAspect="1"/>
          </p:cNvPicPr>
          <p:nvPr/>
        </p:nvPicPr>
        <p:blipFill>
          <a:blip r:embed="rId6"/>
          <a:stretch>
            <a:fillRect/>
          </a:stretch>
        </p:blipFill>
        <p:spPr>
          <a:xfrm>
            <a:off x="838200" y="1485900"/>
            <a:ext cx="666750" cy="666750"/>
          </a:xfrm>
          <a:prstGeom prst="rect">
            <a:avLst/>
          </a:prstGeom>
        </p:spPr>
      </p:pic>
      <p:pic>
        <p:nvPicPr>
          <p:cNvPr id="6" name="Image 4" descr="preencoded.png"/>
          <p:cNvPicPr>
            <a:picLocks noChangeAspect="1"/>
          </p:cNvPicPr>
          <p:nvPr/>
        </p:nvPicPr>
        <p:blipFill>
          <a:blip r:embed="rId7"/>
          <a:stretch>
            <a:fillRect/>
          </a:stretch>
        </p:blipFill>
        <p:spPr>
          <a:xfrm>
            <a:off x="1062038" y="1647825"/>
            <a:ext cx="219075" cy="342900"/>
          </a:xfrm>
          <a:prstGeom prst="rect">
            <a:avLst/>
          </a:prstGeom>
        </p:spPr>
      </p:pic>
      <p:pic>
        <p:nvPicPr>
          <p:cNvPr id="7" name="Image 5" descr="preencoded.png"/>
          <p:cNvPicPr>
            <a:picLocks noChangeAspect="1"/>
          </p:cNvPicPr>
          <p:nvPr/>
        </p:nvPicPr>
        <p:blipFill>
          <a:blip r:embed="rId8"/>
          <a:stretch>
            <a:fillRect/>
          </a:stretch>
        </p:blipFill>
        <p:spPr>
          <a:xfrm>
            <a:off x="1657350" y="1943100"/>
            <a:ext cx="152400" cy="152400"/>
          </a:xfrm>
          <a:prstGeom prst="rect">
            <a:avLst/>
          </a:prstGeom>
        </p:spPr>
      </p:pic>
      <p:pic>
        <p:nvPicPr>
          <p:cNvPr id="8" name="Image 6" descr="preencoded.png"/>
          <p:cNvPicPr>
            <a:picLocks noChangeAspect="1"/>
          </p:cNvPicPr>
          <p:nvPr/>
        </p:nvPicPr>
        <p:blipFill>
          <a:blip r:embed="rId8"/>
          <a:stretch>
            <a:fillRect/>
          </a:stretch>
        </p:blipFill>
        <p:spPr>
          <a:xfrm>
            <a:off x="1657350" y="2476500"/>
            <a:ext cx="152400" cy="152400"/>
          </a:xfrm>
          <a:prstGeom prst="rect">
            <a:avLst/>
          </a:prstGeom>
        </p:spPr>
      </p:pic>
      <p:pic>
        <p:nvPicPr>
          <p:cNvPr id="9" name="Image 7" descr="preencoded.png"/>
          <p:cNvPicPr>
            <a:picLocks noChangeAspect="1"/>
          </p:cNvPicPr>
          <p:nvPr/>
        </p:nvPicPr>
        <p:blipFill>
          <a:blip r:embed="rId8"/>
          <a:stretch>
            <a:fillRect/>
          </a:stretch>
        </p:blipFill>
        <p:spPr>
          <a:xfrm>
            <a:off x="1657350" y="2781300"/>
            <a:ext cx="152400" cy="152400"/>
          </a:xfrm>
          <a:prstGeom prst="rect">
            <a:avLst/>
          </a:prstGeom>
        </p:spPr>
      </p:pic>
      <p:pic>
        <p:nvPicPr>
          <p:cNvPr id="10" name="Image 8" descr="preencoded.png"/>
          <p:cNvPicPr>
            <a:picLocks noChangeAspect="1"/>
          </p:cNvPicPr>
          <p:nvPr/>
        </p:nvPicPr>
        <p:blipFill>
          <a:blip r:embed="rId9"/>
          <a:stretch>
            <a:fillRect/>
          </a:stretch>
        </p:blipFill>
        <p:spPr>
          <a:xfrm>
            <a:off x="6248400" y="1257300"/>
            <a:ext cx="5334000" cy="1943100"/>
          </a:xfrm>
          <a:prstGeom prst="rect">
            <a:avLst/>
          </a:prstGeom>
        </p:spPr>
      </p:pic>
      <p:pic>
        <p:nvPicPr>
          <p:cNvPr id="11" name="Image 9" descr="preencoded.png"/>
          <p:cNvPicPr>
            <a:picLocks noChangeAspect="1"/>
          </p:cNvPicPr>
          <p:nvPr/>
        </p:nvPicPr>
        <p:blipFill>
          <a:blip r:embed="rId6"/>
          <a:stretch>
            <a:fillRect/>
          </a:stretch>
        </p:blipFill>
        <p:spPr>
          <a:xfrm>
            <a:off x="6477000" y="1485900"/>
            <a:ext cx="666750" cy="666750"/>
          </a:xfrm>
          <a:prstGeom prst="rect">
            <a:avLst/>
          </a:prstGeom>
        </p:spPr>
      </p:pic>
      <p:pic>
        <p:nvPicPr>
          <p:cNvPr id="12" name="Image 10" descr="preencoded.png"/>
          <p:cNvPicPr>
            <a:picLocks noChangeAspect="1"/>
          </p:cNvPicPr>
          <p:nvPr/>
        </p:nvPicPr>
        <p:blipFill>
          <a:blip r:embed="rId10"/>
          <a:stretch>
            <a:fillRect/>
          </a:stretch>
        </p:blipFill>
        <p:spPr>
          <a:xfrm>
            <a:off x="6648450" y="1647825"/>
            <a:ext cx="323850" cy="342900"/>
          </a:xfrm>
          <a:prstGeom prst="rect">
            <a:avLst/>
          </a:prstGeom>
        </p:spPr>
      </p:pic>
      <p:pic>
        <p:nvPicPr>
          <p:cNvPr id="13" name="Image 11" descr="preencoded.png"/>
          <p:cNvPicPr>
            <a:picLocks noChangeAspect="1"/>
          </p:cNvPicPr>
          <p:nvPr/>
        </p:nvPicPr>
        <p:blipFill>
          <a:blip r:embed="rId8"/>
          <a:stretch>
            <a:fillRect/>
          </a:stretch>
        </p:blipFill>
        <p:spPr>
          <a:xfrm>
            <a:off x="7296150" y="1943100"/>
            <a:ext cx="152400" cy="152400"/>
          </a:xfrm>
          <a:prstGeom prst="rect">
            <a:avLst/>
          </a:prstGeom>
        </p:spPr>
      </p:pic>
      <p:pic>
        <p:nvPicPr>
          <p:cNvPr id="14" name="Image 12" descr="preencoded.png"/>
          <p:cNvPicPr>
            <a:picLocks noChangeAspect="1"/>
          </p:cNvPicPr>
          <p:nvPr/>
        </p:nvPicPr>
        <p:blipFill>
          <a:blip r:embed="rId8"/>
          <a:stretch>
            <a:fillRect/>
          </a:stretch>
        </p:blipFill>
        <p:spPr>
          <a:xfrm>
            <a:off x="7296150" y="2247900"/>
            <a:ext cx="152400" cy="152400"/>
          </a:xfrm>
          <a:prstGeom prst="rect">
            <a:avLst/>
          </a:prstGeom>
        </p:spPr>
      </p:pic>
      <p:pic>
        <p:nvPicPr>
          <p:cNvPr id="15" name="Image 13" descr="preencoded.png"/>
          <p:cNvPicPr>
            <a:picLocks noChangeAspect="1"/>
          </p:cNvPicPr>
          <p:nvPr/>
        </p:nvPicPr>
        <p:blipFill>
          <a:blip r:embed="rId8"/>
          <a:stretch>
            <a:fillRect/>
          </a:stretch>
        </p:blipFill>
        <p:spPr>
          <a:xfrm>
            <a:off x="7296150" y="2552700"/>
            <a:ext cx="152400" cy="152400"/>
          </a:xfrm>
          <a:prstGeom prst="rect">
            <a:avLst/>
          </a:prstGeom>
        </p:spPr>
      </p:pic>
      <p:pic>
        <p:nvPicPr>
          <p:cNvPr id="16" name="Image 14" descr="preencoded.png"/>
          <p:cNvPicPr>
            <a:picLocks noChangeAspect="1"/>
          </p:cNvPicPr>
          <p:nvPr/>
        </p:nvPicPr>
        <p:blipFill>
          <a:blip r:embed="rId11"/>
          <a:stretch>
            <a:fillRect/>
          </a:stretch>
        </p:blipFill>
        <p:spPr>
          <a:xfrm>
            <a:off x="609600" y="3505200"/>
            <a:ext cx="5334000" cy="1714500"/>
          </a:xfrm>
          <a:prstGeom prst="rect">
            <a:avLst/>
          </a:prstGeom>
        </p:spPr>
      </p:pic>
      <p:pic>
        <p:nvPicPr>
          <p:cNvPr id="17" name="Image 15" descr="preencoded.png"/>
          <p:cNvPicPr>
            <a:picLocks noChangeAspect="1"/>
          </p:cNvPicPr>
          <p:nvPr/>
        </p:nvPicPr>
        <p:blipFill>
          <a:blip r:embed="rId12"/>
          <a:stretch>
            <a:fillRect/>
          </a:stretch>
        </p:blipFill>
        <p:spPr>
          <a:xfrm>
            <a:off x="838200" y="3733800"/>
            <a:ext cx="666750" cy="666750"/>
          </a:xfrm>
          <a:prstGeom prst="rect">
            <a:avLst/>
          </a:prstGeom>
        </p:spPr>
      </p:pic>
      <p:pic>
        <p:nvPicPr>
          <p:cNvPr id="18" name="Image 16" descr="preencoded.png"/>
          <p:cNvPicPr>
            <a:picLocks noChangeAspect="1"/>
          </p:cNvPicPr>
          <p:nvPr/>
        </p:nvPicPr>
        <p:blipFill>
          <a:blip r:embed="rId13"/>
          <a:stretch>
            <a:fillRect/>
          </a:stretch>
        </p:blipFill>
        <p:spPr>
          <a:xfrm>
            <a:off x="990600" y="3895725"/>
            <a:ext cx="361950" cy="342900"/>
          </a:xfrm>
          <a:prstGeom prst="rect">
            <a:avLst/>
          </a:prstGeom>
        </p:spPr>
      </p:pic>
      <p:pic>
        <p:nvPicPr>
          <p:cNvPr id="19" name="Image 17" descr="preencoded.png"/>
          <p:cNvPicPr>
            <a:picLocks noChangeAspect="1"/>
          </p:cNvPicPr>
          <p:nvPr/>
        </p:nvPicPr>
        <p:blipFill>
          <a:blip r:embed="rId8"/>
          <a:stretch>
            <a:fillRect/>
          </a:stretch>
        </p:blipFill>
        <p:spPr>
          <a:xfrm>
            <a:off x="1657350" y="4191000"/>
            <a:ext cx="152400" cy="152400"/>
          </a:xfrm>
          <a:prstGeom prst="rect">
            <a:avLst/>
          </a:prstGeom>
        </p:spPr>
      </p:pic>
      <p:pic>
        <p:nvPicPr>
          <p:cNvPr id="20" name="Image 18" descr="preencoded.png"/>
          <p:cNvPicPr>
            <a:picLocks noChangeAspect="1"/>
          </p:cNvPicPr>
          <p:nvPr/>
        </p:nvPicPr>
        <p:blipFill>
          <a:blip r:embed="rId8"/>
          <a:stretch>
            <a:fillRect/>
          </a:stretch>
        </p:blipFill>
        <p:spPr>
          <a:xfrm>
            <a:off x="1657350" y="4495800"/>
            <a:ext cx="152400" cy="152400"/>
          </a:xfrm>
          <a:prstGeom prst="rect">
            <a:avLst/>
          </a:prstGeom>
        </p:spPr>
      </p:pic>
      <p:pic>
        <p:nvPicPr>
          <p:cNvPr id="21" name="Image 19" descr="preencoded.png"/>
          <p:cNvPicPr>
            <a:picLocks noChangeAspect="1"/>
          </p:cNvPicPr>
          <p:nvPr/>
        </p:nvPicPr>
        <p:blipFill>
          <a:blip r:embed="rId8"/>
          <a:stretch>
            <a:fillRect/>
          </a:stretch>
        </p:blipFill>
        <p:spPr>
          <a:xfrm>
            <a:off x="1657350" y="4800600"/>
            <a:ext cx="152400" cy="152400"/>
          </a:xfrm>
          <a:prstGeom prst="rect">
            <a:avLst/>
          </a:prstGeom>
        </p:spPr>
      </p:pic>
      <p:pic>
        <p:nvPicPr>
          <p:cNvPr id="22" name="Image 20" descr="preencoded.png"/>
          <p:cNvPicPr>
            <a:picLocks noChangeAspect="1"/>
          </p:cNvPicPr>
          <p:nvPr/>
        </p:nvPicPr>
        <p:blipFill>
          <a:blip r:embed="rId11"/>
          <a:stretch>
            <a:fillRect/>
          </a:stretch>
        </p:blipFill>
        <p:spPr>
          <a:xfrm>
            <a:off x="6248400" y="3505200"/>
            <a:ext cx="5334000" cy="1714500"/>
          </a:xfrm>
          <a:prstGeom prst="rect">
            <a:avLst/>
          </a:prstGeom>
        </p:spPr>
      </p:pic>
      <p:pic>
        <p:nvPicPr>
          <p:cNvPr id="23" name="Image 21" descr="preencoded.png"/>
          <p:cNvPicPr>
            <a:picLocks noChangeAspect="1"/>
          </p:cNvPicPr>
          <p:nvPr/>
        </p:nvPicPr>
        <p:blipFill>
          <a:blip r:embed="rId12"/>
          <a:stretch>
            <a:fillRect/>
          </a:stretch>
        </p:blipFill>
        <p:spPr>
          <a:xfrm>
            <a:off x="6477000" y="3733800"/>
            <a:ext cx="666750" cy="666750"/>
          </a:xfrm>
          <a:prstGeom prst="rect">
            <a:avLst/>
          </a:prstGeom>
        </p:spPr>
      </p:pic>
      <p:pic>
        <p:nvPicPr>
          <p:cNvPr id="24" name="Image 22" descr="preencoded.png"/>
          <p:cNvPicPr>
            <a:picLocks noChangeAspect="1"/>
          </p:cNvPicPr>
          <p:nvPr/>
        </p:nvPicPr>
        <p:blipFill>
          <a:blip r:embed="rId14"/>
          <a:stretch>
            <a:fillRect/>
          </a:stretch>
        </p:blipFill>
        <p:spPr>
          <a:xfrm>
            <a:off x="6700838" y="3895725"/>
            <a:ext cx="219075" cy="342900"/>
          </a:xfrm>
          <a:prstGeom prst="rect">
            <a:avLst/>
          </a:prstGeom>
        </p:spPr>
      </p:pic>
      <p:pic>
        <p:nvPicPr>
          <p:cNvPr id="25" name="Image 23" descr="preencoded.png"/>
          <p:cNvPicPr>
            <a:picLocks noChangeAspect="1"/>
          </p:cNvPicPr>
          <p:nvPr/>
        </p:nvPicPr>
        <p:blipFill>
          <a:blip r:embed="rId8"/>
          <a:stretch>
            <a:fillRect/>
          </a:stretch>
        </p:blipFill>
        <p:spPr>
          <a:xfrm>
            <a:off x="7296150" y="4191000"/>
            <a:ext cx="152400" cy="152400"/>
          </a:xfrm>
          <a:prstGeom prst="rect">
            <a:avLst/>
          </a:prstGeom>
        </p:spPr>
      </p:pic>
      <p:pic>
        <p:nvPicPr>
          <p:cNvPr id="26" name="Image 24" descr="preencoded.png"/>
          <p:cNvPicPr>
            <a:picLocks noChangeAspect="1"/>
          </p:cNvPicPr>
          <p:nvPr/>
        </p:nvPicPr>
        <p:blipFill>
          <a:blip r:embed="rId8"/>
          <a:stretch>
            <a:fillRect/>
          </a:stretch>
        </p:blipFill>
        <p:spPr>
          <a:xfrm>
            <a:off x="7296150" y="4495800"/>
            <a:ext cx="152400" cy="152400"/>
          </a:xfrm>
          <a:prstGeom prst="rect">
            <a:avLst/>
          </a:prstGeom>
        </p:spPr>
      </p:pic>
      <p:pic>
        <p:nvPicPr>
          <p:cNvPr id="27" name="Image 25" descr="preencoded.png"/>
          <p:cNvPicPr>
            <a:picLocks noChangeAspect="1"/>
          </p:cNvPicPr>
          <p:nvPr/>
        </p:nvPicPr>
        <p:blipFill>
          <a:blip r:embed="rId8"/>
          <a:stretch>
            <a:fillRect/>
          </a:stretch>
        </p:blipFill>
        <p:spPr>
          <a:xfrm>
            <a:off x="7296150" y="4800600"/>
            <a:ext cx="152400" cy="152400"/>
          </a:xfrm>
          <a:prstGeom prst="rect">
            <a:avLst/>
          </a:prstGeom>
        </p:spPr>
      </p:pic>
      <p:pic>
        <p:nvPicPr>
          <p:cNvPr id="28" name="Image 26" descr="preencoded.png"/>
          <p:cNvPicPr>
            <a:picLocks noChangeAspect="1"/>
          </p:cNvPicPr>
          <p:nvPr/>
        </p:nvPicPr>
        <p:blipFill>
          <a:blip r:embed="rId15"/>
          <a:stretch>
            <a:fillRect/>
          </a:stretch>
        </p:blipFill>
        <p:spPr>
          <a:xfrm>
            <a:off x="609600" y="6391275"/>
            <a:ext cx="133350" cy="152400"/>
          </a:xfrm>
          <a:prstGeom prst="rect">
            <a:avLst/>
          </a:prstGeom>
        </p:spPr>
      </p:pic>
      <p:pic>
        <p:nvPicPr>
          <p:cNvPr id="29" name="Image 27" descr="preencoded.png"/>
          <p:cNvPicPr>
            <a:picLocks noChangeAspect="1"/>
          </p:cNvPicPr>
          <p:nvPr/>
        </p:nvPicPr>
        <p:blipFill>
          <a:blip r:embed="rId16"/>
          <a:stretch>
            <a:fillRect/>
          </a:stretch>
        </p:blipFill>
        <p:spPr>
          <a:xfrm>
            <a:off x="0" y="6743700"/>
            <a:ext cx="12192000" cy="114300"/>
          </a:xfrm>
          <a:prstGeom prst="rect">
            <a:avLst/>
          </a:prstGeom>
        </p:spPr>
      </p:pic>
      <p:sp>
        <p:nvSpPr>
          <p:cNvPr id="30" name="Text 0"/>
          <p:cNvSpPr/>
          <p:nvPr/>
        </p:nvSpPr>
        <p:spPr>
          <a:xfrm>
            <a:off x="609600" y="4191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Common Use Cases</a:t>
            </a:r>
            <a:endParaRPr lang="en-US" sz="2700" dirty="0"/>
          </a:p>
        </p:txBody>
      </p:sp>
      <p:sp>
        <p:nvSpPr>
          <p:cNvPr id="31" name="Text 1"/>
          <p:cNvSpPr/>
          <p:nvPr/>
        </p:nvSpPr>
        <p:spPr>
          <a:xfrm>
            <a:off x="1657350" y="1485900"/>
            <a:ext cx="48691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Enterprise Applications</a:t>
            </a:r>
            <a:endParaRPr lang="en-US" sz="1800" dirty="0"/>
          </a:p>
        </p:txBody>
      </p:sp>
      <p:sp>
        <p:nvSpPr>
          <p:cNvPr id="32" name="Text 2"/>
          <p:cNvSpPr/>
          <p:nvPr/>
        </p:nvSpPr>
        <p:spPr>
          <a:xfrm>
            <a:off x="1885950" y="1905000"/>
            <a:ext cx="382905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High-transaction, mission-critical systems (ERP, CRM, billing, supply chain)</a:t>
            </a:r>
            <a:endParaRPr lang="en-US" sz="1200" dirty="0"/>
          </a:p>
        </p:txBody>
      </p:sp>
      <p:sp>
        <p:nvSpPr>
          <p:cNvPr id="33" name="Text 3"/>
          <p:cNvSpPr/>
          <p:nvPr/>
        </p:nvSpPr>
        <p:spPr>
          <a:xfrm>
            <a:off x="1885950" y="2438400"/>
            <a:ext cx="409015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Reliable performance for business continuity</a:t>
            </a:r>
            <a:endParaRPr lang="en-US" sz="1200" dirty="0"/>
          </a:p>
        </p:txBody>
      </p:sp>
      <p:sp>
        <p:nvSpPr>
          <p:cNvPr id="34" name="Text 4"/>
          <p:cNvSpPr/>
          <p:nvPr/>
        </p:nvSpPr>
        <p:spPr>
          <a:xfrm>
            <a:off x="1885950" y="2743200"/>
            <a:ext cx="387459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Used by enterprises like Intuit and Verizon</a:t>
            </a:r>
            <a:endParaRPr lang="en-US" sz="1200" dirty="0"/>
          </a:p>
        </p:txBody>
      </p:sp>
      <p:sp>
        <p:nvSpPr>
          <p:cNvPr id="35" name="Text 5"/>
          <p:cNvSpPr/>
          <p:nvPr/>
        </p:nvSpPr>
        <p:spPr>
          <a:xfrm>
            <a:off x="7296150" y="1485900"/>
            <a:ext cx="46786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SaaS &amp; E-commerce</a:t>
            </a:r>
            <a:endParaRPr lang="en-US" sz="1800" dirty="0"/>
          </a:p>
        </p:txBody>
      </p:sp>
      <p:sp>
        <p:nvSpPr>
          <p:cNvPr id="36" name="Text 6"/>
          <p:cNvSpPr/>
          <p:nvPr/>
        </p:nvSpPr>
        <p:spPr>
          <a:xfrm>
            <a:off x="7524750" y="1905000"/>
            <a:ext cx="44043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Multi-tenant platforms with unpredictable traffic</a:t>
            </a:r>
            <a:endParaRPr lang="en-US" sz="1200" dirty="0"/>
          </a:p>
        </p:txBody>
      </p:sp>
      <p:sp>
        <p:nvSpPr>
          <p:cNvPr id="37" name="Text 7"/>
          <p:cNvSpPr/>
          <p:nvPr/>
        </p:nvSpPr>
        <p:spPr>
          <a:xfrm>
            <a:off x="7524750" y="2209800"/>
            <a:ext cx="31852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Elastic scaling during peak periods</a:t>
            </a:r>
            <a:endParaRPr lang="en-US" sz="1200" dirty="0"/>
          </a:p>
        </p:txBody>
      </p:sp>
      <p:sp>
        <p:nvSpPr>
          <p:cNvPr id="38" name="Text 8"/>
          <p:cNvSpPr/>
          <p:nvPr/>
        </p:nvSpPr>
        <p:spPr>
          <a:xfrm>
            <a:off x="7524750" y="2514600"/>
            <a:ext cx="3607237"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Cost-effective for large customer bases</a:t>
            </a:r>
            <a:endParaRPr lang="en-US" sz="1200" dirty="0"/>
          </a:p>
        </p:txBody>
      </p:sp>
      <p:sp>
        <p:nvSpPr>
          <p:cNvPr id="39" name="Text 9"/>
          <p:cNvSpPr/>
          <p:nvPr/>
        </p:nvSpPr>
        <p:spPr>
          <a:xfrm>
            <a:off x="1657350" y="3733800"/>
            <a:ext cx="446663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Gaming Applications</a:t>
            </a:r>
            <a:endParaRPr lang="en-US" sz="1800" dirty="0"/>
          </a:p>
        </p:txBody>
      </p:sp>
      <p:sp>
        <p:nvSpPr>
          <p:cNvPr id="40" name="Text 10"/>
          <p:cNvSpPr/>
          <p:nvPr/>
        </p:nvSpPr>
        <p:spPr>
          <a:xfrm>
            <a:off x="1885950" y="4152900"/>
            <a:ext cx="419231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Online gaming with massive concurrent users</a:t>
            </a:r>
            <a:endParaRPr lang="en-US" sz="1200" dirty="0"/>
          </a:p>
        </p:txBody>
      </p:sp>
      <p:sp>
        <p:nvSpPr>
          <p:cNvPr id="41" name="Text 11"/>
          <p:cNvSpPr/>
          <p:nvPr/>
        </p:nvSpPr>
        <p:spPr>
          <a:xfrm>
            <a:off x="1885950" y="4457700"/>
            <a:ext cx="360455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Real-time interactions and transactions</a:t>
            </a:r>
            <a:endParaRPr lang="en-US" sz="1200" dirty="0"/>
          </a:p>
        </p:txBody>
      </p:sp>
      <p:sp>
        <p:nvSpPr>
          <p:cNvPr id="42" name="Text 12"/>
          <p:cNvSpPr/>
          <p:nvPr/>
        </p:nvSpPr>
        <p:spPr>
          <a:xfrm>
            <a:off x="1885950" y="4762500"/>
            <a:ext cx="341167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Low latency for responsive gameplay</a:t>
            </a:r>
            <a:endParaRPr lang="en-US" sz="1200" dirty="0"/>
          </a:p>
        </p:txBody>
      </p:sp>
      <p:sp>
        <p:nvSpPr>
          <p:cNvPr id="43" name="Text 13"/>
          <p:cNvSpPr/>
          <p:nvPr/>
        </p:nvSpPr>
        <p:spPr>
          <a:xfrm>
            <a:off x="7296150" y="3733800"/>
            <a:ext cx="4236244"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Mobile Applications</a:t>
            </a:r>
            <a:endParaRPr lang="en-US" sz="1800" dirty="0"/>
          </a:p>
        </p:txBody>
      </p:sp>
      <p:sp>
        <p:nvSpPr>
          <p:cNvPr id="44" name="Text 14"/>
          <p:cNvSpPr/>
          <p:nvPr/>
        </p:nvSpPr>
        <p:spPr>
          <a:xfrm>
            <a:off x="7524750" y="4152900"/>
            <a:ext cx="396192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Popular mobile apps with fluctuating usage</a:t>
            </a:r>
            <a:endParaRPr lang="en-US" sz="1200" dirty="0"/>
          </a:p>
        </p:txBody>
      </p:sp>
      <p:sp>
        <p:nvSpPr>
          <p:cNvPr id="45" name="Text 15"/>
          <p:cNvSpPr/>
          <p:nvPr/>
        </p:nvSpPr>
        <p:spPr>
          <a:xfrm>
            <a:off x="7524750" y="4457700"/>
            <a:ext cx="328451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Seamless scaling with user demand</a:t>
            </a:r>
            <a:endParaRPr lang="en-US" sz="1200" dirty="0"/>
          </a:p>
        </p:txBody>
      </p:sp>
      <p:sp>
        <p:nvSpPr>
          <p:cNvPr id="46" name="Text 16"/>
          <p:cNvSpPr/>
          <p:nvPr/>
        </p:nvSpPr>
        <p:spPr>
          <a:xfrm>
            <a:off x="7524750" y="4762500"/>
            <a:ext cx="3494187"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Reliable performance for mobile users</a:t>
            </a:r>
            <a:endParaRPr lang="en-US" sz="1200" dirty="0"/>
          </a:p>
        </p:txBody>
      </p:sp>
      <p:sp>
        <p:nvSpPr>
          <p:cNvPr id="47" name="Text 17"/>
          <p:cNvSpPr/>
          <p:nvPr/>
        </p:nvSpPr>
        <p:spPr>
          <a:xfrm>
            <a:off x="867668" y="6381750"/>
            <a:ext cx="2012216"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Aurora Database</a:t>
            </a:r>
            <a:endParaRPr lang="en-US" sz="1200" dirty="0"/>
          </a:p>
        </p:txBody>
      </p:sp>
      <p:sp>
        <p:nvSpPr>
          <p:cNvPr id="48" name="Text 18"/>
          <p:cNvSpPr/>
          <p:nvPr/>
        </p:nvSpPr>
        <p:spPr>
          <a:xfrm>
            <a:off x="11143208" y="6381750"/>
            <a:ext cx="52703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8 / 10</a:t>
            </a:r>
            <a:endParaRPr lang="en-US" sz="12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8105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609600" y="1257300"/>
            <a:ext cx="10972800" cy="4686300"/>
          </a:xfrm>
          <a:prstGeom prst="rect">
            <a:avLst/>
          </a:prstGeom>
        </p:spPr>
      </p:pic>
      <p:pic>
        <p:nvPicPr>
          <p:cNvPr id="5" name="Image 3" descr="preencoded.png"/>
          <p:cNvPicPr>
            <a:picLocks noChangeAspect="1"/>
          </p:cNvPicPr>
          <p:nvPr/>
        </p:nvPicPr>
        <p:blipFill>
          <a:blip r:embed="rId6"/>
          <a:stretch>
            <a:fillRect/>
          </a:stretch>
        </p:blipFill>
        <p:spPr>
          <a:xfrm>
            <a:off x="609600" y="1257300"/>
            <a:ext cx="10972800" cy="571500"/>
          </a:xfrm>
          <a:prstGeom prst="rect">
            <a:avLst/>
          </a:prstGeom>
        </p:spPr>
      </p:pic>
      <p:pic>
        <p:nvPicPr>
          <p:cNvPr id="6" name="Image 4" descr="preencoded.png"/>
          <p:cNvPicPr>
            <a:picLocks noChangeAspect="1"/>
          </p:cNvPicPr>
          <p:nvPr/>
        </p:nvPicPr>
        <p:blipFill>
          <a:blip r:embed="rId7"/>
          <a:stretch>
            <a:fillRect/>
          </a:stretch>
        </p:blipFill>
        <p:spPr>
          <a:xfrm>
            <a:off x="762000" y="1466850"/>
            <a:ext cx="133350" cy="152400"/>
          </a:xfrm>
          <a:prstGeom prst="rect">
            <a:avLst/>
          </a:prstGeom>
        </p:spPr>
      </p:pic>
      <p:pic>
        <p:nvPicPr>
          <p:cNvPr id="7" name="Image 5" descr="preencoded.png"/>
          <p:cNvPicPr>
            <a:picLocks noChangeAspect="1"/>
          </p:cNvPicPr>
          <p:nvPr/>
        </p:nvPicPr>
        <p:blipFill>
          <a:blip r:embed="rId8"/>
          <a:stretch>
            <a:fillRect/>
          </a:stretch>
        </p:blipFill>
        <p:spPr>
          <a:xfrm>
            <a:off x="6248400" y="1466850"/>
            <a:ext cx="152400" cy="152400"/>
          </a:xfrm>
          <a:prstGeom prst="rect">
            <a:avLst/>
          </a:prstGeom>
        </p:spPr>
      </p:pic>
      <p:pic>
        <p:nvPicPr>
          <p:cNvPr id="8" name="Image 6" descr="preencoded.png"/>
          <p:cNvPicPr>
            <a:picLocks noChangeAspect="1"/>
          </p:cNvPicPr>
          <p:nvPr/>
        </p:nvPicPr>
        <p:blipFill>
          <a:blip r:embed="rId9"/>
          <a:stretch>
            <a:fillRect/>
          </a:stretch>
        </p:blipFill>
        <p:spPr>
          <a:xfrm>
            <a:off x="609600" y="1828800"/>
            <a:ext cx="10972800" cy="1028700"/>
          </a:xfrm>
          <a:prstGeom prst="rect">
            <a:avLst/>
          </a:prstGeom>
        </p:spPr>
      </p:pic>
      <p:pic>
        <p:nvPicPr>
          <p:cNvPr id="9" name="Image 7" descr="preencoded.png"/>
          <p:cNvPicPr>
            <a:picLocks noChangeAspect="1"/>
          </p:cNvPicPr>
          <p:nvPr/>
        </p:nvPicPr>
        <p:blipFill>
          <a:blip r:embed="rId10"/>
          <a:stretch>
            <a:fillRect/>
          </a:stretch>
        </p:blipFill>
        <p:spPr>
          <a:xfrm>
            <a:off x="609600" y="1828800"/>
            <a:ext cx="5486400" cy="1028700"/>
          </a:xfrm>
          <a:prstGeom prst="rect">
            <a:avLst/>
          </a:prstGeom>
        </p:spPr>
      </p:pic>
      <p:pic>
        <p:nvPicPr>
          <p:cNvPr id="10" name="Image 8" descr="preencoded.png"/>
          <p:cNvPicPr>
            <a:picLocks noChangeAspect="1"/>
          </p:cNvPicPr>
          <p:nvPr/>
        </p:nvPicPr>
        <p:blipFill>
          <a:blip r:embed="rId11"/>
          <a:stretch>
            <a:fillRect/>
          </a:stretch>
        </p:blipFill>
        <p:spPr>
          <a:xfrm>
            <a:off x="762000" y="2019300"/>
            <a:ext cx="142875" cy="266700"/>
          </a:xfrm>
          <a:prstGeom prst="rect">
            <a:avLst/>
          </a:prstGeom>
        </p:spPr>
      </p:pic>
      <p:pic>
        <p:nvPicPr>
          <p:cNvPr id="11" name="Image 9" descr="preencoded.png"/>
          <p:cNvPicPr>
            <a:picLocks noChangeAspect="1"/>
          </p:cNvPicPr>
          <p:nvPr/>
        </p:nvPicPr>
        <p:blipFill>
          <a:blip r:embed="rId12"/>
          <a:stretch>
            <a:fillRect/>
          </a:stretch>
        </p:blipFill>
        <p:spPr>
          <a:xfrm>
            <a:off x="6096000" y="1828800"/>
            <a:ext cx="5486400" cy="1028700"/>
          </a:xfrm>
          <a:prstGeom prst="rect">
            <a:avLst/>
          </a:prstGeom>
        </p:spPr>
      </p:pic>
      <p:pic>
        <p:nvPicPr>
          <p:cNvPr id="12" name="Image 10" descr="preencoded.png"/>
          <p:cNvPicPr>
            <a:picLocks noChangeAspect="1"/>
          </p:cNvPicPr>
          <p:nvPr/>
        </p:nvPicPr>
        <p:blipFill>
          <a:blip r:embed="rId13"/>
          <a:stretch>
            <a:fillRect/>
          </a:stretch>
        </p:blipFill>
        <p:spPr>
          <a:xfrm>
            <a:off x="6248400" y="2019300"/>
            <a:ext cx="190500" cy="266700"/>
          </a:xfrm>
          <a:prstGeom prst="rect">
            <a:avLst/>
          </a:prstGeom>
        </p:spPr>
      </p:pic>
      <p:pic>
        <p:nvPicPr>
          <p:cNvPr id="13" name="Image 11" descr="preencoded.png"/>
          <p:cNvPicPr>
            <a:picLocks noChangeAspect="1"/>
          </p:cNvPicPr>
          <p:nvPr/>
        </p:nvPicPr>
        <p:blipFill>
          <a:blip r:embed="rId9"/>
          <a:stretch>
            <a:fillRect/>
          </a:stretch>
        </p:blipFill>
        <p:spPr>
          <a:xfrm>
            <a:off x="609600" y="2857500"/>
            <a:ext cx="10972800" cy="1028700"/>
          </a:xfrm>
          <a:prstGeom prst="rect">
            <a:avLst/>
          </a:prstGeom>
        </p:spPr>
      </p:pic>
      <p:pic>
        <p:nvPicPr>
          <p:cNvPr id="14" name="Image 12" descr="preencoded.png"/>
          <p:cNvPicPr>
            <a:picLocks noChangeAspect="1"/>
          </p:cNvPicPr>
          <p:nvPr/>
        </p:nvPicPr>
        <p:blipFill>
          <a:blip r:embed="rId10"/>
          <a:stretch>
            <a:fillRect/>
          </a:stretch>
        </p:blipFill>
        <p:spPr>
          <a:xfrm>
            <a:off x="609600" y="2857500"/>
            <a:ext cx="5486400" cy="1028700"/>
          </a:xfrm>
          <a:prstGeom prst="rect">
            <a:avLst/>
          </a:prstGeom>
        </p:spPr>
      </p:pic>
      <p:pic>
        <p:nvPicPr>
          <p:cNvPr id="15" name="Image 13" descr="preencoded.png"/>
          <p:cNvPicPr>
            <a:picLocks noChangeAspect="1"/>
          </p:cNvPicPr>
          <p:nvPr/>
        </p:nvPicPr>
        <p:blipFill>
          <a:blip r:embed="rId14"/>
          <a:stretch>
            <a:fillRect/>
          </a:stretch>
        </p:blipFill>
        <p:spPr>
          <a:xfrm>
            <a:off x="762000" y="3048000"/>
            <a:ext cx="190500" cy="266700"/>
          </a:xfrm>
          <a:prstGeom prst="rect">
            <a:avLst/>
          </a:prstGeom>
        </p:spPr>
      </p:pic>
      <p:pic>
        <p:nvPicPr>
          <p:cNvPr id="16" name="Image 14" descr="preencoded.png"/>
          <p:cNvPicPr>
            <a:picLocks noChangeAspect="1"/>
          </p:cNvPicPr>
          <p:nvPr/>
        </p:nvPicPr>
        <p:blipFill>
          <a:blip r:embed="rId12"/>
          <a:stretch>
            <a:fillRect/>
          </a:stretch>
        </p:blipFill>
        <p:spPr>
          <a:xfrm>
            <a:off x="6096000" y="2857500"/>
            <a:ext cx="5486400" cy="1028700"/>
          </a:xfrm>
          <a:prstGeom prst="rect">
            <a:avLst/>
          </a:prstGeom>
        </p:spPr>
      </p:pic>
      <p:pic>
        <p:nvPicPr>
          <p:cNvPr id="17" name="Image 15" descr="preencoded.png"/>
          <p:cNvPicPr>
            <a:picLocks noChangeAspect="1"/>
          </p:cNvPicPr>
          <p:nvPr/>
        </p:nvPicPr>
        <p:blipFill>
          <a:blip r:embed="rId13"/>
          <a:stretch>
            <a:fillRect/>
          </a:stretch>
        </p:blipFill>
        <p:spPr>
          <a:xfrm>
            <a:off x="6248400" y="3048000"/>
            <a:ext cx="190500" cy="266700"/>
          </a:xfrm>
          <a:prstGeom prst="rect">
            <a:avLst/>
          </a:prstGeom>
        </p:spPr>
      </p:pic>
      <p:pic>
        <p:nvPicPr>
          <p:cNvPr id="18" name="Image 16" descr="preencoded.png"/>
          <p:cNvPicPr>
            <a:picLocks noChangeAspect="1"/>
          </p:cNvPicPr>
          <p:nvPr/>
        </p:nvPicPr>
        <p:blipFill>
          <a:blip r:embed="rId9"/>
          <a:stretch>
            <a:fillRect/>
          </a:stretch>
        </p:blipFill>
        <p:spPr>
          <a:xfrm>
            <a:off x="609600" y="3886200"/>
            <a:ext cx="10972800" cy="1028700"/>
          </a:xfrm>
          <a:prstGeom prst="rect">
            <a:avLst/>
          </a:prstGeom>
        </p:spPr>
      </p:pic>
      <p:pic>
        <p:nvPicPr>
          <p:cNvPr id="19" name="Image 17" descr="preencoded.png"/>
          <p:cNvPicPr>
            <a:picLocks noChangeAspect="1"/>
          </p:cNvPicPr>
          <p:nvPr/>
        </p:nvPicPr>
        <p:blipFill>
          <a:blip r:embed="rId10"/>
          <a:stretch>
            <a:fillRect/>
          </a:stretch>
        </p:blipFill>
        <p:spPr>
          <a:xfrm>
            <a:off x="609600" y="3886200"/>
            <a:ext cx="5486400" cy="1028700"/>
          </a:xfrm>
          <a:prstGeom prst="rect">
            <a:avLst/>
          </a:prstGeom>
        </p:spPr>
      </p:pic>
      <p:pic>
        <p:nvPicPr>
          <p:cNvPr id="20" name="Image 18" descr="preencoded.png"/>
          <p:cNvPicPr>
            <a:picLocks noChangeAspect="1"/>
          </p:cNvPicPr>
          <p:nvPr/>
        </p:nvPicPr>
        <p:blipFill>
          <a:blip r:embed="rId15"/>
          <a:stretch>
            <a:fillRect/>
          </a:stretch>
        </p:blipFill>
        <p:spPr>
          <a:xfrm>
            <a:off x="762000" y="4076700"/>
            <a:ext cx="171450" cy="266700"/>
          </a:xfrm>
          <a:prstGeom prst="rect">
            <a:avLst/>
          </a:prstGeom>
        </p:spPr>
      </p:pic>
      <p:pic>
        <p:nvPicPr>
          <p:cNvPr id="21" name="Image 19" descr="preencoded.png"/>
          <p:cNvPicPr>
            <a:picLocks noChangeAspect="1"/>
          </p:cNvPicPr>
          <p:nvPr/>
        </p:nvPicPr>
        <p:blipFill>
          <a:blip r:embed="rId12"/>
          <a:stretch>
            <a:fillRect/>
          </a:stretch>
        </p:blipFill>
        <p:spPr>
          <a:xfrm>
            <a:off x="6096000" y="3886200"/>
            <a:ext cx="5486400" cy="1028700"/>
          </a:xfrm>
          <a:prstGeom prst="rect">
            <a:avLst/>
          </a:prstGeom>
        </p:spPr>
      </p:pic>
      <p:pic>
        <p:nvPicPr>
          <p:cNvPr id="22" name="Image 20" descr="preencoded.png"/>
          <p:cNvPicPr>
            <a:picLocks noChangeAspect="1"/>
          </p:cNvPicPr>
          <p:nvPr/>
        </p:nvPicPr>
        <p:blipFill>
          <a:blip r:embed="rId13"/>
          <a:stretch>
            <a:fillRect/>
          </a:stretch>
        </p:blipFill>
        <p:spPr>
          <a:xfrm>
            <a:off x="6248400" y="4076700"/>
            <a:ext cx="190500" cy="266700"/>
          </a:xfrm>
          <a:prstGeom prst="rect">
            <a:avLst/>
          </a:prstGeom>
        </p:spPr>
      </p:pic>
      <p:pic>
        <p:nvPicPr>
          <p:cNvPr id="23" name="Image 21" descr="preencoded.png"/>
          <p:cNvPicPr>
            <a:picLocks noChangeAspect="1"/>
          </p:cNvPicPr>
          <p:nvPr/>
        </p:nvPicPr>
        <p:blipFill>
          <a:blip r:embed="rId10"/>
          <a:stretch>
            <a:fillRect/>
          </a:stretch>
        </p:blipFill>
        <p:spPr>
          <a:xfrm>
            <a:off x="609600" y="4914900"/>
            <a:ext cx="5486400" cy="1028700"/>
          </a:xfrm>
          <a:prstGeom prst="rect">
            <a:avLst/>
          </a:prstGeom>
        </p:spPr>
      </p:pic>
      <p:pic>
        <p:nvPicPr>
          <p:cNvPr id="24" name="Image 22" descr="preencoded.png"/>
          <p:cNvPicPr>
            <a:picLocks noChangeAspect="1"/>
          </p:cNvPicPr>
          <p:nvPr/>
        </p:nvPicPr>
        <p:blipFill>
          <a:blip r:embed="rId16"/>
          <a:stretch>
            <a:fillRect/>
          </a:stretch>
        </p:blipFill>
        <p:spPr>
          <a:xfrm>
            <a:off x="762000" y="5105400"/>
            <a:ext cx="123825" cy="266700"/>
          </a:xfrm>
          <a:prstGeom prst="rect">
            <a:avLst/>
          </a:prstGeom>
        </p:spPr>
      </p:pic>
      <p:pic>
        <p:nvPicPr>
          <p:cNvPr id="25" name="Image 23" descr="preencoded.png"/>
          <p:cNvPicPr>
            <a:picLocks noChangeAspect="1"/>
          </p:cNvPicPr>
          <p:nvPr/>
        </p:nvPicPr>
        <p:blipFill>
          <a:blip r:embed="rId12"/>
          <a:stretch>
            <a:fillRect/>
          </a:stretch>
        </p:blipFill>
        <p:spPr>
          <a:xfrm>
            <a:off x="6096000" y="4914900"/>
            <a:ext cx="5486400" cy="1028700"/>
          </a:xfrm>
          <a:prstGeom prst="rect">
            <a:avLst/>
          </a:prstGeom>
        </p:spPr>
      </p:pic>
      <p:pic>
        <p:nvPicPr>
          <p:cNvPr id="26" name="Image 24" descr="preencoded.png"/>
          <p:cNvPicPr>
            <a:picLocks noChangeAspect="1"/>
          </p:cNvPicPr>
          <p:nvPr/>
        </p:nvPicPr>
        <p:blipFill>
          <a:blip r:embed="rId13"/>
          <a:stretch>
            <a:fillRect/>
          </a:stretch>
        </p:blipFill>
        <p:spPr>
          <a:xfrm>
            <a:off x="6248400" y="5105400"/>
            <a:ext cx="190500" cy="266700"/>
          </a:xfrm>
          <a:prstGeom prst="rect">
            <a:avLst/>
          </a:prstGeom>
        </p:spPr>
      </p:pic>
      <p:pic>
        <p:nvPicPr>
          <p:cNvPr id="27" name="Image 25" descr="preencoded.png"/>
          <p:cNvPicPr>
            <a:picLocks noChangeAspect="1"/>
          </p:cNvPicPr>
          <p:nvPr/>
        </p:nvPicPr>
        <p:blipFill>
          <a:blip r:embed="rId17"/>
          <a:stretch>
            <a:fillRect/>
          </a:stretch>
        </p:blipFill>
        <p:spPr>
          <a:xfrm>
            <a:off x="609600" y="6172200"/>
            <a:ext cx="10972800" cy="762000"/>
          </a:xfrm>
          <a:prstGeom prst="rect">
            <a:avLst/>
          </a:prstGeom>
        </p:spPr>
      </p:pic>
      <p:pic>
        <p:nvPicPr>
          <p:cNvPr id="28" name="Image 26" descr="preencoded.png"/>
          <p:cNvPicPr>
            <a:picLocks noChangeAspect="1"/>
          </p:cNvPicPr>
          <p:nvPr/>
        </p:nvPicPr>
        <p:blipFill>
          <a:blip r:embed="rId18"/>
          <a:stretch>
            <a:fillRect/>
          </a:stretch>
        </p:blipFill>
        <p:spPr>
          <a:xfrm>
            <a:off x="762000" y="6400800"/>
            <a:ext cx="171450" cy="304800"/>
          </a:xfrm>
          <a:prstGeom prst="rect">
            <a:avLst/>
          </a:prstGeom>
        </p:spPr>
      </p:pic>
      <p:pic>
        <p:nvPicPr>
          <p:cNvPr id="29" name="Image 27" descr="preencoded.png"/>
          <p:cNvPicPr>
            <a:picLocks noChangeAspect="1"/>
          </p:cNvPicPr>
          <p:nvPr/>
        </p:nvPicPr>
        <p:blipFill>
          <a:blip r:embed="rId19"/>
          <a:stretch>
            <a:fillRect/>
          </a:stretch>
        </p:blipFill>
        <p:spPr>
          <a:xfrm>
            <a:off x="609600" y="7343775"/>
            <a:ext cx="133350" cy="152400"/>
          </a:xfrm>
          <a:prstGeom prst="rect">
            <a:avLst/>
          </a:prstGeom>
        </p:spPr>
      </p:pic>
      <p:pic>
        <p:nvPicPr>
          <p:cNvPr id="30" name="Image 28" descr="preencoded.png"/>
          <p:cNvPicPr>
            <a:picLocks noChangeAspect="1"/>
          </p:cNvPicPr>
          <p:nvPr/>
        </p:nvPicPr>
        <p:blipFill>
          <a:blip r:embed="rId20"/>
          <a:stretch>
            <a:fillRect/>
          </a:stretch>
        </p:blipFill>
        <p:spPr>
          <a:xfrm>
            <a:off x="0" y="7696200"/>
            <a:ext cx="12192000" cy="114300"/>
          </a:xfrm>
          <a:prstGeom prst="rect">
            <a:avLst/>
          </a:prstGeom>
        </p:spPr>
      </p:pic>
      <p:sp>
        <p:nvSpPr>
          <p:cNvPr id="31" name="Text 0"/>
          <p:cNvSpPr/>
          <p:nvPr/>
        </p:nvSpPr>
        <p:spPr>
          <a:xfrm>
            <a:off x="609600" y="4191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Aurora vs. Traditional RDS</a:t>
            </a:r>
            <a:endParaRPr lang="en-US" sz="2700" dirty="0"/>
          </a:p>
        </p:txBody>
      </p:sp>
      <p:sp>
        <p:nvSpPr>
          <p:cNvPr id="32" name="Text 1"/>
          <p:cNvSpPr/>
          <p:nvPr/>
        </p:nvSpPr>
        <p:spPr>
          <a:xfrm>
            <a:off x="1009650" y="1409700"/>
            <a:ext cx="153947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AWS Aurora</a:t>
            </a:r>
            <a:endParaRPr lang="en-US" sz="1500" dirty="0"/>
          </a:p>
        </p:txBody>
      </p:sp>
      <p:sp>
        <p:nvSpPr>
          <p:cNvPr id="33" name="Text 2"/>
          <p:cNvSpPr/>
          <p:nvPr/>
        </p:nvSpPr>
        <p:spPr>
          <a:xfrm>
            <a:off x="6515100" y="1409700"/>
            <a:ext cx="1989892"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Traditional RDS</a:t>
            </a:r>
            <a:endParaRPr lang="en-US" sz="1500" dirty="0"/>
          </a:p>
        </p:txBody>
      </p:sp>
      <p:sp>
        <p:nvSpPr>
          <p:cNvPr id="34" name="Text 3"/>
          <p:cNvSpPr/>
          <p:nvPr/>
        </p:nvSpPr>
        <p:spPr>
          <a:xfrm>
            <a:off x="1019175" y="1981200"/>
            <a:ext cx="4924425"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Superior Performance</a:t>
            </a:r>
            <a:endParaRPr lang="en-US" sz="1200" dirty="0"/>
          </a:p>
        </p:txBody>
      </p:sp>
      <p:sp>
        <p:nvSpPr>
          <p:cNvPr id="35" name="Text 4"/>
          <p:cNvSpPr/>
          <p:nvPr/>
        </p:nvSpPr>
        <p:spPr>
          <a:xfrm>
            <a:off x="1019175" y="2247900"/>
            <a:ext cx="49244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Up to 5 times the throughput of MySQL and 3 times that of PostgreSQL on comparable hardware</a:t>
            </a:r>
            <a:endParaRPr lang="en-US" sz="1200" dirty="0"/>
          </a:p>
        </p:txBody>
      </p:sp>
      <p:sp>
        <p:nvSpPr>
          <p:cNvPr id="36" name="Text 5"/>
          <p:cNvSpPr/>
          <p:nvPr/>
        </p:nvSpPr>
        <p:spPr>
          <a:xfrm>
            <a:off x="6553200" y="19812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Standard Performance</a:t>
            </a:r>
            <a:endParaRPr lang="en-US" sz="1200" dirty="0"/>
          </a:p>
        </p:txBody>
      </p:sp>
      <p:sp>
        <p:nvSpPr>
          <p:cNvPr id="37" name="Text 6"/>
          <p:cNvSpPr/>
          <p:nvPr/>
        </p:nvSpPr>
        <p:spPr>
          <a:xfrm>
            <a:off x="6553200" y="22479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MySQL and PostgreSQL performance with standard database engine configurations</a:t>
            </a:r>
            <a:endParaRPr lang="en-US" sz="1200" dirty="0"/>
          </a:p>
        </p:txBody>
      </p:sp>
      <p:sp>
        <p:nvSpPr>
          <p:cNvPr id="38" name="Text 7"/>
          <p:cNvSpPr/>
          <p:nvPr/>
        </p:nvSpPr>
        <p:spPr>
          <a:xfrm>
            <a:off x="1066800" y="30099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Enhanced Availability</a:t>
            </a:r>
            <a:endParaRPr lang="en-US" sz="1200" dirty="0"/>
          </a:p>
        </p:txBody>
      </p:sp>
      <p:sp>
        <p:nvSpPr>
          <p:cNvPr id="39" name="Text 8"/>
          <p:cNvSpPr/>
          <p:nvPr/>
        </p:nvSpPr>
        <p:spPr>
          <a:xfrm>
            <a:off x="1066800" y="32766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Six-way replication across three Availability Zones; self-healing storage; automatic failover in under 60 seconds</a:t>
            </a:r>
            <a:endParaRPr lang="en-US" sz="1200" dirty="0"/>
          </a:p>
        </p:txBody>
      </p:sp>
      <p:sp>
        <p:nvSpPr>
          <p:cNvPr id="40" name="Text 9"/>
          <p:cNvSpPr/>
          <p:nvPr/>
        </p:nvSpPr>
        <p:spPr>
          <a:xfrm>
            <a:off x="6553200" y="30099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Standard Availability</a:t>
            </a:r>
            <a:endParaRPr lang="en-US" sz="1200" dirty="0"/>
          </a:p>
        </p:txBody>
      </p:sp>
      <p:sp>
        <p:nvSpPr>
          <p:cNvPr id="41" name="Text 10"/>
          <p:cNvSpPr/>
          <p:nvPr/>
        </p:nvSpPr>
        <p:spPr>
          <a:xfrm>
            <a:off x="6553200" y="32766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Single AZ deployment with manual failover procedures; no self-healing storage</a:t>
            </a:r>
            <a:endParaRPr lang="en-US" sz="1200" dirty="0"/>
          </a:p>
        </p:txBody>
      </p:sp>
      <p:sp>
        <p:nvSpPr>
          <p:cNvPr id="42" name="Text 11"/>
          <p:cNvSpPr/>
          <p:nvPr/>
        </p:nvSpPr>
        <p:spPr>
          <a:xfrm>
            <a:off x="1047750" y="4038600"/>
            <a:ext cx="48958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Elastic Scalability</a:t>
            </a:r>
            <a:endParaRPr lang="en-US" sz="1200" dirty="0"/>
          </a:p>
        </p:txBody>
      </p:sp>
      <p:sp>
        <p:nvSpPr>
          <p:cNvPr id="43" name="Text 12"/>
          <p:cNvSpPr/>
          <p:nvPr/>
        </p:nvSpPr>
        <p:spPr>
          <a:xfrm>
            <a:off x="1047750" y="4305300"/>
            <a:ext cx="48958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Supports up to 15 read replicas; automatic storage scaling from 10 GB to 128 TiB; Aurora Serverless v2 for instant scaling</a:t>
            </a:r>
            <a:endParaRPr lang="en-US" sz="1200" dirty="0"/>
          </a:p>
        </p:txBody>
      </p:sp>
      <p:sp>
        <p:nvSpPr>
          <p:cNvPr id="44" name="Text 13"/>
          <p:cNvSpPr/>
          <p:nvPr/>
        </p:nvSpPr>
        <p:spPr>
          <a:xfrm>
            <a:off x="6553200" y="40386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Limited Scalability</a:t>
            </a:r>
            <a:endParaRPr lang="en-US" sz="1200" dirty="0"/>
          </a:p>
        </p:txBody>
      </p:sp>
      <p:sp>
        <p:nvSpPr>
          <p:cNvPr id="45" name="Text 14"/>
          <p:cNvSpPr/>
          <p:nvPr/>
        </p:nvSpPr>
        <p:spPr>
          <a:xfrm>
            <a:off x="6553200" y="43053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Manual scaling required; fixed storage allocation; no automatic scaling</a:t>
            </a:r>
            <a:endParaRPr lang="en-US" sz="1200" dirty="0"/>
          </a:p>
        </p:txBody>
      </p:sp>
      <p:sp>
        <p:nvSpPr>
          <p:cNvPr id="46" name="Text 15"/>
          <p:cNvSpPr/>
          <p:nvPr/>
        </p:nvSpPr>
        <p:spPr>
          <a:xfrm>
            <a:off x="1000125" y="5067300"/>
            <a:ext cx="4943475"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Cost Optimization</a:t>
            </a:r>
            <a:endParaRPr lang="en-US" sz="1200" dirty="0"/>
          </a:p>
        </p:txBody>
      </p:sp>
      <p:sp>
        <p:nvSpPr>
          <p:cNvPr id="47" name="Text 16"/>
          <p:cNvSpPr/>
          <p:nvPr/>
        </p:nvSpPr>
        <p:spPr>
          <a:xfrm>
            <a:off x="1000125" y="5334000"/>
            <a:ext cx="49434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Pay-per-use pricing; no upfront costs; reduced administrative overhead; efficient resource utilization</a:t>
            </a:r>
            <a:endParaRPr lang="en-US" sz="1200" dirty="0"/>
          </a:p>
        </p:txBody>
      </p:sp>
      <p:sp>
        <p:nvSpPr>
          <p:cNvPr id="48" name="Text 17"/>
          <p:cNvSpPr/>
          <p:nvPr/>
        </p:nvSpPr>
        <p:spPr>
          <a:xfrm>
            <a:off x="6553200" y="50673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Traditional Cost Model</a:t>
            </a:r>
            <a:endParaRPr lang="en-US" sz="1200" dirty="0"/>
          </a:p>
        </p:txBody>
      </p:sp>
      <p:sp>
        <p:nvSpPr>
          <p:cNvPr id="49" name="Text 18"/>
          <p:cNvSpPr/>
          <p:nvPr/>
        </p:nvSpPr>
        <p:spPr>
          <a:xfrm>
            <a:off x="6553200" y="53340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Upfront licensing fees; reserved instances; manual provisioning; higher operational costs</a:t>
            </a:r>
            <a:endParaRPr lang="en-US" sz="1200" dirty="0"/>
          </a:p>
        </p:txBody>
      </p:sp>
      <p:sp>
        <p:nvSpPr>
          <p:cNvPr id="50" name="Text 19"/>
          <p:cNvSpPr/>
          <p:nvPr/>
        </p:nvSpPr>
        <p:spPr>
          <a:xfrm>
            <a:off x="1047750" y="6324600"/>
            <a:ext cx="10382250" cy="4572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Key Takeaway:</a:t>
            </a:r>
            <a:r>
              <a:rPr lang="en-US" sz="1200" dirty="0">
                <a:solidFill>
                  <a:srgbClr val="374151"/>
                </a:solidFill>
                <a:latin typeface="ui-sans-serif" pitchFamily="34" charset="0"/>
                <a:ea typeface="ui-sans-serif" pitchFamily="34" charset="-122"/>
                <a:cs typeface="ui-sans-serif" pitchFamily="34" charset="-120"/>
              </a:rPr>
              <a:t> Aurora's cloud-native architecture delivers superior performance, availability, and scalability while reducing operational costs compared to traditional RDS deployments.</a:t>
            </a:r>
            <a:endParaRPr lang="en-US" sz="1200" dirty="0"/>
          </a:p>
        </p:txBody>
      </p:sp>
      <p:sp>
        <p:nvSpPr>
          <p:cNvPr id="51" name="Text 20"/>
          <p:cNvSpPr/>
          <p:nvPr/>
        </p:nvSpPr>
        <p:spPr>
          <a:xfrm>
            <a:off x="867668" y="7334250"/>
            <a:ext cx="2012216"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Aurora Database</a:t>
            </a:r>
            <a:endParaRPr lang="en-US" sz="1200" dirty="0"/>
          </a:p>
        </p:txBody>
      </p:sp>
      <p:sp>
        <p:nvSpPr>
          <p:cNvPr id="52" name="Text 21"/>
          <p:cNvSpPr/>
          <p:nvPr/>
        </p:nvSpPr>
        <p:spPr>
          <a:xfrm>
            <a:off x="11143208" y="7334250"/>
            <a:ext cx="52703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9 / 10</a:t>
            </a:r>
            <a:endParaRPr lang="en-US" sz="1200"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63905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609600" y="1638300"/>
            <a:ext cx="5181600" cy="952500"/>
          </a:xfrm>
          <a:prstGeom prst="rect">
            <a:avLst/>
          </a:prstGeom>
        </p:spPr>
      </p:pic>
      <p:pic>
        <p:nvPicPr>
          <p:cNvPr id="5" name="Image 3" descr="preencoded.png"/>
          <p:cNvPicPr>
            <a:picLocks noChangeAspect="1"/>
          </p:cNvPicPr>
          <p:nvPr/>
        </p:nvPicPr>
        <p:blipFill>
          <a:blip r:embed="rId6"/>
          <a:stretch>
            <a:fillRect/>
          </a:stretch>
        </p:blipFill>
        <p:spPr>
          <a:xfrm>
            <a:off x="762000" y="1981200"/>
            <a:ext cx="142875" cy="266700"/>
          </a:xfrm>
          <a:prstGeom prst="rect">
            <a:avLst/>
          </a:prstGeom>
        </p:spPr>
      </p:pic>
      <p:pic>
        <p:nvPicPr>
          <p:cNvPr id="6" name="Image 4" descr="preencoded.png"/>
          <p:cNvPicPr>
            <a:picLocks noChangeAspect="1"/>
          </p:cNvPicPr>
          <p:nvPr/>
        </p:nvPicPr>
        <p:blipFill>
          <a:blip r:embed="rId5"/>
          <a:stretch>
            <a:fillRect/>
          </a:stretch>
        </p:blipFill>
        <p:spPr>
          <a:xfrm>
            <a:off x="609600" y="2705100"/>
            <a:ext cx="5181600" cy="952500"/>
          </a:xfrm>
          <a:prstGeom prst="rect">
            <a:avLst/>
          </a:prstGeom>
        </p:spPr>
      </p:pic>
      <p:pic>
        <p:nvPicPr>
          <p:cNvPr id="7" name="Image 5" descr="preencoded.png"/>
          <p:cNvPicPr>
            <a:picLocks noChangeAspect="1"/>
          </p:cNvPicPr>
          <p:nvPr/>
        </p:nvPicPr>
        <p:blipFill>
          <a:blip r:embed="rId7"/>
          <a:stretch>
            <a:fillRect/>
          </a:stretch>
        </p:blipFill>
        <p:spPr>
          <a:xfrm>
            <a:off x="762000" y="3048000"/>
            <a:ext cx="190500" cy="266700"/>
          </a:xfrm>
          <a:prstGeom prst="rect">
            <a:avLst/>
          </a:prstGeom>
        </p:spPr>
      </p:pic>
      <p:pic>
        <p:nvPicPr>
          <p:cNvPr id="8" name="Image 6" descr="preencoded.png"/>
          <p:cNvPicPr>
            <a:picLocks noChangeAspect="1"/>
          </p:cNvPicPr>
          <p:nvPr/>
        </p:nvPicPr>
        <p:blipFill>
          <a:blip r:embed="rId5"/>
          <a:stretch>
            <a:fillRect/>
          </a:stretch>
        </p:blipFill>
        <p:spPr>
          <a:xfrm>
            <a:off x="609600" y="3771900"/>
            <a:ext cx="5181600" cy="952500"/>
          </a:xfrm>
          <a:prstGeom prst="rect">
            <a:avLst/>
          </a:prstGeom>
        </p:spPr>
      </p:pic>
      <p:pic>
        <p:nvPicPr>
          <p:cNvPr id="9" name="Image 7" descr="preencoded.png"/>
          <p:cNvPicPr>
            <a:picLocks noChangeAspect="1"/>
          </p:cNvPicPr>
          <p:nvPr/>
        </p:nvPicPr>
        <p:blipFill>
          <a:blip r:embed="rId8"/>
          <a:stretch>
            <a:fillRect/>
          </a:stretch>
        </p:blipFill>
        <p:spPr>
          <a:xfrm>
            <a:off x="762000" y="4114800"/>
            <a:ext cx="171450" cy="266700"/>
          </a:xfrm>
          <a:prstGeom prst="rect">
            <a:avLst/>
          </a:prstGeom>
        </p:spPr>
      </p:pic>
      <p:pic>
        <p:nvPicPr>
          <p:cNvPr id="10" name="Image 8" descr="preencoded.png"/>
          <p:cNvPicPr>
            <a:picLocks noChangeAspect="1"/>
          </p:cNvPicPr>
          <p:nvPr/>
        </p:nvPicPr>
        <p:blipFill>
          <a:blip r:embed="rId9"/>
          <a:stretch>
            <a:fillRect/>
          </a:stretch>
        </p:blipFill>
        <p:spPr>
          <a:xfrm>
            <a:off x="609600" y="4838700"/>
            <a:ext cx="5181600" cy="952500"/>
          </a:xfrm>
          <a:prstGeom prst="rect">
            <a:avLst/>
          </a:prstGeom>
        </p:spPr>
      </p:pic>
      <p:pic>
        <p:nvPicPr>
          <p:cNvPr id="11" name="Image 9" descr="preencoded.png"/>
          <p:cNvPicPr>
            <a:picLocks noChangeAspect="1"/>
          </p:cNvPicPr>
          <p:nvPr/>
        </p:nvPicPr>
        <p:blipFill>
          <a:blip r:embed="rId10"/>
          <a:stretch>
            <a:fillRect/>
          </a:stretch>
        </p:blipFill>
        <p:spPr>
          <a:xfrm>
            <a:off x="762000" y="5181600"/>
            <a:ext cx="238125" cy="266700"/>
          </a:xfrm>
          <a:prstGeom prst="rect">
            <a:avLst/>
          </a:prstGeom>
        </p:spPr>
      </p:pic>
      <p:pic>
        <p:nvPicPr>
          <p:cNvPr id="12" name="Image 10" descr="preencoded.png"/>
          <p:cNvPicPr>
            <a:picLocks noChangeAspect="1"/>
          </p:cNvPicPr>
          <p:nvPr/>
        </p:nvPicPr>
        <p:blipFill>
          <a:blip r:embed="rId11"/>
          <a:stretch>
            <a:fillRect/>
          </a:stretch>
        </p:blipFill>
        <p:spPr>
          <a:xfrm>
            <a:off x="6400800" y="1638300"/>
            <a:ext cx="5181600" cy="952500"/>
          </a:xfrm>
          <a:prstGeom prst="rect">
            <a:avLst/>
          </a:prstGeom>
        </p:spPr>
      </p:pic>
      <p:pic>
        <p:nvPicPr>
          <p:cNvPr id="13" name="Image 11" descr="preencoded.png"/>
          <p:cNvPicPr>
            <a:picLocks noChangeAspect="1"/>
          </p:cNvPicPr>
          <p:nvPr/>
        </p:nvPicPr>
        <p:blipFill>
          <a:blip r:embed="rId12"/>
          <a:stretch>
            <a:fillRect/>
          </a:stretch>
        </p:blipFill>
        <p:spPr>
          <a:xfrm>
            <a:off x="6515100" y="1752600"/>
            <a:ext cx="142875" cy="266700"/>
          </a:xfrm>
          <a:prstGeom prst="rect">
            <a:avLst/>
          </a:prstGeom>
        </p:spPr>
      </p:pic>
      <p:pic>
        <p:nvPicPr>
          <p:cNvPr id="14" name="Image 12" descr="preencoded.png"/>
          <p:cNvPicPr>
            <a:picLocks noChangeAspect="1"/>
          </p:cNvPicPr>
          <p:nvPr/>
        </p:nvPicPr>
        <p:blipFill>
          <a:blip r:embed="rId11"/>
          <a:stretch>
            <a:fillRect/>
          </a:stretch>
        </p:blipFill>
        <p:spPr>
          <a:xfrm>
            <a:off x="6400800" y="2705100"/>
            <a:ext cx="5181600" cy="952500"/>
          </a:xfrm>
          <a:prstGeom prst="rect">
            <a:avLst/>
          </a:prstGeom>
        </p:spPr>
      </p:pic>
      <p:pic>
        <p:nvPicPr>
          <p:cNvPr id="15" name="Image 13" descr="preencoded.png"/>
          <p:cNvPicPr>
            <a:picLocks noChangeAspect="1"/>
          </p:cNvPicPr>
          <p:nvPr/>
        </p:nvPicPr>
        <p:blipFill>
          <a:blip r:embed="rId13"/>
          <a:stretch>
            <a:fillRect/>
          </a:stretch>
        </p:blipFill>
        <p:spPr>
          <a:xfrm>
            <a:off x="6515100" y="2819400"/>
            <a:ext cx="219075" cy="266700"/>
          </a:xfrm>
          <a:prstGeom prst="rect">
            <a:avLst/>
          </a:prstGeom>
        </p:spPr>
      </p:pic>
      <p:pic>
        <p:nvPicPr>
          <p:cNvPr id="16" name="Image 14" descr="preencoded.png"/>
          <p:cNvPicPr>
            <a:picLocks noChangeAspect="1"/>
          </p:cNvPicPr>
          <p:nvPr/>
        </p:nvPicPr>
        <p:blipFill>
          <a:blip r:embed="rId11"/>
          <a:stretch>
            <a:fillRect/>
          </a:stretch>
        </p:blipFill>
        <p:spPr>
          <a:xfrm>
            <a:off x="6400800" y="3771900"/>
            <a:ext cx="5181600" cy="952500"/>
          </a:xfrm>
          <a:prstGeom prst="rect">
            <a:avLst/>
          </a:prstGeom>
        </p:spPr>
      </p:pic>
      <p:pic>
        <p:nvPicPr>
          <p:cNvPr id="17" name="Image 15" descr="preencoded.png"/>
          <p:cNvPicPr>
            <a:picLocks noChangeAspect="1"/>
          </p:cNvPicPr>
          <p:nvPr/>
        </p:nvPicPr>
        <p:blipFill>
          <a:blip r:embed="rId14"/>
          <a:stretch>
            <a:fillRect/>
          </a:stretch>
        </p:blipFill>
        <p:spPr>
          <a:xfrm>
            <a:off x="6515100" y="3886200"/>
            <a:ext cx="238125" cy="266700"/>
          </a:xfrm>
          <a:prstGeom prst="rect">
            <a:avLst/>
          </a:prstGeom>
        </p:spPr>
      </p:pic>
      <p:pic>
        <p:nvPicPr>
          <p:cNvPr id="18" name="Image 16" descr="preencoded.png"/>
          <p:cNvPicPr>
            <a:picLocks noChangeAspect="1"/>
          </p:cNvPicPr>
          <p:nvPr/>
        </p:nvPicPr>
        <p:blipFill>
          <a:blip r:embed="rId15"/>
          <a:stretch>
            <a:fillRect/>
          </a:stretch>
        </p:blipFill>
        <p:spPr>
          <a:xfrm>
            <a:off x="609600" y="7172325"/>
            <a:ext cx="133350" cy="152400"/>
          </a:xfrm>
          <a:prstGeom prst="rect">
            <a:avLst/>
          </a:prstGeom>
        </p:spPr>
      </p:pic>
      <p:pic>
        <p:nvPicPr>
          <p:cNvPr id="19" name="Image 17" descr="preencoded.png"/>
          <p:cNvPicPr>
            <a:picLocks noChangeAspect="1"/>
          </p:cNvPicPr>
          <p:nvPr/>
        </p:nvPicPr>
        <p:blipFill>
          <a:blip r:embed="rId16"/>
          <a:stretch>
            <a:fillRect/>
          </a:stretch>
        </p:blipFill>
        <p:spPr>
          <a:xfrm>
            <a:off x="0" y="7524750"/>
            <a:ext cx="12192000" cy="114300"/>
          </a:xfrm>
          <a:prstGeom prst="rect">
            <a:avLst/>
          </a:prstGeom>
        </p:spPr>
      </p:pic>
      <p:sp>
        <p:nvSpPr>
          <p:cNvPr id="20" name="Text 0"/>
          <p:cNvSpPr/>
          <p:nvPr/>
        </p:nvSpPr>
        <p:spPr>
          <a:xfrm>
            <a:off x="609600" y="4191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Summary and Conclusions</a:t>
            </a:r>
            <a:endParaRPr lang="en-US" sz="2700" dirty="0"/>
          </a:p>
        </p:txBody>
      </p:sp>
      <p:sp>
        <p:nvSpPr>
          <p:cNvPr id="21" name="Text 1"/>
          <p:cNvSpPr/>
          <p:nvPr/>
        </p:nvSpPr>
        <p:spPr>
          <a:xfrm>
            <a:off x="609600" y="11811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Key Benefits at a Glance</a:t>
            </a:r>
            <a:endParaRPr lang="en-US" sz="1800" dirty="0"/>
          </a:p>
        </p:txBody>
      </p:sp>
      <p:sp>
        <p:nvSpPr>
          <p:cNvPr id="22" name="Text 2"/>
          <p:cNvSpPr/>
          <p:nvPr/>
        </p:nvSpPr>
        <p:spPr>
          <a:xfrm>
            <a:off x="1019175" y="1752600"/>
            <a:ext cx="46577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Performance</a:t>
            </a:r>
            <a:endParaRPr lang="en-US" sz="1350" dirty="0"/>
          </a:p>
        </p:txBody>
      </p:sp>
      <p:sp>
        <p:nvSpPr>
          <p:cNvPr id="23" name="Text 3"/>
          <p:cNvSpPr/>
          <p:nvPr/>
        </p:nvSpPr>
        <p:spPr>
          <a:xfrm>
            <a:off x="1019175" y="2019300"/>
            <a:ext cx="46577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Up to 5x MySQL and 3x PostgreSQL performance with read scalability up to 15 replicas</a:t>
            </a:r>
            <a:endParaRPr lang="en-US" sz="1200" dirty="0"/>
          </a:p>
        </p:txBody>
      </p:sp>
      <p:sp>
        <p:nvSpPr>
          <p:cNvPr id="24" name="Text 4"/>
          <p:cNvSpPr/>
          <p:nvPr/>
        </p:nvSpPr>
        <p:spPr>
          <a:xfrm>
            <a:off x="1066800" y="2819400"/>
            <a:ext cx="553212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Availability &amp; Durability</a:t>
            </a:r>
            <a:endParaRPr lang="en-US" sz="1350" dirty="0"/>
          </a:p>
        </p:txBody>
      </p:sp>
      <p:sp>
        <p:nvSpPr>
          <p:cNvPr id="25" name="Text 5"/>
          <p:cNvSpPr/>
          <p:nvPr/>
        </p:nvSpPr>
        <p:spPr>
          <a:xfrm>
            <a:off x="1066800" y="3086100"/>
            <a:ext cx="46101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Six-way replication, self-healing storage, and automated failover in under 60 seconds</a:t>
            </a:r>
            <a:endParaRPr lang="en-US" sz="1200" dirty="0"/>
          </a:p>
        </p:txBody>
      </p:sp>
      <p:sp>
        <p:nvSpPr>
          <p:cNvPr id="26" name="Text 6"/>
          <p:cNvSpPr/>
          <p:nvPr/>
        </p:nvSpPr>
        <p:spPr>
          <a:xfrm>
            <a:off x="1047750" y="3886200"/>
            <a:ext cx="46291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Security</a:t>
            </a:r>
            <a:endParaRPr lang="en-US" sz="1350" dirty="0"/>
          </a:p>
        </p:txBody>
      </p:sp>
      <p:sp>
        <p:nvSpPr>
          <p:cNvPr id="27" name="Text 7"/>
          <p:cNvSpPr/>
          <p:nvPr/>
        </p:nvSpPr>
        <p:spPr>
          <a:xfrm>
            <a:off x="1047750" y="4152900"/>
            <a:ext cx="46291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Network isolation, encryption at rest and in transit, IAM integration, and advanced auditing</a:t>
            </a:r>
            <a:endParaRPr lang="en-US" sz="1200" dirty="0"/>
          </a:p>
        </p:txBody>
      </p:sp>
      <p:sp>
        <p:nvSpPr>
          <p:cNvPr id="28" name="Text 8"/>
          <p:cNvSpPr/>
          <p:nvPr/>
        </p:nvSpPr>
        <p:spPr>
          <a:xfrm>
            <a:off x="1114425" y="4953000"/>
            <a:ext cx="4562475"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Managed Service</a:t>
            </a:r>
            <a:endParaRPr lang="en-US" sz="1350" dirty="0"/>
          </a:p>
        </p:txBody>
      </p:sp>
      <p:sp>
        <p:nvSpPr>
          <p:cNvPr id="29" name="Text 9"/>
          <p:cNvSpPr/>
          <p:nvPr/>
        </p:nvSpPr>
        <p:spPr>
          <a:xfrm>
            <a:off x="1114425" y="5219700"/>
            <a:ext cx="45624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Automated provisioning, patching, backups, and reduced administrative overhead</a:t>
            </a:r>
            <a:endParaRPr lang="en-US" sz="1200" dirty="0"/>
          </a:p>
        </p:txBody>
      </p:sp>
      <p:sp>
        <p:nvSpPr>
          <p:cNvPr id="30" name="Text 10"/>
          <p:cNvSpPr/>
          <p:nvPr/>
        </p:nvSpPr>
        <p:spPr>
          <a:xfrm>
            <a:off x="6400800" y="11811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Ideal Implementation Scenarios</a:t>
            </a:r>
            <a:endParaRPr lang="en-US" sz="1800" dirty="0"/>
          </a:p>
        </p:txBody>
      </p:sp>
      <p:sp>
        <p:nvSpPr>
          <p:cNvPr id="31" name="Text 11"/>
          <p:cNvSpPr/>
          <p:nvPr/>
        </p:nvSpPr>
        <p:spPr>
          <a:xfrm>
            <a:off x="6772275" y="1752600"/>
            <a:ext cx="2714089"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Enterprise Applications</a:t>
            </a:r>
            <a:endParaRPr lang="en-US" sz="1350" dirty="0"/>
          </a:p>
        </p:txBody>
      </p:sp>
      <p:sp>
        <p:nvSpPr>
          <p:cNvPr id="32" name="Text 12"/>
          <p:cNvSpPr/>
          <p:nvPr/>
        </p:nvSpPr>
        <p:spPr>
          <a:xfrm>
            <a:off x="6819900" y="2019300"/>
            <a:ext cx="4648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ERP, CRM, billing systems, and supply chain applications requiring high reliability</a:t>
            </a:r>
            <a:endParaRPr lang="en-US" sz="1200" dirty="0"/>
          </a:p>
        </p:txBody>
      </p:sp>
      <p:sp>
        <p:nvSpPr>
          <p:cNvPr id="33" name="Text 13"/>
          <p:cNvSpPr/>
          <p:nvPr/>
        </p:nvSpPr>
        <p:spPr>
          <a:xfrm>
            <a:off x="6848475" y="2819400"/>
            <a:ext cx="2317254"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SaaS &amp; E-commerce</a:t>
            </a:r>
            <a:endParaRPr lang="en-US" sz="1350" dirty="0"/>
          </a:p>
        </p:txBody>
      </p:sp>
      <p:sp>
        <p:nvSpPr>
          <p:cNvPr id="34" name="Text 14"/>
          <p:cNvSpPr/>
          <p:nvPr/>
        </p:nvSpPr>
        <p:spPr>
          <a:xfrm>
            <a:off x="6819900" y="3086100"/>
            <a:ext cx="4648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Multi-tenant platforms and websites requiring elastic scaling and cost-effective solutions</a:t>
            </a:r>
            <a:endParaRPr lang="en-US" sz="1200" dirty="0"/>
          </a:p>
        </p:txBody>
      </p:sp>
      <p:sp>
        <p:nvSpPr>
          <p:cNvPr id="35" name="Text 15"/>
          <p:cNvSpPr/>
          <p:nvPr/>
        </p:nvSpPr>
        <p:spPr>
          <a:xfrm>
            <a:off x="6867525" y="3886200"/>
            <a:ext cx="2630865"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Gaming &amp; Mobile Apps</a:t>
            </a:r>
            <a:endParaRPr lang="en-US" sz="1350" dirty="0"/>
          </a:p>
        </p:txBody>
      </p:sp>
      <p:sp>
        <p:nvSpPr>
          <p:cNvPr id="36" name="Text 16"/>
          <p:cNvSpPr/>
          <p:nvPr/>
        </p:nvSpPr>
        <p:spPr>
          <a:xfrm>
            <a:off x="6819900" y="4152900"/>
            <a:ext cx="4648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Applications demanding low latency and high throughput for concurrent users</a:t>
            </a:r>
            <a:endParaRPr lang="en-US" sz="1200" dirty="0"/>
          </a:p>
        </p:txBody>
      </p:sp>
      <p:sp>
        <p:nvSpPr>
          <p:cNvPr id="37" name="Text 17"/>
          <p:cNvSpPr/>
          <p:nvPr/>
        </p:nvSpPr>
        <p:spPr>
          <a:xfrm>
            <a:off x="6400800" y="49530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Final Considerations</a:t>
            </a:r>
            <a:endParaRPr lang="en-US" sz="1800" dirty="0"/>
          </a:p>
        </p:txBody>
      </p:sp>
      <p:sp>
        <p:nvSpPr>
          <p:cNvPr id="38" name="Text 18"/>
          <p:cNvSpPr/>
          <p:nvPr/>
        </p:nvSpPr>
        <p:spPr>
          <a:xfrm>
            <a:off x="6667500" y="5334000"/>
            <a:ext cx="51816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Aurora offers superior performance and availability compared to traditional databases</a:t>
            </a:r>
            <a:endParaRPr lang="en-US" sz="1200" dirty="0"/>
          </a:p>
        </p:txBody>
      </p:sp>
      <p:sp>
        <p:nvSpPr>
          <p:cNvPr id="39" name="Text 19"/>
          <p:cNvSpPr/>
          <p:nvPr/>
        </p:nvSpPr>
        <p:spPr>
          <a:xfrm>
            <a:off x="6667500" y="5867400"/>
            <a:ext cx="51816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Consider compatibility requirements with MySQL or PostgreSQL when evaluating Aurora</a:t>
            </a:r>
            <a:endParaRPr lang="en-US" sz="1200" dirty="0"/>
          </a:p>
        </p:txBody>
      </p:sp>
      <p:sp>
        <p:nvSpPr>
          <p:cNvPr id="40" name="Text 20"/>
          <p:cNvSpPr/>
          <p:nvPr/>
        </p:nvSpPr>
        <p:spPr>
          <a:xfrm>
            <a:off x="6667500" y="6400800"/>
            <a:ext cx="51816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Evaluate your specific workload patterns to maximize Aurora's scalability benefits</a:t>
            </a:r>
            <a:endParaRPr lang="en-US" sz="1200" dirty="0"/>
          </a:p>
        </p:txBody>
      </p:sp>
      <p:sp>
        <p:nvSpPr>
          <p:cNvPr id="41" name="Text 21"/>
          <p:cNvSpPr/>
          <p:nvPr/>
        </p:nvSpPr>
        <p:spPr>
          <a:xfrm>
            <a:off x="867668" y="7162800"/>
            <a:ext cx="2012216"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AWS Aurora Database</a:t>
            </a:r>
            <a:endParaRPr lang="en-US" sz="1200" dirty="0"/>
          </a:p>
        </p:txBody>
      </p:sp>
      <p:sp>
        <p:nvSpPr>
          <p:cNvPr id="42" name="Text 22"/>
          <p:cNvSpPr/>
          <p:nvPr/>
        </p:nvSpPr>
        <p:spPr>
          <a:xfrm>
            <a:off x="11046321" y="7162800"/>
            <a:ext cx="643295"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10 / 10</a:t>
            </a:r>
            <a:endParaRPr lang="en-US" sz="12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D278-3C60-4CF0-44FB-3005E4A0FC6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EC9B05F-D3FF-0DF9-B2AC-1D0A4D1CCAC6}"/>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6316CE62-62DB-4AE4-CAEA-0D2B5FC18BB7}"/>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E18CCCB0-60B2-5438-F3FC-DF76668F0FCC}"/>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522D0354-989B-8700-AD1F-EFE2C7EFF0EF}"/>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04C3E567-5CF0-143C-2E55-EC2CF76005AC}"/>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07E35565-4261-FC00-5463-1176660AE433}"/>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384FE70F-5E46-653C-98FC-58FDC6CF0B0D}"/>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8A9CCE6C-9EEF-819B-E668-467C05997BB8}"/>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0FC982D3-7890-ECF6-DDCC-316062441163}"/>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B53185A5-4B36-2AB4-7A18-5AA4BA093A43}"/>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7BC51888-D643-FF72-2924-1042CB525E97}"/>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44B5FB2A-DE85-1B37-4043-B6BFDF39E098}"/>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AD6B6BB6-0D24-C83F-910F-40B897504013}"/>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0AFDC0DA-16CF-1DFB-8DDE-DF6EB91C0B8E}"/>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F3BD7456-D6E5-D232-4C58-EECA231CB7AB}"/>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122B6B84-97E5-C0B8-B80C-3B9278F30A9F}"/>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95D5A777-94BD-6DB3-FB7B-4B8F73A46022}"/>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513BC329-5931-7D22-7E71-71D1080B489D}"/>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B55C6BD8-A9CA-8317-0496-84A212279D71}"/>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1719E859-1289-5AE6-5A6C-A2CFACA63BC8}"/>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A58773C1-B15C-24F0-3045-B30E42FCFF5F}"/>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A7AA4457-CA25-E065-FFF1-139FBF10A3B5}"/>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115272B7-5839-742B-F6F9-B13E2C2DDDC3}"/>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49EEB341-D28D-FA80-DAC7-EAF291D62E15}"/>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68B14AF6-4D15-E626-682E-224E914F4DE0}"/>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189DAF93-62BB-5EC9-4102-A9C86457482A}"/>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C7CFC8E8-59AF-D5EB-6E77-70283F012EFF}"/>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A9B7666D-E005-2765-3730-4F9AB45614D5}"/>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C1AA829E-A2CC-E9F4-E71B-5C67B4BF6FF0}"/>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D9F26E3E-810E-36EA-27BD-676EB08E9FF7}"/>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11F51FF2-59A6-99AE-A149-7296C8065633}"/>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F7B4489F-F08F-D5A7-8170-676E65975C27}"/>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523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560598"/>
          </a:xfrm>
          <a:prstGeom prst="rect">
            <a:avLst/>
          </a:prstGeom>
        </p:spPr>
      </p:pic>
      <p:pic>
        <p:nvPicPr>
          <p:cNvPr id="3" name="Image 1" descr="preencoded.png"/>
          <p:cNvPicPr>
            <a:picLocks noChangeAspect="1"/>
          </p:cNvPicPr>
          <p:nvPr/>
        </p:nvPicPr>
        <p:blipFill>
          <a:blip r:embed="rId4"/>
          <a:stretch>
            <a:fillRect/>
          </a:stretch>
        </p:blipFill>
        <p:spPr>
          <a:xfrm>
            <a:off x="3810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2787253" y="1524000"/>
            <a:ext cx="3007816" cy="419100"/>
          </a:xfrm>
          <a:prstGeom prst="rect">
            <a:avLst/>
          </a:prstGeom>
        </p:spPr>
      </p:pic>
      <p:pic>
        <p:nvPicPr>
          <p:cNvPr id="5" name="Image 3" descr="preencoded.png"/>
          <p:cNvPicPr>
            <a:picLocks noChangeAspect="1"/>
          </p:cNvPicPr>
          <p:nvPr/>
        </p:nvPicPr>
        <p:blipFill>
          <a:blip r:embed="rId6"/>
          <a:stretch>
            <a:fillRect/>
          </a:stretch>
        </p:blipFill>
        <p:spPr>
          <a:xfrm>
            <a:off x="2882503" y="1657350"/>
            <a:ext cx="152400" cy="152400"/>
          </a:xfrm>
          <a:prstGeom prst="rect">
            <a:avLst/>
          </a:prstGeom>
        </p:spPr>
      </p:pic>
      <p:pic>
        <p:nvPicPr>
          <p:cNvPr id="6" name="Image 4" descr="preencoded.png"/>
          <p:cNvPicPr>
            <a:picLocks noChangeAspect="1"/>
          </p:cNvPicPr>
          <p:nvPr/>
        </p:nvPicPr>
        <p:blipFill>
          <a:blip r:embed="rId7"/>
          <a:stretch>
            <a:fillRect/>
          </a:stretch>
        </p:blipFill>
        <p:spPr>
          <a:xfrm>
            <a:off x="5795070" y="1524000"/>
            <a:ext cx="3007816" cy="419100"/>
          </a:xfrm>
          <a:prstGeom prst="rect">
            <a:avLst/>
          </a:prstGeom>
        </p:spPr>
      </p:pic>
      <p:pic>
        <p:nvPicPr>
          <p:cNvPr id="7" name="Image 5" descr="preencoded.png"/>
          <p:cNvPicPr>
            <a:picLocks noChangeAspect="1"/>
          </p:cNvPicPr>
          <p:nvPr/>
        </p:nvPicPr>
        <p:blipFill>
          <a:blip r:embed="rId8"/>
          <a:stretch>
            <a:fillRect/>
          </a:stretch>
        </p:blipFill>
        <p:spPr>
          <a:xfrm>
            <a:off x="5890320" y="1657350"/>
            <a:ext cx="190500" cy="152400"/>
          </a:xfrm>
          <a:prstGeom prst="rect">
            <a:avLst/>
          </a:prstGeom>
        </p:spPr>
      </p:pic>
      <p:pic>
        <p:nvPicPr>
          <p:cNvPr id="8" name="Image 6" descr="preencoded.png"/>
          <p:cNvPicPr>
            <a:picLocks noChangeAspect="1"/>
          </p:cNvPicPr>
          <p:nvPr/>
        </p:nvPicPr>
        <p:blipFill>
          <a:blip r:embed="rId9"/>
          <a:stretch>
            <a:fillRect/>
          </a:stretch>
        </p:blipFill>
        <p:spPr>
          <a:xfrm>
            <a:off x="8802886" y="1524000"/>
            <a:ext cx="3008114" cy="419100"/>
          </a:xfrm>
          <a:prstGeom prst="rect">
            <a:avLst/>
          </a:prstGeom>
        </p:spPr>
      </p:pic>
      <p:pic>
        <p:nvPicPr>
          <p:cNvPr id="9" name="Image 7" descr="preencoded.png"/>
          <p:cNvPicPr>
            <a:picLocks noChangeAspect="1"/>
          </p:cNvPicPr>
          <p:nvPr/>
        </p:nvPicPr>
        <p:blipFill>
          <a:blip r:embed="rId10"/>
          <a:stretch>
            <a:fillRect/>
          </a:stretch>
        </p:blipFill>
        <p:spPr>
          <a:xfrm>
            <a:off x="8898136" y="1657350"/>
            <a:ext cx="133350" cy="152400"/>
          </a:xfrm>
          <a:prstGeom prst="rect">
            <a:avLst/>
          </a:prstGeom>
        </p:spPr>
      </p:pic>
      <p:pic>
        <p:nvPicPr>
          <p:cNvPr id="10" name="Image 8" descr="preencoded.png"/>
          <p:cNvPicPr>
            <a:picLocks noChangeAspect="1"/>
          </p:cNvPicPr>
          <p:nvPr/>
        </p:nvPicPr>
        <p:blipFill>
          <a:blip r:embed="rId11"/>
          <a:stretch>
            <a:fillRect/>
          </a:stretch>
        </p:blipFill>
        <p:spPr>
          <a:xfrm>
            <a:off x="381000" y="1943100"/>
            <a:ext cx="11430000" cy="381000"/>
          </a:xfrm>
          <a:prstGeom prst="rect">
            <a:avLst/>
          </a:prstGeom>
        </p:spPr>
      </p:pic>
      <p:pic>
        <p:nvPicPr>
          <p:cNvPr id="11" name="Image 9" descr="preencoded.png"/>
          <p:cNvPicPr>
            <a:picLocks noChangeAspect="1"/>
          </p:cNvPicPr>
          <p:nvPr/>
        </p:nvPicPr>
        <p:blipFill>
          <a:blip r:embed="rId12"/>
          <a:stretch>
            <a:fillRect/>
          </a:stretch>
        </p:blipFill>
        <p:spPr>
          <a:xfrm>
            <a:off x="2787253" y="1943100"/>
            <a:ext cx="3007816" cy="381000"/>
          </a:xfrm>
          <a:prstGeom prst="rect">
            <a:avLst/>
          </a:prstGeom>
        </p:spPr>
      </p:pic>
      <p:pic>
        <p:nvPicPr>
          <p:cNvPr id="12" name="Image 10" descr="preencoded.png"/>
          <p:cNvPicPr>
            <a:picLocks noChangeAspect="1"/>
          </p:cNvPicPr>
          <p:nvPr/>
        </p:nvPicPr>
        <p:blipFill>
          <a:blip r:embed="rId13"/>
          <a:stretch>
            <a:fillRect/>
          </a:stretch>
        </p:blipFill>
        <p:spPr>
          <a:xfrm>
            <a:off x="5795070" y="1943100"/>
            <a:ext cx="3007816" cy="381000"/>
          </a:xfrm>
          <a:prstGeom prst="rect">
            <a:avLst/>
          </a:prstGeom>
        </p:spPr>
      </p:pic>
      <p:pic>
        <p:nvPicPr>
          <p:cNvPr id="13" name="Image 11" descr="preencoded.png"/>
          <p:cNvPicPr>
            <a:picLocks noChangeAspect="1"/>
          </p:cNvPicPr>
          <p:nvPr/>
        </p:nvPicPr>
        <p:blipFill>
          <a:blip r:embed="rId14"/>
          <a:stretch>
            <a:fillRect/>
          </a:stretch>
        </p:blipFill>
        <p:spPr>
          <a:xfrm>
            <a:off x="8802886" y="1943100"/>
            <a:ext cx="3008114" cy="381000"/>
          </a:xfrm>
          <a:prstGeom prst="rect">
            <a:avLst/>
          </a:prstGeom>
        </p:spPr>
      </p:pic>
      <p:pic>
        <p:nvPicPr>
          <p:cNvPr id="14" name="Image 12" descr="preencoded.png"/>
          <p:cNvPicPr>
            <a:picLocks noChangeAspect="1"/>
          </p:cNvPicPr>
          <p:nvPr/>
        </p:nvPicPr>
        <p:blipFill>
          <a:blip r:embed="rId11"/>
          <a:stretch>
            <a:fillRect/>
          </a:stretch>
        </p:blipFill>
        <p:spPr>
          <a:xfrm>
            <a:off x="381000" y="2324100"/>
            <a:ext cx="11430000" cy="381000"/>
          </a:xfrm>
          <a:prstGeom prst="rect">
            <a:avLst/>
          </a:prstGeom>
        </p:spPr>
      </p:pic>
      <p:pic>
        <p:nvPicPr>
          <p:cNvPr id="15" name="Image 13" descr="preencoded.png"/>
          <p:cNvPicPr>
            <a:picLocks noChangeAspect="1"/>
          </p:cNvPicPr>
          <p:nvPr/>
        </p:nvPicPr>
        <p:blipFill>
          <a:blip r:embed="rId12"/>
          <a:stretch>
            <a:fillRect/>
          </a:stretch>
        </p:blipFill>
        <p:spPr>
          <a:xfrm>
            <a:off x="2787253" y="2324100"/>
            <a:ext cx="3007816" cy="381000"/>
          </a:xfrm>
          <a:prstGeom prst="rect">
            <a:avLst/>
          </a:prstGeom>
        </p:spPr>
      </p:pic>
      <p:pic>
        <p:nvPicPr>
          <p:cNvPr id="16" name="Image 14" descr="preencoded.png"/>
          <p:cNvPicPr>
            <a:picLocks noChangeAspect="1"/>
          </p:cNvPicPr>
          <p:nvPr/>
        </p:nvPicPr>
        <p:blipFill>
          <a:blip r:embed="rId13"/>
          <a:stretch>
            <a:fillRect/>
          </a:stretch>
        </p:blipFill>
        <p:spPr>
          <a:xfrm>
            <a:off x="5795070" y="2324100"/>
            <a:ext cx="3007816" cy="381000"/>
          </a:xfrm>
          <a:prstGeom prst="rect">
            <a:avLst/>
          </a:prstGeom>
        </p:spPr>
      </p:pic>
      <p:pic>
        <p:nvPicPr>
          <p:cNvPr id="17" name="Image 15" descr="preencoded.png"/>
          <p:cNvPicPr>
            <a:picLocks noChangeAspect="1"/>
          </p:cNvPicPr>
          <p:nvPr/>
        </p:nvPicPr>
        <p:blipFill>
          <a:blip r:embed="rId14"/>
          <a:stretch>
            <a:fillRect/>
          </a:stretch>
        </p:blipFill>
        <p:spPr>
          <a:xfrm>
            <a:off x="8802886" y="2324100"/>
            <a:ext cx="3008114" cy="381000"/>
          </a:xfrm>
          <a:prstGeom prst="rect">
            <a:avLst/>
          </a:prstGeom>
        </p:spPr>
      </p:pic>
      <p:pic>
        <p:nvPicPr>
          <p:cNvPr id="18" name="Image 16" descr="preencoded.png"/>
          <p:cNvPicPr>
            <a:picLocks noChangeAspect="1"/>
          </p:cNvPicPr>
          <p:nvPr/>
        </p:nvPicPr>
        <p:blipFill>
          <a:blip r:embed="rId15"/>
          <a:stretch>
            <a:fillRect/>
          </a:stretch>
        </p:blipFill>
        <p:spPr>
          <a:xfrm>
            <a:off x="381000" y="2705100"/>
            <a:ext cx="11430000" cy="609600"/>
          </a:xfrm>
          <a:prstGeom prst="rect">
            <a:avLst/>
          </a:prstGeom>
        </p:spPr>
      </p:pic>
      <p:pic>
        <p:nvPicPr>
          <p:cNvPr id="19" name="Image 17" descr="preencoded.png"/>
          <p:cNvPicPr>
            <a:picLocks noChangeAspect="1"/>
          </p:cNvPicPr>
          <p:nvPr/>
        </p:nvPicPr>
        <p:blipFill>
          <a:blip r:embed="rId16"/>
          <a:stretch>
            <a:fillRect/>
          </a:stretch>
        </p:blipFill>
        <p:spPr>
          <a:xfrm>
            <a:off x="2787253" y="2705100"/>
            <a:ext cx="3007816" cy="609600"/>
          </a:xfrm>
          <a:prstGeom prst="rect">
            <a:avLst/>
          </a:prstGeom>
        </p:spPr>
      </p:pic>
      <p:pic>
        <p:nvPicPr>
          <p:cNvPr id="20" name="Image 18" descr="preencoded.png"/>
          <p:cNvPicPr>
            <a:picLocks noChangeAspect="1"/>
          </p:cNvPicPr>
          <p:nvPr/>
        </p:nvPicPr>
        <p:blipFill>
          <a:blip r:embed="rId17"/>
          <a:stretch>
            <a:fillRect/>
          </a:stretch>
        </p:blipFill>
        <p:spPr>
          <a:xfrm>
            <a:off x="5795070" y="2705100"/>
            <a:ext cx="3007816" cy="609600"/>
          </a:xfrm>
          <a:prstGeom prst="rect">
            <a:avLst/>
          </a:prstGeom>
        </p:spPr>
      </p:pic>
      <p:pic>
        <p:nvPicPr>
          <p:cNvPr id="21" name="Image 19" descr="preencoded.png"/>
          <p:cNvPicPr>
            <a:picLocks noChangeAspect="1"/>
          </p:cNvPicPr>
          <p:nvPr/>
        </p:nvPicPr>
        <p:blipFill>
          <a:blip r:embed="rId18"/>
          <a:stretch>
            <a:fillRect/>
          </a:stretch>
        </p:blipFill>
        <p:spPr>
          <a:xfrm>
            <a:off x="8802886" y="2705100"/>
            <a:ext cx="3008114" cy="609600"/>
          </a:xfrm>
          <a:prstGeom prst="rect">
            <a:avLst/>
          </a:prstGeom>
        </p:spPr>
      </p:pic>
      <p:pic>
        <p:nvPicPr>
          <p:cNvPr id="22" name="Image 20" descr="preencoded.png"/>
          <p:cNvPicPr>
            <a:picLocks noChangeAspect="1"/>
          </p:cNvPicPr>
          <p:nvPr/>
        </p:nvPicPr>
        <p:blipFill>
          <a:blip r:embed="rId15"/>
          <a:stretch>
            <a:fillRect/>
          </a:stretch>
        </p:blipFill>
        <p:spPr>
          <a:xfrm>
            <a:off x="381000" y="3314700"/>
            <a:ext cx="11430000" cy="609600"/>
          </a:xfrm>
          <a:prstGeom prst="rect">
            <a:avLst/>
          </a:prstGeom>
        </p:spPr>
      </p:pic>
      <p:pic>
        <p:nvPicPr>
          <p:cNvPr id="23" name="Image 21" descr="preencoded.png"/>
          <p:cNvPicPr>
            <a:picLocks noChangeAspect="1"/>
          </p:cNvPicPr>
          <p:nvPr/>
        </p:nvPicPr>
        <p:blipFill>
          <a:blip r:embed="rId16"/>
          <a:stretch>
            <a:fillRect/>
          </a:stretch>
        </p:blipFill>
        <p:spPr>
          <a:xfrm>
            <a:off x="2787253" y="3314700"/>
            <a:ext cx="3007816" cy="609600"/>
          </a:xfrm>
          <a:prstGeom prst="rect">
            <a:avLst/>
          </a:prstGeom>
        </p:spPr>
      </p:pic>
      <p:pic>
        <p:nvPicPr>
          <p:cNvPr id="24" name="Image 22" descr="preencoded.png"/>
          <p:cNvPicPr>
            <a:picLocks noChangeAspect="1"/>
          </p:cNvPicPr>
          <p:nvPr/>
        </p:nvPicPr>
        <p:blipFill>
          <a:blip r:embed="rId17"/>
          <a:stretch>
            <a:fillRect/>
          </a:stretch>
        </p:blipFill>
        <p:spPr>
          <a:xfrm>
            <a:off x="5795070" y="3314700"/>
            <a:ext cx="3007816" cy="609600"/>
          </a:xfrm>
          <a:prstGeom prst="rect">
            <a:avLst/>
          </a:prstGeom>
        </p:spPr>
      </p:pic>
      <p:pic>
        <p:nvPicPr>
          <p:cNvPr id="25" name="Image 23" descr="preencoded.png"/>
          <p:cNvPicPr>
            <a:picLocks noChangeAspect="1"/>
          </p:cNvPicPr>
          <p:nvPr/>
        </p:nvPicPr>
        <p:blipFill>
          <a:blip r:embed="rId18"/>
          <a:stretch>
            <a:fillRect/>
          </a:stretch>
        </p:blipFill>
        <p:spPr>
          <a:xfrm>
            <a:off x="8802886" y="3314700"/>
            <a:ext cx="3008114" cy="609600"/>
          </a:xfrm>
          <a:prstGeom prst="rect">
            <a:avLst/>
          </a:prstGeom>
        </p:spPr>
      </p:pic>
      <p:pic>
        <p:nvPicPr>
          <p:cNvPr id="26" name="Image 24" descr="preencoded.png"/>
          <p:cNvPicPr>
            <a:picLocks noChangeAspect="1"/>
          </p:cNvPicPr>
          <p:nvPr/>
        </p:nvPicPr>
        <p:blipFill>
          <a:blip r:embed="rId11"/>
          <a:stretch>
            <a:fillRect/>
          </a:stretch>
        </p:blipFill>
        <p:spPr>
          <a:xfrm>
            <a:off x="381000" y="3924300"/>
            <a:ext cx="11430000" cy="381000"/>
          </a:xfrm>
          <a:prstGeom prst="rect">
            <a:avLst/>
          </a:prstGeom>
        </p:spPr>
      </p:pic>
      <p:pic>
        <p:nvPicPr>
          <p:cNvPr id="27" name="Image 25" descr="preencoded.png"/>
          <p:cNvPicPr>
            <a:picLocks noChangeAspect="1"/>
          </p:cNvPicPr>
          <p:nvPr/>
        </p:nvPicPr>
        <p:blipFill>
          <a:blip r:embed="rId12"/>
          <a:stretch>
            <a:fillRect/>
          </a:stretch>
        </p:blipFill>
        <p:spPr>
          <a:xfrm>
            <a:off x="2787253" y="3924300"/>
            <a:ext cx="3007816" cy="381000"/>
          </a:xfrm>
          <a:prstGeom prst="rect">
            <a:avLst/>
          </a:prstGeom>
        </p:spPr>
      </p:pic>
      <p:pic>
        <p:nvPicPr>
          <p:cNvPr id="28" name="Image 26" descr="preencoded.png"/>
          <p:cNvPicPr>
            <a:picLocks noChangeAspect="1"/>
          </p:cNvPicPr>
          <p:nvPr/>
        </p:nvPicPr>
        <p:blipFill>
          <a:blip r:embed="rId13"/>
          <a:stretch>
            <a:fillRect/>
          </a:stretch>
        </p:blipFill>
        <p:spPr>
          <a:xfrm>
            <a:off x="5795070" y="3924300"/>
            <a:ext cx="3007816" cy="381000"/>
          </a:xfrm>
          <a:prstGeom prst="rect">
            <a:avLst/>
          </a:prstGeom>
        </p:spPr>
      </p:pic>
      <p:pic>
        <p:nvPicPr>
          <p:cNvPr id="29" name="Image 27" descr="preencoded.png"/>
          <p:cNvPicPr>
            <a:picLocks noChangeAspect="1"/>
          </p:cNvPicPr>
          <p:nvPr/>
        </p:nvPicPr>
        <p:blipFill>
          <a:blip r:embed="rId14"/>
          <a:stretch>
            <a:fillRect/>
          </a:stretch>
        </p:blipFill>
        <p:spPr>
          <a:xfrm>
            <a:off x="8802886" y="3924300"/>
            <a:ext cx="3008114" cy="381000"/>
          </a:xfrm>
          <a:prstGeom prst="rect">
            <a:avLst/>
          </a:prstGeom>
        </p:spPr>
      </p:pic>
      <p:pic>
        <p:nvPicPr>
          <p:cNvPr id="30" name="Image 28" descr="preencoded.png"/>
          <p:cNvPicPr>
            <a:picLocks noChangeAspect="1"/>
          </p:cNvPicPr>
          <p:nvPr/>
        </p:nvPicPr>
        <p:blipFill>
          <a:blip r:embed="rId15"/>
          <a:stretch>
            <a:fillRect/>
          </a:stretch>
        </p:blipFill>
        <p:spPr>
          <a:xfrm>
            <a:off x="381000" y="4305300"/>
            <a:ext cx="11430000" cy="609600"/>
          </a:xfrm>
          <a:prstGeom prst="rect">
            <a:avLst/>
          </a:prstGeom>
        </p:spPr>
      </p:pic>
      <p:pic>
        <p:nvPicPr>
          <p:cNvPr id="31" name="Image 29" descr="preencoded.png"/>
          <p:cNvPicPr>
            <a:picLocks noChangeAspect="1"/>
          </p:cNvPicPr>
          <p:nvPr/>
        </p:nvPicPr>
        <p:blipFill>
          <a:blip r:embed="rId16"/>
          <a:stretch>
            <a:fillRect/>
          </a:stretch>
        </p:blipFill>
        <p:spPr>
          <a:xfrm>
            <a:off x="2787253" y="4305300"/>
            <a:ext cx="3007816" cy="609600"/>
          </a:xfrm>
          <a:prstGeom prst="rect">
            <a:avLst/>
          </a:prstGeom>
        </p:spPr>
      </p:pic>
      <p:pic>
        <p:nvPicPr>
          <p:cNvPr id="32" name="Image 30" descr="preencoded.png"/>
          <p:cNvPicPr>
            <a:picLocks noChangeAspect="1"/>
          </p:cNvPicPr>
          <p:nvPr/>
        </p:nvPicPr>
        <p:blipFill>
          <a:blip r:embed="rId17"/>
          <a:stretch>
            <a:fillRect/>
          </a:stretch>
        </p:blipFill>
        <p:spPr>
          <a:xfrm>
            <a:off x="5795070" y="4305300"/>
            <a:ext cx="3007816" cy="609600"/>
          </a:xfrm>
          <a:prstGeom prst="rect">
            <a:avLst/>
          </a:prstGeom>
        </p:spPr>
      </p:pic>
      <p:pic>
        <p:nvPicPr>
          <p:cNvPr id="33" name="Image 31" descr="preencoded.png"/>
          <p:cNvPicPr>
            <a:picLocks noChangeAspect="1"/>
          </p:cNvPicPr>
          <p:nvPr/>
        </p:nvPicPr>
        <p:blipFill>
          <a:blip r:embed="rId18"/>
          <a:stretch>
            <a:fillRect/>
          </a:stretch>
        </p:blipFill>
        <p:spPr>
          <a:xfrm>
            <a:off x="8802886" y="4305300"/>
            <a:ext cx="3008114" cy="609600"/>
          </a:xfrm>
          <a:prstGeom prst="rect">
            <a:avLst/>
          </a:prstGeom>
        </p:spPr>
      </p:pic>
      <p:pic>
        <p:nvPicPr>
          <p:cNvPr id="34" name="Image 32" descr="preencoded.png"/>
          <p:cNvPicPr>
            <a:picLocks noChangeAspect="1"/>
          </p:cNvPicPr>
          <p:nvPr/>
        </p:nvPicPr>
        <p:blipFill>
          <a:blip r:embed="rId11"/>
          <a:stretch>
            <a:fillRect/>
          </a:stretch>
        </p:blipFill>
        <p:spPr>
          <a:xfrm>
            <a:off x="381000" y="4914900"/>
            <a:ext cx="11430000" cy="381000"/>
          </a:xfrm>
          <a:prstGeom prst="rect">
            <a:avLst/>
          </a:prstGeom>
        </p:spPr>
      </p:pic>
      <p:pic>
        <p:nvPicPr>
          <p:cNvPr id="35" name="Image 33" descr="preencoded.png"/>
          <p:cNvPicPr>
            <a:picLocks noChangeAspect="1"/>
          </p:cNvPicPr>
          <p:nvPr/>
        </p:nvPicPr>
        <p:blipFill>
          <a:blip r:embed="rId12"/>
          <a:stretch>
            <a:fillRect/>
          </a:stretch>
        </p:blipFill>
        <p:spPr>
          <a:xfrm>
            <a:off x="2787253" y="4914900"/>
            <a:ext cx="3007816" cy="381000"/>
          </a:xfrm>
          <a:prstGeom prst="rect">
            <a:avLst/>
          </a:prstGeom>
        </p:spPr>
      </p:pic>
      <p:pic>
        <p:nvPicPr>
          <p:cNvPr id="36" name="Image 34" descr="preencoded.png"/>
          <p:cNvPicPr>
            <a:picLocks noChangeAspect="1"/>
          </p:cNvPicPr>
          <p:nvPr/>
        </p:nvPicPr>
        <p:blipFill>
          <a:blip r:embed="rId13"/>
          <a:stretch>
            <a:fillRect/>
          </a:stretch>
        </p:blipFill>
        <p:spPr>
          <a:xfrm>
            <a:off x="5795070" y="4914900"/>
            <a:ext cx="3007816" cy="381000"/>
          </a:xfrm>
          <a:prstGeom prst="rect">
            <a:avLst/>
          </a:prstGeom>
        </p:spPr>
      </p:pic>
      <p:pic>
        <p:nvPicPr>
          <p:cNvPr id="37" name="Image 35" descr="preencoded.png"/>
          <p:cNvPicPr>
            <a:picLocks noChangeAspect="1"/>
          </p:cNvPicPr>
          <p:nvPr/>
        </p:nvPicPr>
        <p:blipFill>
          <a:blip r:embed="rId14"/>
          <a:stretch>
            <a:fillRect/>
          </a:stretch>
        </p:blipFill>
        <p:spPr>
          <a:xfrm>
            <a:off x="8802886" y="4914900"/>
            <a:ext cx="3008114" cy="381000"/>
          </a:xfrm>
          <a:prstGeom prst="rect">
            <a:avLst/>
          </a:prstGeom>
        </p:spPr>
      </p:pic>
      <p:pic>
        <p:nvPicPr>
          <p:cNvPr id="38" name="Image 36" descr="preencoded.png"/>
          <p:cNvPicPr>
            <a:picLocks noChangeAspect="1"/>
          </p:cNvPicPr>
          <p:nvPr/>
        </p:nvPicPr>
        <p:blipFill>
          <a:blip r:embed="rId11"/>
          <a:stretch>
            <a:fillRect/>
          </a:stretch>
        </p:blipFill>
        <p:spPr>
          <a:xfrm>
            <a:off x="381000" y="5295900"/>
            <a:ext cx="11430000" cy="381000"/>
          </a:xfrm>
          <a:prstGeom prst="rect">
            <a:avLst/>
          </a:prstGeom>
        </p:spPr>
      </p:pic>
      <p:pic>
        <p:nvPicPr>
          <p:cNvPr id="39" name="Image 37" descr="preencoded.png"/>
          <p:cNvPicPr>
            <a:picLocks noChangeAspect="1"/>
          </p:cNvPicPr>
          <p:nvPr/>
        </p:nvPicPr>
        <p:blipFill>
          <a:blip r:embed="rId12"/>
          <a:stretch>
            <a:fillRect/>
          </a:stretch>
        </p:blipFill>
        <p:spPr>
          <a:xfrm>
            <a:off x="2787253" y="5295900"/>
            <a:ext cx="3007816" cy="381000"/>
          </a:xfrm>
          <a:prstGeom prst="rect">
            <a:avLst/>
          </a:prstGeom>
        </p:spPr>
      </p:pic>
      <p:pic>
        <p:nvPicPr>
          <p:cNvPr id="40" name="Image 38" descr="preencoded.png"/>
          <p:cNvPicPr>
            <a:picLocks noChangeAspect="1"/>
          </p:cNvPicPr>
          <p:nvPr/>
        </p:nvPicPr>
        <p:blipFill>
          <a:blip r:embed="rId13"/>
          <a:stretch>
            <a:fillRect/>
          </a:stretch>
        </p:blipFill>
        <p:spPr>
          <a:xfrm>
            <a:off x="5795070" y="5295900"/>
            <a:ext cx="3007816" cy="381000"/>
          </a:xfrm>
          <a:prstGeom prst="rect">
            <a:avLst/>
          </a:prstGeom>
        </p:spPr>
      </p:pic>
      <p:pic>
        <p:nvPicPr>
          <p:cNvPr id="41" name="Image 39" descr="preencoded.png"/>
          <p:cNvPicPr>
            <a:picLocks noChangeAspect="1"/>
          </p:cNvPicPr>
          <p:nvPr/>
        </p:nvPicPr>
        <p:blipFill>
          <a:blip r:embed="rId14"/>
          <a:stretch>
            <a:fillRect/>
          </a:stretch>
        </p:blipFill>
        <p:spPr>
          <a:xfrm>
            <a:off x="8802886" y="5295900"/>
            <a:ext cx="3008114" cy="381000"/>
          </a:xfrm>
          <a:prstGeom prst="rect">
            <a:avLst/>
          </a:prstGeom>
        </p:spPr>
      </p:pic>
      <p:pic>
        <p:nvPicPr>
          <p:cNvPr id="42" name="Image 40" descr="preencoded.png"/>
          <p:cNvPicPr>
            <a:picLocks noChangeAspect="1"/>
          </p:cNvPicPr>
          <p:nvPr/>
        </p:nvPicPr>
        <p:blipFill>
          <a:blip r:embed="rId11"/>
          <a:stretch>
            <a:fillRect/>
          </a:stretch>
        </p:blipFill>
        <p:spPr>
          <a:xfrm>
            <a:off x="381000" y="5676900"/>
            <a:ext cx="11430000" cy="381000"/>
          </a:xfrm>
          <a:prstGeom prst="rect">
            <a:avLst/>
          </a:prstGeom>
        </p:spPr>
      </p:pic>
      <p:pic>
        <p:nvPicPr>
          <p:cNvPr id="43" name="Image 41" descr="preencoded.png"/>
          <p:cNvPicPr>
            <a:picLocks noChangeAspect="1"/>
          </p:cNvPicPr>
          <p:nvPr/>
        </p:nvPicPr>
        <p:blipFill>
          <a:blip r:embed="rId12"/>
          <a:stretch>
            <a:fillRect/>
          </a:stretch>
        </p:blipFill>
        <p:spPr>
          <a:xfrm>
            <a:off x="2787253" y="5676900"/>
            <a:ext cx="3007816" cy="381000"/>
          </a:xfrm>
          <a:prstGeom prst="rect">
            <a:avLst/>
          </a:prstGeom>
        </p:spPr>
      </p:pic>
      <p:pic>
        <p:nvPicPr>
          <p:cNvPr id="44" name="Image 42" descr="preencoded.png"/>
          <p:cNvPicPr>
            <a:picLocks noChangeAspect="1"/>
          </p:cNvPicPr>
          <p:nvPr/>
        </p:nvPicPr>
        <p:blipFill>
          <a:blip r:embed="rId13"/>
          <a:stretch>
            <a:fillRect/>
          </a:stretch>
        </p:blipFill>
        <p:spPr>
          <a:xfrm>
            <a:off x="5795070" y="5676900"/>
            <a:ext cx="3007816" cy="381000"/>
          </a:xfrm>
          <a:prstGeom prst="rect">
            <a:avLst/>
          </a:prstGeom>
        </p:spPr>
      </p:pic>
      <p:pic>
        <p:nvPicPr>
          <p:cNvPr id="45" name="Image 43" descr="preencoded.png"/>
          <p:cNvPicPr>
            <a:picLocks noChangeAspect="1"/>
          </p:cNvPicPr>
          <p:nvPr/>
        </p:nvPicPr>
        <p:blipFill>
          <a:blip r:embed="rId14"/>
          <a:stretch>
            <a:fillRect/>
          </a:stretch>
        </p:blipFill>
        <p:spPr>
          <a:xfrm>
            <a:off x="8802886" y="5676900"/>
            <a:ext cx="3008114" cy="381000"/>
          </a:xfrm>
          <a:prstGeom prst="rect">
            <a:avLst/>
          </a:prstGeom>
        </p:spPr>
      </p:pic>
      <p:pic>
        <p:nvPicPr>
          <p:cNvPr id="46" name="Image 44" descr="preencoded.png"/>
          <p:cNvPicPr>
            <a:picLocks noChangeAspect="1"/>
          </p:cNvPicPr>
          <p:nvPr/>
        </p:nvPicPr>
        <p:blipFill>
          <a:blip r:embed="rId12"/>
          <a:stretch>
            <a:fillRect/>
          </a:stretch>
        </p:blipFill>
        <p:spPr>
          <a:xfrm>
            <a:off x="2787253" y="6057900"/>
            <a:ext cx="3007816" cy="381000"/>
          </a:xfrm>
          <a:prstGeom prst="rect">
            <a:avLst/>
          </a:prstGeom>
        </p:spPr>
      </p:pic>
      <p:pic>
        <p:nvPicPr>
          <p:cNvPr id="47" name="Image 45" descr="preencoded.png"/>
          <p:cNvPicPr>
            <a:picLocks noChangeAspect="1"/>
          </p:cNvPicPr>
          <p:nvPr/>
        </p:nvPicPr>
        <p:blipFill>
          <a:blip r:embed="rId13"/>
          <a:stretch>
            <a:fillRect/>
          </a:stretch>
        </p:blipFill>
        <p:spPr>
          <a:xfrm>
            <a:off x="5795070" y="6057900"/>
            <a:ext cx="3007816" cy="381000"/>
          </a:xfrm>
          <a:prstGeom prst="rect">
            <a:avLst/>
          </a:prstGeom>
        </p:spPr>
      </p:pic>
      <p:pic>
        <p:nvPicPr>
          <p:cNvPr id="48" name="Image 46" descr="preencoded.png"/>
          <p:cNvPicPr>
            <a:picLocks noChangeAspect="1"/>
          </p:cNvPicPr>
          <p:nvPr/>
        </p:nvPicPr>
        <p:blipFill>
          <a:blip r:embed="rId14"/>
          <a:stretch>
            <a:fillRect/>
          </a:stretch>
        </p:blipFill>
        <p:spPr>
          <a:xfrm>
            <a:off x="8802886" y="6057900"/>
            <a:ext cx="3008114" cy="381000"/>
          </a:xfrm>
          <a:prstGeom prst="rect">
            <a:avLst/>
          </a:prstGeom>
        </p:spPr>
      </p:pic>
      <p:sp>
        <p:nvSpPr>
          <p:cNvPr id="51" name="Text 0"/>
          <p:cNvSpPr/>
          <p:nvPr/>
        </p:nvSpPr>
        <p:spPr>
          <a:xfrm>
            <a:off x="381000" y="3810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Database Hosting Comparison</a:t>
            </a:r>
            <a:endParaRPr lang="en-US" sz="2700" dirty="0"/>
          </a:p>
        </p:txBody>
      </p:sp>
      <p:sp>
        <p:nvSpPr>
          <p:cNvPr id="52" name="Text 1"/>
          <p:cNvSpPr/>
          <p:nvPr/>
        </p:nvSpPr>
        <p:spPr>
          <a:xfrm>
            <a:off x="381000" y="1104900"/>
            <a:ext cx="137160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Comparing database hosting options to help you choose the right solution for your needs.</a:t>
            </a:r>
            <a:endParaRPr lang="en-US" sz="1350" dirty="0"/>
          </a:p>
        </p:txBody>
      </p:sp>
      <p:sp>
        <p:nvSpPr>
          <p:cNvPr id="53" name="Text 2"/>
          <p:cNvSpPr/>
          <p:nvPr/>
        </p:nvSpPr>
        <p:spPr>
          <a:xfrm>
            <a:off x="476250" y="1524000"/>
            <a:ext cx="2887504" cy="4191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Feature / Environment</a:t>
            </a:r>
            <a:endParaRPr lang="en-US" sz="1200" dirty="0"/>
          </a:p>
        </p:txBody>
      </p:sp>
      <p:sp>
        <p:nvSpPr>
          <p:cNvPr id="54" name="Text 3"/>
          <p:cNvSpPr/>
          <p:nvPr/>
        </p:nvSpPr>
        <p:spPr>
          <a:xfrm>
            <a:off x="3111103" y="1619250"/>
            <a:ext cx="1304806"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On-Premises</a:t>
            </a:r>
            <a:endParaRPr lang="en-US" sz="1200" dirty="0"/>
          </a:p>
        </p:txBody>
      </p:sp>
      <p:sp>
        <p:nvSpPr>
          <p:cNvPr id="55" name="Text 4"/>
          <p:cNvSpPr/>
          <p:nvPr/>
        </p:nvSpPr>
        <p:spPr>
          <a:xfrm>
            <a:off x="6157020" y="1619250"/>
            <a:ext cx="1267837"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Amazon EC2</a:t>
            </a:r>
            <a:endParaRPr lang="en-US" sz="1200" dirty="0"/>
          </a:p>
        </p:txBody>
      </p:sp>
      <p:sp>
        <p:nvSpPr>
          <p:cNvPr id="56" name="Text 5"/>
          <p:cNvSpPr/>
          <p:nvPr/>
        </p:nvSpPr>
        <p:spPr>
          <a:xfrm>
            <a:off x="9107686" y="1619250"/>
            <a:ext cx="1305877"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Amazon RDS</a:t>
            </a:r>
            <a:endParaRPr lang="en-US" sz="1200" dirty="0"/>
          </a:p>
        </p:txBody>
      </p:sp>
      <p:sp>
        <p:nvSpPr>
          <p:cNvPr id="57" name="Text 6"/>
          <p:cNvSpPr/>
          <p:nvPr/>
        </p:nvSpPr>
        <p:spPr>
          <a:xfrm>
            <a:off x="476250" y="1943100"/>
            <a:ext cx="2887504"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Administrative Burden</a:t>
            </a:r>
            <a:endParaRPr lang="en-US" sz="1200" dirty="0"/>
          </a:p>
        </p:txBody>
      </p:sp>
      <p:sp>
        <p:nvSpPr>
          <p:cNvPr id="58" name="Text 7"/>
          <p:cNvSpPr/>
          <p:nvPr/>
        </p:nvSpPr>
        <p:spPr>
          <a:xfrm>
            <a:off x="2882503" y="19431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High</a:t>
            </a:r>
            <a:endParaRPr lang="en-US" sz="1200" dirty="0"/>
          </a:p>
        </p:txBody>
      </p:sp>
      <p:sp>
        <p:nvSpPr>
          <p:cNvPr id="59" name="Text 8"/>
          <p:cNvSpPr/>
          <p:nvPr/>
        </p:nvSpPr>
        <p:spPr>
          <a:xfrm>
            <a:off x="5890320" y="19431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Medium-High</a:t>
            </a:r>
            <a:endParaRPr lang="en-US" sz="1200" dirty="0"/>
          </a:p>
        </p:txBody>
      </p:sp>
      <p:sp>
        <p:nvSpPr>
          <p:cNvPr id="60" name="Text 9"/>
          <p:cNvSpPr/>
          <p:nvPr/>
        </p:nvSpPr>
        <p:spPr>
          <a:xfrm>
            <a:off x="8898136" y="1943100"/>
            <a:ext cx="3008114"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Low</a:t>
            </a:r>
            <a:endParaRPr lang="en-US" sz="1200" dirty="0"/>
          </a:p>
        </p:txBody>
      </p:sp>
      <p:sp>
        <p:nvSpPr>
          <p:cNvPr id="61" name="Text 10"/>
          <p:cNvSpPr/>
          <p:nvPr/>
        </p:nvSpPr>
        <p:spPr>
          <a:xfrm>
            <a:off x="476250" y="2324100"/>
            <a:ext cx="2887504"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Hardware Management</a:t>
            </a:r>
            <a:endParaRPr lang="en-US" sz="1200" dirty="0"/>
          </a:p>
        </p:txBody>
      </p:sp>
      <p:sp>
        <p:nvSpPr>
          <p:cNvPr id="62" name="Text 11"/>
          <p:cNvSpPr/>
          <p:nvPr/>
        </p:nvSpPr>
        <p:spPr>
          <a:xfrm>
            <a:off x="2882503" y="23241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User-managed</a:t>
            </a:r>
            <a:endParaRPr lang="en-US" sz="1200" dirty="0"/>
          </a:p>
        </p:txBody>
      </p:sp>
      <p:sp>
        <p:nvSpPr>
          <p:cNvPr id="63" name="Text 12"/>
          <p:cNvSpPr/>
          <p:nvPr/>
        </p:nvSpPr>
        <p:spPr>
          <a:xfrm>
            <a:off x="5890320" y="23241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AWS-managed</a:t>
            </a:r>
            <a:endParaRPr lang="en-US" sz="1200" dirty="0"/>
          </a:p>
        </p:txBody>
      </p:sp>
      <p:sp>
        <p:nvSpPr>
          <p:cNvPr id="64" name="Text 13"/>
          <p:cNvSpPr/>
          <p:nvPr/>
        </p:nvSpPr>
        <p:spPr>
          <a:xfrm>
            <a:off x="8898136" y="2324100"/>
            <a:ext cx="3008114"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AWS-managed</a:t>
            </a:r>
            <a:endParaRPr lang="en-US" sz="1200" dirty="0"/>
          </a:p>
        </p:txBody>
      </p:sp>
      <p:sp>
        <p:nvSpPr>
          <p:cNvPr id="65" name="Text 14"/>
          <p:cNvSpPr/>
          <p:nvPr/>
        </p:nvSpPr>
        <p:spPr>
          <a:xfrm>
            <a:off x="476250" y="2705100"/>
            <a:ext cx="2406253" cy="609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Operating System Management</a:t>
            </a:r>
            <a:endParaRPr lang="en-US" sz="1200" dirty="0"/>
          </a:p>
        </p:txBody>
      </p:sp>
      <p:sp>
        <p:nvSpPr>
          <p:cNvPr id="66" name="Text 15"/>
          <p:cNvSpPr/>
          <p:nvPr/>
        </p:nvSpPr>
        <p:spPr>
          <a:xfrm>
            <a:off x="2882503" y="2705100"/>
            <a:ext cx="3007816" cy="609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User-managed</a:t>
            </a:r>
            <a:endParaRPr lang="en-US" sz="1200" dirty="0"/>
          </a:p>
        </p:txBody>
      </p:sp>
      <p:sp>
        <p:nvSpPr>
          <p:cNvPr id="67" name="Text 16"/>
          <p:cNvSpPr/>
          <p:nvPr/>
        </p:nvSpPr>
        <p:spPr>
          <a:xfrm>
            <a:off x="5890320" y="2705100"/>
            <a:ext cx="3007816" cy="609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User-managed</a:t>
            </a:r>
            <a:endParaRPr lang="en-US" sz="1200" dirty="0"/>
          </a:p>
        </p:txBody>
      </p:sp>
      <p:sp>
        <p:nvSpPr>
          <p:cNvPr id="68" name="Text 17"/>
          <p:cNvSpPr/>
          <p:nvPr/>
        </p:nvSpPr>
        <p:spPr>
          <a:xfrm>
            <a:off x="8898136" y="2705100"/>
            <a:ext cx="3008114" cy="609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AWS-managed</a:t>
            </a:r>
            <a:endParaRPr lang="en-US" sz="1200" dirty="0"/>
          </a:p>
        </p:txBody>
      </p:sp>
      <p:sp>
        <p:nvSpPr>
          <p:cNvPr id="69" name="Text 18"/>
          <p:cNvSpPr/>
          <p:nvPr/>
        </p:nvSpPr>
        <p:spPr>
          <a:xfrm>
            <a:off x="476250" y="3314700"/>
            <a:ext cx="2406253" cy="609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Database Software Management</a:t>
            </a:r>
            <a:endParaRPr lang="en-US" sz="1200" dirty="0"/>
          </a:p>
        </p:txBody>
      </p:sp>
      <p:sp>
        <p:nvSpPr>
          <p:cNvPr id="70" name="Text 19"/>
          <p:cNvSpPr/>
          <p:nvPr/>
        </p:nvSpPr>
        <p:spPr>
          <a:xfrm>
            <a:off x="2882503" y="3314700"/>
            <a:ext cx="3007816" cy="609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User-managed</a:t>
            </a:r>
            <a:endParaRPr lang="en-US" sz="1200" dirty="0"/>
          </a:p>
        </p:txBody>
      </p:sp>
      <p:sp>
        <p:nvSpPr>
          <p:cNvPr id="71" name="Text 20"/>
          <p:cNvSpPr/>
          <p:nvPr/>
        </p:nvSpPr>
        <p:spPr>
          <a:xfrm>
            <a:off x="5890320" y="3314700"/>
            <a:ext cx="3007816" cy="609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User-managed</a:t>
            </a:r>
            <a:endParaRPr lang="en-US" sz="1200" dirty="0"/>
          </a:p>
        </p:txBody>
      </p:sp>
      <p:sp>
        <p:nvSpPr>
          <p:cNvPr id="72" name="Text 21"/>
          <p:cNvSpPr/>
          <p:nvPr/>
        </p:nvSpPr>
        <p:spPr>
          <a:xfrm>
            <a:off x="8898136" y="3314700"/>
            <a:ext cx="3008114" cy="609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AWS-managed</a:t>
            </a:r>
            <a:endParaRPr lang="en-US" sz="1200" dirty="0"/>
          </a:p>
        </p:txBody>
      </p:sp>
      <p:sp>
        <p:nvSpPr>
          <p:cNvPr id="73" name="Text 22"/>
          <p:cNvSpPr/>
          <p:nvPr/>
        </p:nvSpPr>
        <p:spPr>
          <a:xfrm>
            <a:off x="476250" y="3924300"/>
            <a:ext cx="2406253"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Scalability</a:t>
            </a:r>
            <a:endParaRPr lang="en-US" sz="1200" dirty="0"/>
          </a:p>
        </p:txBody>
      </p:sp>
      <p:sp>
        <p:nvSpPr>
          <p:cNvPr id="74" name="Text 23"/>
          <p:cNvSpPr/>
          <p:nvPr/>
        </p:nvSpPr>
        <p:spPr>
          <a:xfrm>
            <a:off x="2882503" y="39243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Limited</a:t>
            </a:r>
            <a:endParaRPr lang="en-US" sz="1200" dirty="0"/>
          </a:p>
        </p:txBody>
      </p:sp>
      <p:sp>
        <p:nvSpPr>
          <p:cNvPr id="75" name="Text 24"/>
          <p:cNvSpPr/>
          <p:nvPr/>
        </p:nvSpPr>
        <p:spPr>
          <a:xfrm>
            <a:off x="5890320" y="39243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Moderate</a:t>
            </a:r>
            <a:endParaRPr lang="en-US" sz="1200" dirty="0"/>
          </a:p>
        </p:txBody>
      </p:sp>
      <p:sp>
        <p:nvSpPr>
          <p:cNvPr id="76" name="Text 25"/>
          <p:cNvSpPr/>
          <p:nvPr/>
        </p:nvSpPr>
        <p:spPr>
          <a:xfrm>
            <a:off x="8898136" y="3924300"/>
            <a:ext cx="3008114"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High</a:t>
            </a:r>
            <a:endParaRPr lang="en-US" sz="1200" dirty="0"/>
          </a:p>
        </p:txBody>
      </p:sp>
      <p:sp>
        <p:nvSpPr>
          <p:cNvPr id="77" name="Text 26"/>
          <p:cNvSpPr/>
          <p:nvPr/>
        </p:nvSpPr>
        <p:spPr>
          <a:xfrm>
            <a:off x="476250" y="4305300"/>
            <a:ext cx="2406253" cy="609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High Availability &amp; Durability</a:t>
            </a:r>
            <a:endParaRPr lang="en-US" sz="1200" dirty="0"/>
          </a:p>
        </p:txBody>
      </p:sp>
      <p:sp>
        <p:nvSpPr>
          <p:cNvPr id="78" name="Text 27"/>
          <p:cNvSpPr/>
          <p:nvPr/>
        </p:nvSpPr>
        <p:spPr>
          <a:xfrm>
            <a:off x="2882503" y="4305300"/>
            <a:ext cx="3007816" cy="609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Complex</a:t>
            </a:r>
            <a:endParaRPr lang="en-US" sz="1200" dirty="0"/>
          </a:p>
        </p:txBody>
      </p:sp>
      <p:sp>
        <p:nvSpPr>
          <p:cNvPr id="79" name="Text 28"/>
          <p:cNvSpPr/>
          <p:nvPr/>
        </p:nvSpPr>
        <p:spPr>
          <a:xfrm>
            <a:off x="5890320" y="4305300"/>
            <a:ext cx="3007816" cy="609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Complex</a:t>
            </a:r>
            <a:endParaRPr lang="en-US" sz="1200" dirty="0"/>
          </a:p>
        </p:txBody>
      </p:sp>
      <p:sp>
        <p:nvSpPr>
          <p:cNvPr id="80" name="Text 29"/>
          <p:cNvSpPr/>
          <p:nvPr/>
        </p:nvSpPr>
        <p:spPr>
          <a:xfrm>
            <a:off x="8898136" y="4305300"/>
            <a:ext cx="3008114" cy="609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Built-in</a:t>
            </a:r>
            <a:endParaRPr lang="en-US" sz="1200" dirty="0"/>
          </a:p>
        </p:txBody>
      </p:sp>
      <p:sp>
        <p:nvSpPr>
          <p:cNvPr id="81" name="Text 30"/>
          <p:cNvSpPr/>
          <p:nvPr/>
        </p:nvSpPr>
        <p:spPr>
          <a:xfrm>
            <a:off x="476250" y="4914900"/>
            <a:ext cx="2406253"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Security</a:t>
            </a:r>
            <a:endParaRPr lang="en-US" sz="1200" dirty="0"/>
          </a:p>
        </p:txBody>
      </p:sp>
      <p:sp>
        <p:nvSpPr>
          <p:cNvPr id="82" name="Text 31"/>
          <p:cNvSpPr/>
          <p:nvPr/>
        </p:nvSpPr>
        <p:spPr>
          <a:xfrm>
            <a:off x="2882503" y="4914900"/>
            <a:ext cx="3609380"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Full Responsibility</a:t>
            </a:r>
            <a:endParaRPr lang="en-US" sz="1200" dirty="0"/>
          </a:p>
        </p:txBody>
      </p:sp>
      <p:sp>
        <p:nvSpPr>
          <p:cNvPr id="83" name="Text 32"/>
          <p:cNvSpPr/>
          <p:nvPr/>
        </p:nvSpPr>
        <p:spPr>
          <a:xfrm>
            <a:off x="5890320" y="4914900"/>
            <a:ext cx="3609380"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Shared Responsibility</a:t>
            </a:r>
            <a:endParaRPr lang="en-US" sz="1200" dirty="0"/>
          </a:p>
        </p:txBody>
      </p:sp>
      <p:sp>
        <p:nvSpPr>
          <p:cNvPr id="84" name="Text 33"/>
          <p:cNvSpPr/>
          <p:nvPr/>
        </p:nvSpPr>
        <p:spPr>
          <a:xfrm>
            <a:off x="8898136" y="4914900"/>
            <a:ext cx="3609737"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Shared Responsibility</a:t>
            </a:r>
            <a:endParaRPr lang="en-US" sz="1200" dirty="0"/>
          </a:p>
        </p:txBody>
      </p:sp>
      <p:sp>
        <p:nvSpPr>
          <p:cNvPr id="85" name="Text 34"/>
          <p:cNvSpPr/>
          <p:nvPr/>
        </p:nvSpPr>
        <p:spPr>
          <a:xfrm>
            <a:off x="476250" y="5295900"/>
            <a:ext cx="2406253"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Cost</a:t>
            </a:r>
            <a:endParaRPr lang="en-US" sz="1200" dirty="0"/>
          </a:p>
        </p:txBody>
      </p:sp>
      <p:sp>
        <p:nvSpPr>
          <p:cNvPr id="86" name="Text 35"/>
          <p:cNvSpPr/>
          <p:nvPr/>
        </p:nvSpPr>
        <p:spPr>
          <a:xfrm>
            <a:off x="2882503" y="52959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High Upfront</a:t>
            </a:r>
            <a:endParaRPr lang="en-US" sz="1200" dirty="0"/>
          </a:p>
        </p:txBody>
      </p:sp>
      <p:sp>
        <p:nvSpPr>
          <p:cNvPr id="87" name="Text 36"/>
          <p:cNvSpPr/>
          <p:nvPr/>
        </p:nvSpPr>
        <p:spPr>
          <a:xfrm>
            <a:off x="5890320" y="52959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Variable</a:t>
            </a:r>
            <a:endParaRPr lang="en-US" sz="1200" dirty="0"/>
          </a:p>
        </p:txBody>
      </p:sp>
      <p:sp>
        <p:nvSpPr>
          <p:cNvPr id="88" name="Text 37"/>
          <p:cNvSpPr/>
          <p:nvPr/>
        </p:nvSpPr>
        <p:spPr>
          <a:xfrm>
            <a:off x="8898136" y="5295900"/>
            <a:ext cx="3609737"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Predictable &amp; Optimized</a:t>
            </a:r>
            <a:endParaRPr lang="en-US" sz="1200" dirty="0"/>
          </a:p>
        </p:txBody>
      </p:sp>
      <p:sp>
        <p:nvSpPr>
          <p:cNvPr id="89" name="Text 38"/>
          <p:cNvSpPr/>
          <p:nvPr/>
        </p:nvSpPr>
        <p:spPr>
          <a:xfrm>
            <a:off x="476250" y="5676900"/>
            <a:ext cx="2887504"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Control &amp; Customization</a:t>
            </a:r>
            <a:endParaRPr lang="en-US" sz="1200" dirty="0"/>
          </a:p>
        </p:txBody>
      </p:sp>
      <p:sp>
        <p:nvSpPr>
          <p:cNvPr id="90" name="Text 39"/>
          <p:cNvSpPr/>
          <p:nvPr/>
        </p:nvSpPr>
        <p:spPr>
          <a:xfrm>
            <a:off x="2882503" y="56769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High</a:t>
            </a:r>
            <a:endParaRPr lang="en-US" sz="1200" dirty="0"/>
          </a:p>
        </p:txBody>
      </p:sp>
      <p:sp>
        <p:nvSpPr>
          <p:cNvPr id="91" name="Text 40"/>
          <p:cNvSpPr/>
          <p:nvPr/>
        </p:nvSpPr>
        <p:spPr>
          <a:xfrm>
            <a:off x="5890320" y="56769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High</a:t>
            </a:r>
            <a:endParaRPr lang="en-US" sz="1200" dirty="0"/>
          </a:p>
        </p:txBody>
      </p:sp>
      <p:sp>
        <p:nvSpPr>
          <p:cNvPr id="92" name="Text 41"/>
          <p:cNvSpPr/>
          <p:nvPr/>
        </p:nvSpPr>
        <p:spPr>
          <a:xfrm>
            <a:off x="8898136" y="5676900"/>
            <a:ext cx="3008114"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Moderate</a:t>
            </a:r>
            <a:endParaRPr lang="en-US" sz="1200" dirty="0"/>
          </a:p>
        </p:txBody>
      </p:sp>
      <p:sp>
        <p:nvSpPr>
          <p:cNvPr id="93" name="Text 42"/>
          <p:cNvSpPr/>
          <p:nvPr/>
        </p:nvSpPr>
        <p:spPr>
          <a:xfrm>
            <a:off x="476250" y="6057900"/>
            <a:ext cx="2887504"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Time to Deployment</a:t>
            </a:r>
            <a:endParaRPr lang="en-US" sz="1200" dirty="0"/>
          </a:p>
        </p:txBody>
      </p:sp>
      <p:sp>
        <p:nvSpPr>
          <p:cNvPr id="94" name="Text 43"/>
          <p:cNvSpPr/>
          <p:nvPr/>
        </p:nvSpPr>
        <p:spPr>
          <a:xfrm>
            <a:off x="2882503" y="60579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Weeks to months</a:t>
            </a:r>
            <a:endParaRPr lang="en-US" sz="1200" dirty="0"/>
          </a:p>
        </p:txBody>
      </p:sp>
      <p:sp>
        <p:nvSpPr>
          <p:cNvPr id="95" name="Text 44"/>
          <p:cNvSpPr/>
          <p:nvPr/>
        </p:nvSpPr>
        <p:spPr>
          <a:xfrm>
            <a:off x="5890320" y="6057900"/>
            <a:ext cx="300781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Hours to days</a:t>
            </a:r>
            <a:endParaRPr lang="en-US" sz="1200" dirty="0"/>
          </a:p>
        </p:txBody>
      </p:sp>
      <p:sp>
        <p:nvSpPr>
          <p:cNvPr id="96" name="Text 45"/>
          <p:cNvSpPr/>
          <p:nvPr/>
        </p:nvSpPr>
        <p:spPr>
          <a:xfrm>
            <a:off x="8898136" y="6057900"/>
            <a:ext cx="3008114"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Minutes to hours</a:t>
            </a:r>
            <a:endParaRPr lang="en-US" sz="1200" dirty="0"/>
          </a:p>
        </p:txBody>
      </p:sp>
      <p:sp>
        <p:nvSpPr>
          <p:cNvPr id="99" name="Text 48"/>
          <p:cNvSpPr/>
          <p:nvPr/>
        </p:nvSpPr>
        <p:spPr>
          <a:xfrm>
            <a:off x="11062692" y="7505700"/>
            <a:ext cx="897969" cy="190500"/>
          </a:xfrm>
          <a:prstGeom prst="rect">
            <a:avLst/>
          </a:prstGeom>
          <a:noFill/>
          <a:ln/>
        </p:spPr>
        <p:txBody>
          <a:bodyPr vert="horz" wrap="square" lIns="0" tIns="0" rIns="0" bIns="0" rtlCol="0" anchor="t"/>
          <a:lstStyle/>
          <a:p>
            <a:pPr marL="0" indent="0">
              <a:lnSpc>
                <a:spcPts val="1500"/>
              </a:lnSpc>
              <a:buNone/>
            </a:pP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019300"/>
            <a:ext cx="5600700" cy="1371600"/>
          </a:xfrm>
          <a:prstGeom prst="rect">
            <a:avLst/>
          </a:prstGeom>
        </p:spPr>
      </p:pic>
      <p:pic>
        <p:nvPicPr>
          <p:cNvPr id="6" name="Image 4" descr="preencoded.png"/>
          <p:cNvPicPr>
            <a:picLocks noChangeAspect="1"/>
          </p:cNvPicPr>
          <p:nvPr/>
        </p:nvPicPr>
        <p:blipFill>
          <a:blip r:embed="rId6"/>
          <a:stretch>
            <a:fillRect/>
          </a:stretch>
        </p:blipFill>
        <p:spPr>
          <a:xfrm>
            <a:off x="6210300" y="2019300"/>
            <a:ext cx="5600700" cy="1371600"/>
          </a:xfrm>
          <a:prstGeom prst="rect">
            <a:avLst/>
          </a:prstGeom>
        </p:spPr>
      </p:pic>
      <p:pic>
        <p:nvPicPr>
          <p:cNvPr id="7" name="Image 5" descr="preencoded.png"/>
          <p:cNvPicPr>
            <a:picLocks noChangeAspect="1"/>
          </p:cNvPicPr>
          <p:nvPr/>
        </p:nvPicPr>
        <p:blipFill>
          <a:blip r:embed="rId6"/>
          <a:stretch>
            <a:fillRect/>
          </a:stretch>
        </p:blipFill>
        <p:spPr>
          <a:xfrm>
            <a:off x="381000" y="3619500"/>
            <a:ext cx="5600700" cy="1371600"/>
          </a:xfrm>
          <a:prstGeom prst="rect">
            <a:avLst/>
          </a:prstGeom>
        </p:spPr>
      </p:pic>
      <p:pic>
        <p:nvPicPr>
          <p:cNvPr id="8" name="Image 6" descr="preencoded.png"/>
          <p:cNvPicPr>
            <a:picLocks noChangeAspect="1"/>
          </p:cNvPicPr>
          <p:nvPr/>
        </p:nvPicPr>
        <p:blipFill>
          <a:blip r:embed="rId6"/>
          <a:stretch>
            <a:fillRect/>
          </a:stretch>
        </p:blipFill>
        <p:spPr>
          <a:xfrm>
            <a:off x="6210300" y="3619500"/>
            <a:ext cx="5600700" cy="1371600"/>
          </a:xfrm>
          <a:prstGeom prst="rect">
            <a:avLst/>
          </a:prstGeom>
        </p:spPr>
      </p:pic>
      <p:pic>
        <p:nvPicPr>
          <p:cNvPr id="9" name="Image 7" descr="preencoded.png"/>
          <p:cNvPicPr>
            <a:picLocks noChangeAspect="1"/>
          </p:cNvPicPr>
          <p:nvPr/>
        </p:nvPicPr>
        <p:blipFill>
          <a:blip r:embed="rId7"/>
          <a:stretch>
            <a:fillRect/>
          </a:stretch>
        </p:blipFill>
        <p:spPr>
          <a:xfrm>
            <a:off x="11306175" y="381000"/>
            <a:ext cx="504825" cy="571500"/>
          </a:xfrm>
          <a:prstGeom prst="rect">
            <a:avLst/>
          </a:prstGeom>
        </p:spPr>
      </p:pic>
      <p:pic>
        <p:nvPicPr>
          <p:cNvPr id="10" name="Image 8" descr="preencoded.png"/>
          <p:cNvPicPr>
            <a:picLocks noChangeAspect="1"/>
          </p:cNvPicPr>
          <p:nvPr/>
        </p:nvPicPr>
        <p:blipFill>
          <a:blip r:embed="rId8"/>
          <a:stretch>
            <a:fillRect/>
          </a:stretch>
        </p:blipFill>
        <p:spPr>
          <a:xfrm>
            <a:off x="381000" y="6419850"/>
            <a:ext cx="11430000" cy="57150"/>
          </a:xfrm>
          <a:prstGeom prst="rect">
            <a:avLst/>
          </a:prstGeom>
        </p:spPr>
      </p:pic>
      <p:pic>
        <p:nvPicPr>
          <p:cNvPr id="11" name="Image 9" descr="preencoded.png"/>
          <p:cNvPicPr>
            <a:picLocks noChangeAspect="1"/>
          </p:cNvPicPr>
          <p:nvPr/>
        </p:nvPicPr>
        <p:blipFill>
          <a:blip r:embed="rId9"/>
          <a:stretch>
            <a:fillRect/>
          </a:stretch>
        </p:blipFill>
        <p:spPr>
          <a:xfrm>
            <a:off x="381000" y="6419850"/>
            <a:ext cx="380554" cy="57150"/>
          </a:xfrm>
          <a:prstGeom prst="rect">
            <a:avLst/>
          </a:prstGeom>
        </p:spPr>
      </p:pic>
      <p:sp>
        <p:nvSpPr>
          <p:cNvPr id="1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1 - RDS Multi-AZ Deployments</a:t>
            </a:r>
            <a:endParaRPr lang="en-US" sz="2250" dirty="0"/>
          </a:p>
        </p:txBody>
      </p:sp>
      <p:sp>
        <p:nvSpPr>
          <p:cNvPr id="13" name="Text 1"/>
          <p:cNvSpPr/>
          <p:nvPr/>
        </p:nvSpPr>
        <p:spPr>
          <a:xfrm>
            <a:off x="723900" y="1143000"/>
            <a:ext cx="11430000" cy="5715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Which statement accurately describes a key difference between an Amazon RDS Multi-AZ DB instance deployment and a Multi-AZ DB cluster deployment?</a:t>
            </a:r>
            <a:endParaRPr lang="en-US" sz="1800" dirty="0"/>
          </a:p>
        </p:txBody>
      </p:sp>
      <p:sp>
        <p:nvSpPr>
          <p:cNvPr id="14" name="Text 2"/>
          <p:cNvSpPr/>
          <p:nvPr/>
        </p:nvSpPr>
        <p:spPr>
          <a:xfrm>
            <a:off x="5334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5" name="Text 3"/>
          <p:cNvSpPr/>
          <p:nvPr/>
        </p:nvSpPr>
        <p:spPr>
          <a:xfrm>
            <a:off x="533400" y="2438400"/>
            <a:ext cx="52959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Multi-AZ DB instance deployment supports two readable standby instances, while a Multi-AZ DB cluster deployment supports only one non-readable standby.</a:t>
            </a:r>
            <a:endParaRPr lang="en-US" sz="1350" dirty="0"/>
          </a:p>
        </p:txBody>
      </p:sp>
      <p:sp>
        <p:nvSpPr>
          <p:cNvPr id="16" name="Text 4"/>
          <p:cNvSpPr/>
          <p:nvPr/>
        </p:nvSpPr>
        <p:spPr>
          <a:xfrm>
            <a:off x="63627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7" name="Text 5"/>
          <p:cNvSpPr/>
          <p:nvPr/>
        </p:nvSpPr>
        <p:spPr>
          <a:xfrm>
            <a:off x="6362700" y="2438400"/>
            <a:ext cx="52959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Multi-AZ DB instance deployment provides one non-readable standby for failover, whereas a Multi-AZ DB cluster deployment includes two readable standby instances.</a:t>
            </a:r>
            <a:endParaRPr lang="en-US" sz="1350" dirty="0"/>
          </a:p>
        </p:txBody>
      </p:sp>
      <p:sp>
        <p:nvSpPr>
          <p:cNvPr id="18" name="Text 6"/>
          <p:cNvSpPr/>
          <p:nvPr/>
        </p:nvSpPr>
        <p:spPr>
          <a:xfrm>
            <a:off x="533400" y="37719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19" name="Text 7"/>
          <p:cNvSpPr/>
          <p:nvPr/>
        </p:nvSpPr>
        <p:spPr>
          <a:xfrm>
            <a:off x="533400" y="4038600"/>
            <a:ext cx="52959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Both Multi-AZ DB instance and Multi-AZ DB cluster deployments offer two readable standby instances, but only the cluster deployment allows cross-region replication.</a:t>
            </a:r>
            <a:endParaRPr lang="en-US" sz="1350" dirty="0"/>
          </a:p>
        </p:txBody>
      </p:sp>
      <p:sp>
        <p:nvSpPr>
          <p:cNvPr id="20" name="Text 8"/>
          <p:cNvSpPr/>
          <p:nvPr/>
        </p:nvSpPr>
        <p:spPr>
          <a:xfrm>
            <a:off x="6362700" y="37719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1" name="Text 9"/>
          <p:cNvSpPr/>
          <p:nvPr/>
        </p:nvSpPr>
        <p:spPr>
          <a:xfrm>
            <a:off x="6362700" y="4038600"/>
            <a:ext cx="52959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Multi-AZ DB instance deployments are designed for read-heavy workloads, while Multi-AZ DB cluster deployments are optimized for write-heavy applications.</a:t>
            </a:r>
            <a:endParaRPr lang="en-US" sz="1350" dirty="0"/>
          </a:p>
        </p:txBody>
      </p:sp>
      <p:sp>
        <p:nvSpPr>
          <p:cNvPr id="22" name="Text 10"/>
          <p:cNvSpPr/>
          <p:nvPr/>
        </p:nvSpPr>
        <p:spPr>
          <a:xfrm>
            <a:off x="381000" y="613410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3" name="Text 11"/>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 of 30</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10565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066800"/>
            <a:ext cx="11430000" cy="838200"/>
          </a:xfrm>
          <a:prstGeom prst="rect">
            <a:avLst/>
          </a:prstGeom>
        </p:spPr>
      </p:pic>
      <p:pic>
        <p:nvPicPr>
          <p:cNvPr id="5" name="Image 3" descr="preencoded.png"/>
          <p:cNvPicPr>
            <a:picLocks noChangeAspect="1"/>
          </p:cNvPicPr>
          <p:nvPr/>
        </p:nvPicPr>
        <p:blipFill>
          <a:blip r:embed="rId6"/>
          <a:stretch>
            <a:fillRect/>
          </a:stretch>
        </p:blipFill>
        <p:spPr>
          <a:xfrm>
            <a:off x="381000" y="3238500"/>
            <a:ext cx="5600700" cy="1866900"/>
          </a:xfrm>
          <a:prstGeom prst="rect">
            <a:avLst/>
          </a:prstGeom>
        </p:spPr>
      </p:pic>
      <p:pic>
        <p:nvPicPr>
          <p:cNvPr id="6" name="Image 4" descr="preencoded.png"/>
          <p:cNvPicPr>
            <a:picLocks noChangeAspect="1"/>
          </p:cNvPicPr>
          <p:nvPr/>
        </p:nvPicPr>
        <p:blipFill>
          <a:blip r:embed="rId7"/>
          <a:stretch>
            <a:fillRect/>
          </a:stretch>
        </p:blipFill>
        <p:spPr>
          <a:xfrm>
            <a:off x="533400" y="3390900"/>
            <a:ext cx="228600" cy="304800"/>
          </a:xfrm>
          <a:prstGeom prst="rect">
            <a:avLst/>
          </a:prstGeom>
        </p:spPr>
      </p:pic>
      <p:pic>
        <p:nvPicPr>
          <p:cNvPr id="7" name="Image 5" descr="preencoded.png"/>
          <p:cNvPicPr>
            <a:picLocks noChangeAspect="1"/>
          </p:cNvPicPr>
          <p:nvPr/>
        </p:nvPicPr>
        <p:blipFill>
          <a:blip r:embed="rId6"/>
          <a:stretch>
            <a:fillRect/>
          </a:stretch>
        </p:blipFill>
        <p:spPr>
          <a:xfrm>
            <a:off x="6210300" y="3238500"/>
            <a:ext cx="5600700" cy="1866900"/>
          </a:xfrm>
          <a:prstGeom prst="rect">
            <a:avLst/>
          </a:prstGeom>
        </p:spPr>
      </p:pic>
      <p:pic>
        <p:nvPicPr>
          <p:cNvPr id="8" name="Image 6" descr="preencoded.png"/>
          <p:cNvPicPr>
            <a:picLocks noChangeAspect="1"/>
          </p:cNvPicPr>
          <p:nvPr/>
        </p:nvPicPr>
        <p:blipFill>
          <a:blip r:embed="rId8"/>
          <a:stretch>
            <a:fillRect/>
          </a:stretch>
        </p:blipFill>
        <p:spPr>
          <a:xfrm>
            <a:off x="6362700" y="3390900"/>
            <a:ext cx="200025" cy="304800"/>
          </a:xfrm>
          <a:prstGeom prst="rect">
            <a:avLst/>
          </a:prstGeom>
        </p:spPr>
      </p:pic>
      <p:pic>
        <p:nvPicPr>
          <p:cNvPr id="9" name="Image 7" descr="preencoded.png"/>
          <p:cNvPicPr>
            <a:picLocks noChangeAspect="1"/>
          </p:cNvPicPr>
          <p:nvPr/>
        </p:nvPicPr>
        <p:blipFill>
          <a:blip r:embed="rId9"/>
          <a:stretch>
            <a:fillRect/>
          </a:stretch>
        </p:blipFill>
        <p:spPr>
          <a:xfrm>
            <a:off x="381000" y="5486400"/>
            <a:ext cx="11430000" cy="838200"/>
          </a:xfrm>
          <a:prstGeom prst="rect">
            <a:avLst/>
          </a:prstGeom>
        </p:spPr>
      </p:pic>
      <p:pic>
        <p:nvPicPr>
          <p:cNvPr id="10" name="Image 8" descr="preencoded.png"/>
          <p:cNvPicPr>
            <a:picLocks noChangeAspect="1"/>
          </p:cNvPicPr>
          <p:nvPr/>
        </p:nvPicPr>
        <p:blipFill>
          <a:blip r:embed="rId10"/>
          <a:stretch>
            <a:fillRect/>
          </a:stretch>
        </p:blipFill>
        <p:spPr>
          <a:xfrm>
            <a:off x="533400" y="5667375"/>
            <a:ext cx="133350" cy="171450"/>
          </a:xfrm>
          <a:prstGeom prst="rect">
            <a:avLst/>
          </a:prstGeom>
        </p:spPr>
      </p:pic>
      <p:pic>
        <p:nvPicPr>
          <p:cNvPr id="11" name="Image 9" descr="preencoded.png"/>
          <p:cNvPicPr>
            <a:picLocks noChangeAspect="1"/>
          </p:cNvPicPr>
          <p:nvPr/>
        </p:nvPicPr>
        <p:blipFill>
          <a:blip r:embed="rId11"/>
          <a:stretch>
            <a:fillRect/>
          </a:stretch>
        </p:blipFill>
        <p:spPr>
          <a:xfrm>
            <a:off x="381000" y="6667500"/>
            <a:ext cx="11430000" cy="57150"/>
          </a:xfrm>
          <a:prstGeom prst="rect">
            <a:avLst/>
          </a:prstGeom>
        </p:spPr>
      </p:pic>
      <p:pic>
        <p:nvPicPr>
          <p:cNvPr id="12" name="Image 10" descr="preencoded.png"/>
          <p:cNvPicPr>
            <a:picLocks noChangeAspect="1"/>
          </p:cNvPicPr>
          <p:nvPr/>
        </p:nvPicPr>
        <p:blipFill>
          <a:blip r:embed="rId12"/>
          <a:stretch>
            <a:fillRect/>
          </a:stretch>
        </p:blipFill>
        <p:spPr>
          <a:xfrm>
            <a:off x="381000" y="6667500"/>
            <a:ext cx="761107" cy="57150"/>
          </a:xfrm>
          <a:prstGeom prst="rect">
            <a:avLst/>
          </a:prstGeom>
        </p:spPr>
      </p:pic>
      <p:sp>
        <p:nvSpPr>
          <p:cNvPr id="13"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1 - RDS Multi-AZ Deployments</a:t>
            </a:r>
            <a:endParaRPr lang="en-US" sz="2250" dirty="0"/>
          </a:p>
        </p:txBody>
      </p:sp>
      <p:sp>
        <p:nvSpPr>
          <p:cNvPr id="14" name="Text 1"/>
          <p:cNvSpPr/>
          <p:nvPr/>
        </p:nvSpPr>
        <p:spPr>
          <a:xfrm>
            <a:off x="533400" y="1333500"/>
            <a:ext cx="313432"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9900"/>
                </a:solidFill>
                <a:latin typeface="ui-sans-serif" pitchFamily="34" charset="0"/>
                <a:ea typeface="ui-sans-serif" pitchFamily="34" charset="-122"/>
                <a:cs typeface="ui-sans-serif" pitchFamily="34" charset="-120"/>
              </a:rPr>
              <a:t>B.</a:t>
            </a:r>
            <a:endParaRPr lang="en-US" sz="1800" dirty="0"/>
          </a:p>
        </p:txBody>
      </p:sp>
      <p:sp>
        <p:nvSpPr>
          <p:cNvPr id="15" name="Text 2"/>
          <p:cNvSpPr/>
          <p:nvPr/>
        </p:nvSpPr>
        <p:spPr>
          <a:xfrm>
            <a:off x="908893" y="1219200"/>
            <a:ext cx="10749707"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 Multi-AZ DB instance deployment provides one non-readable standby for failover, whereas a Multi-AZ DB cluster deployment includes two readable standby instances.</a:t>
            </a:r>
            <a:endParaRPr lang="en-US" sz="1500" dirty="0"/>
          </a:p>
        </p:txBody>
      </p:sp>
      <p:sp>
        <p:nvSpPr>
          <p:cNvPr id="16" name="Text 3"/>
          <p:cNvSpPr/>
          <p:nvPr/>
        </p:nvSpPr>
        <p:spPr>
          <a:xfrm>
            <a:off x="381000" y="2133600"/>
            <a:ext cx="11430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Explanation:</a:t>
            </a:r>
            <a:endParaRPr lang="en-US" sz="1800" dirty="0"/>
          </a:p>
        </p:txBody>
      </p:sp>
      <p:sp>
        <p:nvSpPr>
          <p:cNvPr id="17" name="Text 4"/>
          <p:cNvSpPr/>
          <p:nvPr/>
        </p:nvSpPr>
        <p:spPr>
          <a:xfrm>
            <a:off x="381000" y="2552700"/>
            <a:ext cx="11430000" cy="5334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In Amazon RDS, Multi-AZ deployments provide high availability and failover capabilities. There are key differences between DB instance deployments and DB cluster deployments:</a:t>
            </a:r>
            <a:endParaRPr lang="en-US" sz="1350" dirty="0"/>
          </a:p>
        </p:txBody>
      </p:sp>
      <p:sp>
        <p:nvSpPr>
          <p:cNvPr id="18" name="Text 5"/>
          <p:cNvSpPr/>
          <p:nvPr/>
        </p:nvSpPr>
        <p:spPr>
          <a:xfrm>
            <a:off x="876300" y="3409950"/>
            <a:ext cx="2399764"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Multi-AZ DB Instance</a:t>
            </a:r>
            <a:endParaRPr lang="en-US" sz="1500" dirty="0"/>
          </a:p>
        </p:txBody>
      </p:sp>
      <p:sp>
        <p:nvSpPr>
          <p:cNvPr id="19" name="Text 6"/>
          <p:cNvSpPr/>
          <p:nvPr/>
        </p:nvSpPr>
        <p:spPr>
          <a:xfrm>
            <a:off x="571500" y="3810000"/>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Provides one non-readable standby instance</a:t>
            </a:r>
            <a:endParaRPr lang="en-US" sz="1200" dirty="0"/>
          </a:p>
        </p:txBody>
      </p:sp>
      <p:sp>
        <p:nvSpPr>
          <p:cNvPr id="20" name="Text 7"/>
          <p:cNvSpPr/>
          <p:nvPr/>
        </p:nvSpPr>
        <p:spPr>
          <a:xfrm>
            <a:off x="571500" y="4114800"/>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Designed for failover protection</a:t>
            </a:r>
            <a:endParaRPr lang="en-US" sz="1200" dirty="0"/>
          </a:p>
        </p:txBody>
      </p:sp>
      <p:sp>
        <p:nvSpPr>
          <p:cNvPr id="21" name="Text 8"/>
          <p:cNvSpPr/>
          <p:nvPr/>
        </p:nvSpPr>
        <p:spPr>
          <a:xfrm>
            <a:off x="571500" y="4419600"/>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Standby is not accessible for read operations</a:t>
            </a:r>
            <a:endParaRPr lang="en-US" sz="1200" dirty="0"/>
          </a:p>
        </p:txBody>
      </p:sp>
      <p:sp>
        <p:nvSpPr>
          <p:cNvPr id="22" name="Text 9"/>
          <p:cNvSpPr/>
          <p:nvPr/>
        </p:nvSpPr>
        <p:spPr>
          <a:xfrm>
            <a:off x="571500" y="4724400"/>
            <a:ext cx="52578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Used for disaster recovery</a:t>
            </a:r>
            <a:endParaRPr lang="en-US" sz="1200" dirty="0"/>
          </a:p>
        </p:txBody>
      </p:sp>
      <p:sp>
        <p:nvSpPr>
          <p:cNvPr id="23" name="Text 10"/>
          <p:cNvSpPr/>
          <p:nvPr/>
        </p:nvSpPr>
        <p:spPr>
          <a:xfrm>
            <a:off x="6677025" y="3409950"/>
            <a:ext cx="2238851"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Multi-AZ DB Cluster</a:t>
            </a:r>
            <a:endParaRPr lang="en-US" sz="1500" dirty="0"/>
          </a:p>
        </p:txBody>
      </p:sp>
      <p:sp>
        <p:nvSpPr>
          <p:cNvPr id="24" name="Text 11"/>
          <p:cNvSpPr/>
          <p:nvPr/>
        </p:nvSpPr>
        <p:spPr>
          <a:xfrm>
            <a:off x="6400800" y="3810000"/>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Includes two readable standby instances</a:t>
            </a:r>
            <a:endParaRPr lang="en-US" sz="1200" dirty="0"/>
          </a:p>
        </p:txBody>
      </p:sp>
      <p:sp>
        <p:nvSpPr>
          <p:cNvPr id="25" name="Text 12"/>
          <p:cNvSpPr/>
          <p:nvPr/>
        </p:nvSpPr>
        <p:spPr>
          <a:xfrm>
            <a:off x="6400800" y="4114800"/>
            <a:ext cx="52578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Supports read scaling</a:t>
            </a:r>
            <a:endParaRPr lang="en-US" sz="1200" dirty="0"/>
          </a:p>
        </p:txBody>
      </p:sp>
      <p:sp>
        <p:nvSpPr>
          <p:cNvPr id="26" name="Text 13"/>
          <p:cNvSpPr/>
          <p:nvPr/>
        </p:nvSpPr>
        <p:spPr>
          <a:xfrm>
            <a:off x="6400800" y="4419600"/>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Multiple instances can serve read traffic</a:t>
            </a:r>
            <a:endParaRPr lang="en-US" sz="1200" dirty="0"/>
          </a:p>
        </p:txBody>
      </p:sp>
      <p:sp>
        <p:nvSpPr>
          <p:cNvPr id="27" name="Text 14"/>
          <p:cNvSpPr/>
          <p:nvPr/>
        </p:nvSpPr>
        <p:spPr>
          <a:xfrm>
            <a:off x="6400800" y="4724400"/>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Enhanced availability for read-heavy workloads</a:t>
            </a:r>
            <a:endParaRPr lang="en-US" sz="1200" dirty="0"/>
          </a:p>
        </p:txBody>
      </p:sp>
      <p:sp>
        <p:nvSpPr>
          <p:cNvPr id="28" name="Text 15"/>
          <p:cNvSpPr/>
          <p:nvPr/>
        </p:nvSpPr>
        <p:spPr>
          <a:xfrm>
            <a:off x="742950" y="5638800"/>
            <a:ext cx="111252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 </a:t>
            </a:r>
            <a:r>
              <a:rPr lang="en-US" sz="1350" b="1" dirty="0">
                <a:solidFill>
                  <a:srgbClr val="374151"/>
                </a:solidFill>
                <a:latin typeface="ui-sans-serif" pitchFamily="34" charset="0"/>
                <a:ea typeface="ui-sans-serif" pitchFamily="34" charset="-122"/>
                <a:cs typeface="ui-sans-serif" pitchFamily="34" charset="-120"/>
              </a:rPr>
              <a:t>Key Takeaway:</a:t>
            </a:r>
            <a:r>
              <a:rPr lang="en-US" sz="1350" dirty="0">
                <a:solidFill>
                  <a:srgbClr val="374151"/>
                </a:solidFill>
                <a:latin typeface="ui-sans-serif" pitchFamily="34" charset="0"/>
                <a:ea typeface="ui-sans-serif" pitchFamily="34" charset="-122"/>
                <a:cs typeface="ui-sans-serif" pitchFamily="34" charset="-120"/>
              </a:rPr>
              <a:t> Multi-AZ DB clusters offer more flexibility for read operations with multiple readable standbys, while DB instances prioritize failover protection with a single non-readable standby.</a:t>
            </a:r>
            <a:endParaRPr lang="en-US" sz="1350" dirty="0"/>
          </a:p>
        </p:txBody>
      </p:sp>
      <p:sp>
        <p:nvSpPr>
          <p:cNvPr id="29" name="Text 16"/>
          <p:cNvSpPr/>
          <p:nvPr/>
        </p:nvSpPr>
        <p:spPr>
          <a:xfrm>
            <a:off x="381000" y="638175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30" name="Text 17"/>
          <p:cNvSpPr/>
          <p:nvPr/>
        </p:nvSpPr>
        <p:spPr>
          <a:xfrm>
            <a:off x="11276261" y="638175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2 of 30</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10763250" y="0"/>
            <a:ext cx="1428750" cy="1428750"/>
          </a:xfrm>
          <a:prstGeom prst="rect">
            <a:avLst/>
          </a:prstGeom>
        </p:spPr>
      </p:pic>
      <p:pic>
        <p:nvPicPr>
          <p:cNvPr id="4" name="Image 2" descr="preencoded.png"/>
          <p:cNvPicPr>
            <a:picLocks noChangeAspect="1"/>
          </p:cNvPicPr>
          <p:nvPr/>
        </p:nvPicPr>
        <p:blipFill>
          <a:blip r:embed="rId5"/>
          <a:stretch>
            <a:fillRect/>
          </a:stretch>
        </p:blipFill>
        <p:spPr>
          <a:xfrm>
            <a:off x="381000" y="800100"/>
            <a:ext cx="609600" cy="38100"/>
          </a:xfrm>
          <a:prstGeom prst="rect">
            <a:avLst/>
          </a:prstGeom>
        </p:spPr>
      </p:pic>
      <p:pic>
        <p:nvPicPr>
          <p:cNvPr id="5" name="Image 3" descr="preencoded.png"/>
          <p:cNvPicPr>
            <a:picLocks noChangeAspect="1"/>
          </p:cNvPicPr>
          <p:nvPr/>
        </p:nvPicPr>
        <p:blipFill>
          <a:blip r:embed="rId6"/>
          <a:stretch>
            <a:fillRect/>
          </a:stretch>
        </p:blipFill>
        <p:spPr>
          <a:xfrm>
            <a:off x="381000" y="1085850"/>
            <a:ext cx="200025" cy="228600"/>
          </a:xfrm>
          <a:prstGeom prst="rect">
            <a:avLst/>
          </a:prstGeom>
        </p:spPr>
      </p:pic>
      <p:pic>
        <p:nvPicPr>
          <p:cNvPr id="6" name="Image 4" descr="preencoded.png"/>
          <p:cNvPicPr>
            <a:picLocks noChangeAspect="1"/>
          </p:cNvPicPr>
          <p:nvPr/>
        </p:nvPicPr>
        <p:blipFill>
          <a:blip r:embed="rId7"/>
          <a:stretch>
            <a:fillRect/>
          </a:stretch>
        </p:blipFill>
        <p:spPr>
          <a:xfrm>
            <a:off x="381000" y="2228850"/>
            <a:ext cx="5600700" cy="838200"/>
          </a:xfrm>
          <a:prstGeom prst="rect">
            <a:avLst/>
          </a:prstGeom>
        </p:spPr>
      </p:pic>
      <p:pic>
        <p:nvPicPr>
          <p:cNvPr id="7" name="Image 5" descr="preencoded.png"/>
          <p:cNvPicPr>
            <a:picLocks noChangeAspect="1"/>
          </p:cNvPicPr>
          <p:nvPr/>
        </p:nvPicPr>
        <p:blipFill>
          <a:blip r:embed="rId7"/>
          <a:stretch>
            <a:fillRect/>
          </a:stretch>
        </p:blipFill>
        <p:spPr>
          <a:xfrm>
            <a:off x="6210300" y="2228850"/>
            <a:ext cx="5600700" cy="838200"/>
          </a:xfrm>
          <a:prstGeom prst="rect">
            <a:avLst/>
          </a:prstGeom>
        </p:spPr>
      </p:pic>
      <p:pic>
        <p:nvPicPr>
          <p:cNvPr id="8" name="Image 6" descr="preencoded.png"/>
          <p:cNvPicPr>
            <a:picLocks noChangeAspect="1"/>
          </p:cNvPicPr>
          <p:nvPr/>
        </p:nvPicPr>
        <p:blipFill>
          <a:blip r:embed="rId8"/>
          <a:stretch>
            <a:fillRect/>
          </a:stretch>
        </p:blipFill>
        <p:spPr>
          <a:xfrm>
            <a:off x="381000" y="3295650"/>
            <a:ext cx="5600700" cy="1104900"/>
          </a:xfrm>
          <a:prstGeom prst="rect">
            <a:avLst/>
          </a:prstGeom>
        </p:spPr>
      </p:pic>
      <p:pic>
        <p:nvPicPr>
          <p:cNvPr id="9" name="Image 7" descr="preencoded.png"/>
          <p:cNvPicPr>
            <a:picLocks noChangeAspect="1"/>
          </p:cNvPicPr>
          <p:nvPr/>
        </p:nvPicPr>
        <p:blipFill>
          <a:blip r:embed="rId9"/>
          <a:stretch>
            <a:fillRect/>
          </a:stretch>
        </p:blipFill>
        <p:spPr>
          <a:xfrm>
            <a:off x="6210300" y="3295650"/>
            <a:ext cx="5600700" cy="1104900"/>
          </a:xfrm>
          <a:prstGeom prst="rect">
            <a:avLst/>
          </a:prstGeom>
        </p:spPr>
      </p:pic>
      <p:pic>
        <p:nvPicPr>
          <p:cNvPr id="10" name="Image 8" descr="preencoded.png"/>
          <p:cNvPicPr>
            <a:picLocks noChangeAspect="1"/>
          </p:cNvPicPr>
          <p:nvPr/>
        </p:nvPicPr>
        <p:blipFill>
          <a:blip r:embed="rId10"/>
          <a:stretch>
            <a:fillRect/>
          </a:stretch>
        </p:blipFill>
        <p:spPr>
          <a:xfrm>
            <a:off x="381000" y="5886450"/>
            <a:ext cx="428625" cy="571500"/>
          </a:xfrm>
          <a:prstGeom prst="rect">
            <a:avLst/>
          </a:prstGeom>
        </p:spPr>
      </p:pic>
      <p:pic>
        <p:nvPicPr>
          <p:cNvPr id="11" name="Image 9" descr="preencoded.png"/>
          <p:cNvPicPr>
            <a:picLocks noChangeAspect="1"/>
          </p:cNvPicPr>
          <p:nvPr/>
        </p:nvPicPr>
        <p:blipFill>
          <a:blip r:embed="rId11"/>
          <a:stretch>
            <a:fillRect/>
          </a:stretch>
        </p:blipFill>
        <p:spPr>
          <a:xfrm>
            <a:off x="381000" y="6419850"/>
            <a:ext cx="11430000" cy="57150"/>
          </a:xfrm>
          <a:prstGeom prst="rect">
            <a:avLst/>
          </a:prstGeom>
        </p:spPr>
      </p:pic>
      <p:pic>
        <p:nvPicPr>
          <p:cNvPr id="12" name="Image 10" descr="preencoded.png"/>
          <p:cNvPicPr>
            <a:picLocks noChangeAspect="1"/>
          </p:cNvPicPr>
          <p:nvPr/>
        </p:nvPicPr>
        <p:blipFill>
          <a:blip r:embed="rId12"/>
          <a:stretch>
            <a:fillRect/>
          </a:stretch>
        </p:blipFill>
        <p:spPr>
          <a:xfrm>
            <a:off x="381000" y="6419850"/>
            <a:ext cx="762298" cy="57150"/>
          </a:xfrm>
          <a:prstGeom prst="rect">
            <a:avLst/>
          </a:prstGeom>
        </p:spPr>
      </p:pic>
      <p:sp>
        <p:nvSpPr>
          <p:cNvPr id="13" name="Text 0"/>
          <p:cNvSpPr/>
          <p:nvPr/>
        </p:nvSpPr>
        <p:spPr>
          <a:xfrm>
            <a:off x="381000" y="381000"/>
            <a:ext cx="11430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2 - RDS Read Replicas</a:t>
            </a:r>
            <a:endParaRPr lang="en-US" sz="2250" dirty="0"/>
          </a:p>
        </p:txBody>
      </p:sp>
      <p:sp>
        <p:nvSpPr>
          <p:cNvPr id="14" name="Text 1"/>
          <p:cNvSpPr/>
          <p:nvPr/>
        </p:nvSpPr>
        <p:spPr>
          <a:xfrm>
            <a:off x="695325" y="1066800"/>
            <a:ext cx="11430000" cy="85725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A solutions architect needs to improve the performance of a read-heavy application using Amazon RDS. Which of the following is the most effective way to scale read operations without impacting the primary DB instance's write performance?</a:t>
            </a:r>
            <a:endParaRPr lang="en-US" sz="1800" dirty="0"/>
          </a:p>
        </p:txBody>
      </p:sp>
      <p:sp>
        <p:nvSpPr>
          <p:cNvPr id="15" name="Text 2"/>
          <p:cNvSpPr/>
          <p:nvPr/>
        </p:nvSpPr>
        <p:spPr>
          <a:xfrm>
            <a:off x="533400" y="23812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6" name="Text 3"/>
          <p:cNvSpPr/>
          <p:nvPr/>
        </p:nvSpPr>
        <p:spPr>
          <a:xfrm>
            <a:off x="533400" y="264795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Increase the storage allocated to the primary DB instance.</a:t>
            </a:r>
            <a:endParaRPr lang="en-US" sz="1350" dirty="0"/>
          </a:p>
        </p:txBody>
      </p:sp>
      <p:sp>
        <p:nvSpPr>
          <p:cNvPr id="17" name="Text 4"/>
          <p:cNvSpPr/>
          <p:nvPr/>
        </p:nvSpPr>
        <p:spPr>
          <a:xfrm>
            <a:off x="6362700" y="23812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8" name="Text 5"/>
          <p:cNvSpPr/>
          <p:nvPr/>
        </p:nvSpPr>
        <p:spPr>
          <a:xfrm>
            <a:off x="6362700" y="264795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Enable Multi-AZ deployment on the primary DB instance.</a:t>
            </a:r>
            <a:endParaRPr lang="en-US" sz="1350" dirty="0"/>
          </a:p>
        </p:txBody>
      </p:sp>
      <p:sp>
        <p:nvSpPr>
          <p:cNvPr id="19" name="Text 6"/>
          <p:cNvSpPr/>
          <p:nvPr/>
        </p:nvSpPr>
        <p:spPr>
          <a:xfrm>
            <a:off x="533400" y="34480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20" name="Text 7"/>
          <p:cNvSpPr/>
          <p:nvPr/>
        </p:nvSpPr>
        <p:spPr>
          <a:xfrm>
            <a:off x="533400" y="37147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Create one or more Read Replicas from the primary DB instance.</a:t>
            </a:r>
            <a:endParaRPr lang="en-US" sz="1350" dirty="0"/>
          </a:p>
        </p:txBody>
      </p:sp>
      <p:sp>
        <p:nvSpPr>
          <p:cNvPr id="21" name="Text 8"/>
          <p:cNvSpPr/>
          <p:nvPr/>
        </p:nvSpPr>
        <p:spPr>
          <a:xfrm>
            <a:off x="6362700" y="34480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2" name="Text 9"/>
          <p:cNvSpPr/>
          <p:nvPr/>
        </p:nvSpPr>
        <p:spPr>
          <a:xfrm>
            <a:off x="6362700" y="371475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Upgrade the primary DB instance to a larger instance class.</a:t>
            </a:r>
            <a:endParaRPr lang="en-US" sz="1350" dirty="0"/>
          </a:p>
        </p:txBody>
      </p:sp>
      <p:sp>
        <p:nvSpPr>
          <p:cNvPr id="23" name="Text 10"/>
          <p:cNvSpPr/>
          <p:nvPr/>
        </p:nvSpPr>
        <p:spPr>
          <a:xfrm>
            <a:off x="381000" y="613410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4" name="Text 11"/>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2 of 30</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085850"/>
            <a:ext cx="190500" cy="190500"/>
          </a:xfrm>
          <a:prstGeom prst="rect">
            <a:avLst/>
          </a:prstGeom>
        </p:spPr>
      </p:pic>
      <p:pic>
        <p:nvPicPr>
          <p:cNvPr id="5" name="Image 3" descr="preencoded.png"/>
          <p:cNvPicPr>
            <a:picLocks noChangeAspect="1"/>
          </p:cNvPicPr>
          <p:nvPr/>
        </p:nvPicPr>
        <p:blipFill>
          <a:blip r:embed="rId6"/>
          <a:stretch>
            <a:fillRect/>
          </a:stretch>
        </p:blipFill>
        <p:spPr>
          <a:xfrm>
            <a:off x="381000" y="1933575"/>
            <a:ext cx="11430000" cy="571500"/>
          </a:xfrm>
          <a:prstGeom prst="rect">
            <a:avLst/>
          </a:prstGeom>
        </p:spPr>
      </p:pic>
      <p:pic>
        <p:nvPicPr>
          <p:cNvPr id="6" name="Image 4" descr="preencoded.png"/>
          <p:cNvPicPr>
            <a:picLocks noChangeAspect="1"/>
          </p:cNvPicPr>
          <p:nvPr/>
        </p:nvPicPr>
        <p:blipFill>
          <a:blip r:embed="rId7"/>
          <a:stretch>
            <a:fillRect/>
          </a:stretch>
        </p:blipFill>
        <p:spPr>
          <a:xfrm>
            <a:off x="381000" y="2771775"/>
            <a:ext cx="142875" cy="190500"/>
          </a:xfrm>
          <a:prstGeom prst="rect">
            <a:avLst/>
          </a:prstGeom>
        </p:spPr>
      </p:pic>
      <p:pic>
        <p:nvPicPr>
          <p:cNvPr id="7" name="Image 5" descr="preencoded.png"/>
          <p:cNvPicPr>
            <a:picLocks noChangeAspect="1"/>
          </p:cNvPicPr>
          <p:nvPr/>
        </p:nvPicPr>
        <p:blipFill>
          <a:blip r:embed="rId8"/>
          <a:stretch>
            <a:fillRect/>
          </a:stretch>
        </p:blipFill>
        <p:spPr>
          <a:xfrm>
            <a:off x="381000" y="3724275"/>
            <a:ext cx="152400" cy="152400"/>
          </a:xfrm>
          <a:prstGeom prst="rect">
            <a:avLst/>
          </a:prstGeom>
        </p:spPr>
      </p:pic>
      <p:pic>
        <p:nvPicPr>
          <p:cNvPr id="8" name="Image 6" descr="preencoded.png"/>
          <p:cNvPicPr>
            <a:picLocks noChangeAspect="1"/>
          </p:cNvPicPr>
          <p:nvPr/>
        </p:nvPicPr>
        <p:blipFill>
          <a:blip r:embed="rId8"/>
          <a:stretch>
            <a:fillRect/>
          </a:stretch>
        </p:blipFill>
        <p:spPr>
          <a:xfrm>
            <a:off x="381000" y="4029075"/>
            <a:ext cx="152400" cy="152400"/>
          </a:xfrm>
          <a:prstGeom prst="rect">
            <a:avLst/>
          </a:prstGeom>
        </p:spPr>
      </p:pic>
      <p:pic>
        <p:nvPicPr>
          <p:cNvPr id="9" name="Image 7" descr="preencoded.png"/>
          <p:cNvPicPr>
            <a:picLocks noChangeAspect="1"/>
          </p:cNvPicPr>
          <p:nvPr/>
        </p:nvPicPr>
        <p:blipFill>
          <a:blip r:embed="rId8"/>
          <a:stretch>
            <a:fillRect/>
          </a:stretch>
        </p:blipFill>
        <p:spPr>
          <a:xfrm>
            <a:off x="381000" y="4333875"/>
            <a:ext cx="152400" cy="152400"/>
          </a:xfrm>
          <a:prstGeom prst="rect">
            <a:avLst/>
          </a:prstGeom>
        </p:spPr>
      </p:pic>
      <p:pic>
        <p:nvPicPr>
          <p:cNvPr id="10" name="Image 8" descr="preencoded.png"/>
          <p:cNvPicPr>
            <a:picLocks noChangeAspect="1"/>
          </p:cNvPicPr>
          <p:nvPr/>
        </p:nvPicPr>
        <p:blipFill>
          <a:blip r:embed="rId9"/>
          <a:stretch>
            <a:fillRect/>
          </a:stretch>
        </p:blipFill>
        <p:spPr>
          <a:xfrm>
            <a:off x="381000" y="4752975"/>
            <a:ext cx="11430000" cy="1181100"/>
          </a:xfrm>
          <a:prstGeom prst="rect">
            <a:avLst/>
          </a:prstGeom>
        </p:spPr>
      </p:pic>
      <p:pic>
        <p:nvPicPr>
          <p:cNvPr id="11" name="Image 9" descr="preencoded.png"/>
          <p:cNvPicPr>
            <a:picLocks noChangeAspect="1"/>
          </p:cNvPicPr>
          <p:nvPr/>
        </p:nvPicPr>
        <p:blipFill>
          <a:blip r:embed="rId10"/>
          <a:stretch>
            <a:fillRect/>
          </a:stretch>
        </p:blipFill>
        <p:spPr>
          <a:xfrm>
            <a:off x="5033070" y="4905375"/>
            <a:ext cx="304800" cy="342900"/>
          </a:xfrm>
          <a:prstGeom prst="rect">
            <a:avLst/>
          </a:prstGeom>
        </p:spPr>
      </p:pic>
      <p:pic>
        <p:nvPicPr>
          <p:cNvPr id="12" name="Image 10" descr="preencoded.png"/>
          <p:cNvPicPr>
            <a:picLocks noChangeAspect="1"/>
          </p:cNvPicPr>
          <p:nvPr/>
        </p:nvPicPr>
        <p:blipFill>
          <a:blip r:embed="rId11"/>
          <a:stretch>
            <a:fillRect/>
          </a:stretch>
        </p:blipFill>
        <p:spPr>
          <a:xfrm>
            <a:off x="6133058" y="5219700"/>
            <a:ext cx="228600" cy="228600"/>
          </a:xfrm>
          <a:prstGeom prst="rect">
            <a:avLst/>
          </a:prstGeom>
        </p:spPr>
      </p:pic>
      <p:pic>
        <p:nvPicPr>
          <p:cNvPr id="13" name="Image 11" descr="preencoded.png"/>
          <p:cNvPicPr>
            <a:picLocks noChangeAspect="1"/>
          </p:cNvPicPr>
          <p:nvPr/>
        </p:nvPicPr>
        <p:blipFill>
          <a:blip r:embed="rId12"/>
          <a:stretch>
            <a:fillRect/>
          </a:stretch>
        </p:blipFill>
        <p:spPr>
          <a:xfrm>
            <a:off x="7005489" y="4905375"/>
            <a:ext cx="304800" cy="342900"/>
          </a:xfrm>
          <a:prstGeom prst="rect">
            <a:avLst/>
          </a:prstGeom>
        </p:spPr>
      </p:pic>
      <p:pic>
        <p:nvPicPr>
          <p:cNvPr id="14" name="Image 12" descr="preencoded.png"/>
          <p:cNvPicPr>
            <a:picLocks noChangeAspect="1"/>
          </p:cNvPicPr>
          <p:nvPr/>
        </p:nvPicPr>
        <p:blipFill>
          <a:blip r:embed="rId13"/>
          <a:stretch>
            <a:fillRect/>
          </a:stretch>
        </p:blipFill>
        <p:spPr>
          <a:xfrm>
            <a:off x="381000" y="6419850"/>
            <a:ext cx="11430000" cy="57150"/>
          </a:xfrm>
          <a:prstGeom prst="rect">
            <a:avLst/>
          </a:prstGeom>
        </p:spPr>
      </p:pic>
      <p:pic>
        <p:nvPicPr>
          <p:cNvPr id="15" name="Image 13" descr="preencoded.png"/>
          <p:cNvPicPr>
            <a:picLocks noChangeAspect="1"/>
          </p:cNvPicPr>
          <p:nvPr/>
        </p:nvPicPr>
        <p:blipFill>
          <a:blip r:embed="rId14"/>
          <a:stretch>
            <a:fillRect/>
          </a:stretch>
        </p:blipFill>
        <p:spPr>
          <a:xfrm>
            <a:off x="381000" y="6419850"/>
            <a:ext cx="762298" cy="57150"/>
          </a:xfrm>
          <a:prstGeom prst="rect">
            <a:avLst/>
          </a:prstGeom>
        </p:spPr>
      </p:pic>
      <p:sp>
        <p:nvSpPr>
          <p:cNvPr id="16" name="Text 0"/>
          <p:cNvSpPr/>
          <p:nvPr/>
        </p:nvSpPr>
        <p:spPr>
          <a:xfrm>
            <a:off x="381000" y="381000"/>
            <a:ext cx="11430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2 - RDS Read Replicas</a:t>
            </a:r>
            <a:endParaRPr lang="en-US" sz="2250" dirty="0"/>
          </a:p>
        </p:txBody>
      </p:sp>
      <p:sp>
        <p:nvSpPr>
          <p:cNvPr id="17" name="Text 1"/>
          <p:cNvSpPr/>
          <p:nvPr/>
        </p:nvSpPr>
        <p:spPr>
          <a:xfrm>
            <a:off x="647700" y="1066800"/>
            <a:ext cx="11430000" cy="714375"/>
          </a:xfrm>
          <a:prstGeom prst="rect">
            <a:avLst/>
          </a:prstGeom>
          <a:noFill/>
          <a:ln/>
        </p:spPr>
        <p:txBody>
          <a:bodyPr vert="horz" wrap="square" lIns="0" tIns="0" rIns="0" bIns="0" rtlCol="0" anchor="t"/>
          <a:lstStyle/>
          <a:p>
            <a:pPr marL="0" indent="0">
              <a:lnSpc>
                <a:spcPts val="1875"/>
              </a:lnSpc>
              <a:buNone/>
            </a:pPr>
            <a:r>
              <a:rPr lang="en-US" sz="1500" dirty="0">
                <a:solidFill>
                  <a:srgbClr val="374151"/>
                </a:solidFill>
                <a:latin typeface="ui-sans-serif" pitchFamily="34" charset="0"/>
                <a:ea typeface="ui-sans-serif" pitchFamily="34" charset="-122"/>
                <a:cs typeface="ui-sans-serif" pitchFamily="34" charset="-120"/>
              </a:rPr>
              <a:t> A solutions architect needs to improve the performance of a read-heavy application using Amazon RDS. Which of the following is the most effective way to scale read operations without impacting the primary DB instance's write performance?</a:t>
            </a:r>
            <a:endParaRPr lang="en-US" sz="1500" dirty="0"/>
          </a:p>
        </p:txBody>
      </p:sp>
      <p:sp>
        <p:nvSpPr>
          <p:cNvPr id="18" name="Text 2"/>
          <p:cNvSpPr/>
          <p:nvPr/>
        </p:nvSpPr>
        <p:spPr>
          <a:xfrm>
            <a:off x="533400" y="2085975"/>
            <a:ext cx="133502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9900"/>
                </a:solidFill>
                <a:latin typeface="ui-sans-serif" pitchFamily="34" charset="0"/>
                <a:ea typeface="ui-sans-serif" pitchFamily="34" charset="-122"/>
                <a:cs typeface="ui-sans-serif" pitchFamily="34" charset="-120"/>
              </a:rPr>
              <a:t>Correct Answer:</a:t>
            </a:r>
            <a:r>
              <a:rPr lang="en-US" sz="1500" dirty="0">
                <a:solidFill>
                  <a:srgbClr val="1F2937"/>
                </a:solidFill>
                <a:latin typeface="ui-sans-serif" pitchFamily="34" charset="0"/>
                <a:ea typeface="ui-sans-serif" pitchFamily="34" charset="-122"/>
                <a:cs typeface="ui-sans-serif" pitchFamily="34" charset="-120"/>
              </a:rPr>
              <a:t> C. Create one or more Read Replicas from the primary DB instance.</a:t>
            </a:r>
            <a:endParaRPr lang="en-US" sz="1500" dirty="0"/>
          </a:p>
        </p:txBody>
      </p:sp>
      <p:sp>
        <p:nvSpPr>
          <p:cNvPr id="19" name="Text 3"/>
          <p:cNvSpPr/>
          <p:nvPr/>
        </p:nvSpPr>
        <p:spPr>
          <a:xfrm>
            <a:off x="600075" y="2733675"/>
            <a:ext cx="11430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 Explanation:</a:t>
            </a:r>
            <a:endParaRPr lang="en-US" sz="1500" dirty="0"/>
          </a:p>
        </p:txBody>
      </p:sp>
      <p:sp>
        <p:nvSpPr>
          <p:cNvPr id="20" name="Text 4"/>
          <p:cNvSpPr/>
          <p:nvPr/>
        </p:nvSpPr>
        <p:spPr>
          <a:xfrm>
            <a:off x="381000" y="3076575"/>
            <a:ext cx="114300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Read Replicas are specifically designed for scaling read operations in Amazon RDS. They provide enhanced read performance by creating asynchronous replicas of your primary database instance. Key benefits include:</a:t>
            </a:r>
            <a:endParaRPr lang="en-US" sz="1350" dirty="0"/>
          </a:p>
        </p:txBody>
      </p:sp>
      <p:sp>
        <p:nvSpPr>
          <p:cNvPr id="21" name="Text 5"/>
          <p:cNvSpPr/>
          <p:nvPr/>
        </p:nvSpPr>
        <p:spPr>
          <a:xfrm>
            <a:off x="609600" y="3686175"/>
            <a:ext cx="912292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Read Replicas can handle read queries without impacting the primary instance's write performance</a:t>
            </a:r>
            <a:endParaRPr lang="en-US" sz="1200" dirty="0"/>
          </a:p>
        </p:txBody>
      </p:sp>
      <p:sp>
        <p:nvSpPr>
          <p:cNvPr id="22" name="Text 6"/>
          <p:cNvSpPr/>
          <p:nvPr/>
        </p:nvSpPr>
        <p:spPr>
          <a:xfrm>
            <a:off x="609600" y="3990975"/>
            <a:ext cx="612844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They provide improved read scalability for read-heavy applications</a:t>
            </a:r>
            <a:endParaRPr lang="en-US" sz="1200" dirty="0"/>
          </a:p>
        </p:txBody>
      </p:sp>
      <p:sp>
        <p:nvSpPr>
          <p:cNvPr id="23" name="Text 7"/>
          <p:cNvSpPr/>
          <p:nvPr/>
        </p:nvSpPr>
        <p:spPr>
          <a:xfrm>
            <a:off x="609600" y="4295775"/>
            <a:ext cx="641294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Read Replicas can be promoted to primary instances in case of failure</a:t>
            </a:r>
            <a:endParaRPr lang="en-US" sz="1200" dirty="0"/>
          </a:p>
        </p:txBody>
      </p:sp>
      <p:sp>
        <p:nvSpPr>
          <p:cNvPr id="24" name="Text 8"/>
          <p:cNvSpPr/>
          <p:nvPr/>
        </p:nvSpPr>
        <p:spPr>
          <a:xfrm>
            <a:off x="4414123" y="5362575"/>
            <a:ext cx="1542693"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Primary Instance</a:t>
            </a:r>
            <a:endParaRPr lang="en-US" sz="1200" dirty="0"/>
          </a:p>
        </p:txBody>
      </p:sp>
      <p:sp>
        <p:nvSpPr>
          <p:cNvPr id="25" name="Text 9"/>
          <p:cNvSpPr/>
          <p:nvPr/>
        </p:nvSpPr>
        <p:spPr>
          <a:xfrm>
            <a:off x="4414123" y="5591175"/>
            <a:ext cx="1542693"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6B7280"/>
                </a:solidFill>
                <a:latin typeface="ui-sans-serif" pitchFamily="34" charset="0"/>
                <a:ea typeface="ui-sans-serif" pitchFamily="34" charset="-122"/>
                <a:cs typeface="ui-sans-serif" pitchFamily="34" charset="-120"/>
              </a:rPr>
              <a:t>Writes &amp; Reads</a:t>
            </a:r>
            <a:endParaRPr lang="en-US" sz="1050" dirty="0"/>
          </a:p>
        </p:txBody>
      </p:sp>
      <p:sp>
        <p:nvSpPr>
          <p:cNvPr id="26" name="Text 10"/>
          <p:cNvSpPr/>
          <p:nvPr/>
        </p:nvSpPr>
        <p:spPr>
          <a:xfrm>
            <a:off x="6568172" y="5362575"/>
            <a:ext cx="1179433"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Read Replica</a:t>
            </a:r>
            <a:endParaRPr lang="en-US" sz="1200" dirty="0"/>
          </a:p>
        </p:txBody>
      </p:sp>
      <p:sp>
        <p:nvSpPr>
          <p:cNvPr id="27" name="Text 11"/>
          <p:cNvSpPr/>
          <p:nvPr/>
        </p:nvSpPr>
        <p:spPr>
          <a:xfrm>
            <a:off x="6568172" y="5591175"/>
            <a:ext cx="1179433"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6B7280"/>
                </a:solidFill>
                <a:latin typeface="ui-sans-serif" pitchFamily="34" charset="0"/>
                <a:ea typeface="ui-sans-serif" pitchFamily="34" charset="-122"/>
                <a:cs typeface="ui-sans-serif" pitchFamily="34" charset="-120"/>
              </a:rPr>
              <a:t>Reads only</a:t>
            </a:r>
            <a:endParaRPr lang="en-US" sz="1050" dirty="0"/>
          </a:p>
        </p:txBody>
      </p:sp>
      <p:sp>
        <p:nvSpPr>
          <p:cNvPr id="28" name="Text 12"/>
          <p:cNvSpPr/>
          <p:nvPr/>
        </p:nvSpPr>
        <p:spPr>
          <a:xfrm>
            <a:off x="381000" y="613410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9" name="Text 13"/>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2 of 30</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85750" cy="228600"/>
          </a:xfrm>
          <a:prstGeom prst="rect">
            <a:avLst/>
          </a:prstGeom>
        </p:spPr>
      </p:pic>
      <p:pic>
        <p:nvPicPr>
          <p:cNvPr id="5" name="Image 3" descr="preencoded.png"/>
          <p:cNvPicPr>
            <a:picLocks noChangeAspect="1"/>
          </p:cNvPicPr>
          <p:nvPr/>
        </p:nvPicPr>
        <p:blipFill>
          <a:blip r:embed="rId6"/>
          <a:stretch>
            <a:fillRect/>
          </a:stretch>
        </p:blipFill>
        <p:spPr>
          <a:xfrm>
            <a:off x="381000" y="2305050"/>
            <a:ext cx="5600700" cy="838200"/>
          </a:xfrm>
          <a:prstGeom prst="rect">
            <a:avLst/>
          </a:prstGeom>
        </p:spPr>
      </p:pic>
      <p:pic>
        <p:nvPicPr>
          <p:cNvPr id="6" name="Image 4" descr="preencoded.png"/>
          <p:cNvPicPr>
            <a:picLocks noChangeAspect="1"/>
          </p:cNvPicPr>
          <p:nvPr/>
        </p:nvPicPr>
        <p:blipFill>
          <a:blip r:embed="rId6"/>
          <a:stretch>
            <a:fillRect/>
          </a:stretch>
        </p:blipFill>
        <p:spPr>
          <a:xfrm>
            <a:off x="6210300" y="2305050"/>
            <a:ext cx="5600700" cy="838200"/>
          </a:xfrm>
          <a:prstGeom prst="rect">
            <a:avLst/>
          </a:prstGeom>
        </p:spPr>
      </p:pic>
      <p:pic>
        <p:nvPicPr>
          <p:cNvPr id="7" name="Image 5" descr="preencoded.png"/>
          <p:cNvPicPr>
            <a:picLocks noChangeAspect="1"/>
          </p:cNvPicPr>
          <p:nvPr/>
        </p:nvPicPr>
        <p:blipFill>
          <a:blip r:embed="rId6"/>
          <a:stretch>
            <a:fillRect/>
          </a:stretch>
        </p:blipFill>
        <p:spPr>
          <a:xfrm>
            <a:off x="381000" y="3371850"/>
            <a:ext cx="5600700" cy="838200"/>
          </a:xfrm>
          <a:prstGeom prst="rect">
            <a:avLst/>
          </a:prstGeom>
        </p:spPr>
      </p:pic>
      <p:pic>
        <p:nvPicPr>
          <p:cNvPr id="8" name="Image 6" descr="preencoded.png"/>
          <p:cNvPicPr>
            <a:picLocks noChangeAspect="1"/>
          </p:cNvPicPr>
          <p:nvPr/>
        </p:nvPicPr>
        <p:blipFill>
          <a:blip r:embed="rId6"/>
          <a:stretch>
            <a:fillRect/>
          </a:stretch>
        </p:blipFill>
        <p:spPr>
          <a:xfrm>
            <a:off x="6210300" y="3371850"/>
            <a:ext cx="5600700" cy="838200"/>
          </a:xfrm>
          <a:prstGeom prst="rect">
            <a:avLst/>
          </a:prstGeom>
        </p:spPr>
      </p:pic>
      <p:pic>
        <p:nvPicPr>
          <p:cNvPr id="9" name="Image 7" descr="preencoded.png"/>
          <p:cNvPicPr>
            <a:picLocks noChangeAspect="1"/>
          </p:cNvPicPr>
          <p:nvPr/>
        </p:nvPicPr>
        <p:blipFill>
          <a:blip r:embed="rId7"/>
          <a:stretch>
            <a:fillRect/>
          </a:stretch>
        </p:blipFill>
        <p:spPr>
          <a:xfrm>
            <a:off x="11306175" y="381000"/>
            <a:ext cx="504825" cy="571500"/>
          </a:xfrm>
          <a:prstGeom prst="rect">
            <a:avLst/>
          </a:prstGeom>
        </p:spPr>
      </p:pic>
      <p:pic>
        <p:nvPicPr>
          <p:cNvPr id="10" name="Image 8" descr="preencoded.png"/>
          <p:cNvPicPr>
            <a:picLocks noChangeAspect="1"/>
          </p:cNvPicPr>
          <p:nvPr/>
        </p:nvPicPr>
        <p:blipFill>
          <a:blip r:embed="rId8"/>
          <a:stretch>
            <a:fillRect/>
          </a:stretch>
        </p:blipFill>
        <p:spPr>
          <a:xfrm>
            <a:off x="381000" y="6419850"/>
            <a:ext cx="11430000" cy="57150"/>
          </a:xfrm>
          <a:prstGeom prst="rect">
            <a:avLst/>
          </a:prstGeom>
        </p:spPr>
      </p:pic>
      <p:pic>
        <p:nvPicPr>
          <p:cNvPr id="11" name="Image 9" descr="preencoded.png"/>
          <p:cNvPicPr>
            <a:picLocks noChangeAspect="1"/>
          </p:cNvPicPr>
          <p:nvPr/>
        </p:nvPicPr>
        <p:blipFill>
          <a:blip r:embed="rId9"/>
          <a:stretch>
            <a:fillRect/>
          </a:stretch>
        </p:blipFill>
        <p:spPr>
          <a:xfrm>
            <a:off x="381000" y="6419850"/>
            <a:ext cx="1143000" cy="57150"/>
          </a:xfrm>
          <a:prstGeom prst="rect">
            <a:avLst/>
          </a:prstGeom>
        </p:spPr>
      </p:pic>
      <p:sp>
        <p:nvSpPr>
          <p:cNvPr id="1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3 - RDS Parameter Groups</a:t>
            </a:r>
            <a:endParaRPr lang="en-US" sz="2250" dirty="0"/>
          </a:p>
        </p:txBody>
      </p:sp>
      <p:sp>
        <p:nvSpPr>
          <p:cNvPr id="13" name="Text 1"/>
          <p:cNvSpPr/>
          <p:nvPr/>
        </p:nvSpPr>
        <p:spPr>
          <a:xfrm>
            <a:off x="781050" y="1143000"/>
            <a:ext cx="11430000" cy="85725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A database administrator modifies a parameter in a custom Amazon RDS DB parameter group. For which type of parameter is an immediate reboot of the DB instance typically required for the change to take effect?</a:t>
            </a:r>
            <a:endParaRPr lang="en-US" sz="1800" dirty="0"/>
          </a:p>
        </p:txBody>
      </p:sp>
      <p:sp>
        <p:nvSpPr>
          <p:cNvPr id="14" name="Text 2"/>
          <p:cNvSpPr/>
          <p:nvPr/>
        </p:nvSpPr>
        <p:spPr>
          <a:xfrm>
            <a:off x="533400" y="24574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5" name="Text 3"/>
          <p:cNvSpPr/>
          <p:nvPr/>
        </p:nvSpPr>
        <p:spPr>
          <a:xfrm>
            <a:off x="533400" y="272415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Dynamic parameters</a:t>
            </a:r>
            <a:endParaRPr lang="en-US" sz="1350" dirty="0"/>
          </a:p>
        </p:txBody>
      </p:sp>
      <p:sp>
        <p:nvSpPr>
          <p:cNvPr id="16" name="Text 4"/>
          <p:cNvSpPr/>
          <p:nvPr/>
        </p:nvSpPr>
        <p:spPr>
          <a:xfrm>
            <a:off x="6362700" y="24574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7" name="Text 5"/>
          <p:cNvSpPr/>
          <p:nvPr/>
        </p:nvSpPr>
        <p:spPr>
          <a:xfrm>
            <a:off x="6362700" y="272415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Static parameters</a:t>
            </a:r>
            <a:endParaRPr lang="en-US" sz="1350" dirty="0"/>
          </a:p>
        </p:txBody>
      </p:sp>
      <p:sp>
        <p:nvSpPr>
          <p:cNvPr id="18" name="Text 6"/>
          <p:cNvSpPr/>
          <p:nvPr/>
        </p:nvSpPr>
        <p:spPr>
          <a:xfrm>
            <a:off x="533400" y="35242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19" name="Text 7"/>
          <p:cNvSpPr/>
          <p:nvPr/>
        </p:nvSpPr>
        <p:spPr>
          <a:xfrm>
            <a:off x="533400" y="379095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Read-only parameters</a:t>
            </a:r>
            <a:endParaRPr lang="en-US" sz="1350" dirty="0"/>
          </a:p>
        </p:txBody>
      </p:sp>
      <p:sp>
        <p:nvSpPr>
          <p:cNvPr id="20" name="Text 8"/>
          <p:cNvSpPr/>
          <p:nvPr/>
        </p:nvSpPr>
        <p:spPr>
          <a:xfrm>
            <a:off x="6362700" y="35242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1" name="Text 9"/>
          <p:cNvSpPr/>
          <p:nvPr/>
        </p:nvSpPr>
        <p:spPr>
          <a:xfrm>
            <a:off x="6362700" y="379095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Default parameters</a:t>
            </a:r>
            <a:endParaRPr lang="en-US" sz="1350" dirty="0"/>
          </a:p>
        </p:txBody>
      </p:sp>
      <p:sp>
        <p:nvSpPr>
          <p:cNvPr id="22" name="Text 10"/>
          <p:cNvSpPr/>
          <p:nvPr/>
        </p:nvSpPr>
        <p:spPr>
          <a:xfrm>
            <a:off x="381000" y="613410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3" name="Text 11"/>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3 of 30</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438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137647"/>
          </a:xfrm>
          <a:prstGeom prst="rect">
            <a:avLst/>
          </a:prstGeom>
        </p:spPr>
      </p:pic>
      <p:pic>
        <p:nvPicPr>
          <p:cNvPr id="4" name="Image 2" descr="preencoded.png"/>
          <p:cNvPicPr>
            <a:picLocks noChangeAspect="1"/>
          </p:cNvPicPr>
          <p:nvPr/>
        </p:nvPicPr>
        <p:blipFill>
          <a:blip r:embed="rId5"/>
          <a:stretch>
            <a:fillRect/>
          </a:stretch>
        </p:blipFill>
        <p:spPr>
          <a:xfrm>
            <a:off x="609600" y="9906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2286000"/>
            <a:ext cx="7010400" cy="1028700"/>
          </a:xfrm>
          <a:prstGeom prst="rect">
            <a:avLst/>
          </a:prstGeom>
        </p:spPr>
      </p:pic>
      <p:pic>
        <p:nvPicPr>
          <p:cNvPr id="6" name="Image 4" descr="preencoded.png"/>
          <p:cNvPicPr>
            <a:picLocks noChangeAspect="1"/>
          </p:cNvPicPr>
          <p:nvPr/>
        </p:nvPicPr>
        <p:blipFill>
          <a:blip r:embed="rId7"/>
          <a:stretch>
            <a:fillRect/>
          </a:stretch>
        </p:blipFill>
        <p:spPr>
          <a:xfrm>
            <a:off x="838200" y="2647950"/>
            <a:ext cx="171450" cy="304800"/>
          </a:xfrm>
          <a:prstGeom prst="rect">
            <a:avLst/>
          </a:prstGeom>
        </p:spPr>
      </p:pic>
      <p:pic>
        <p:nvPicPr>
          <p:cNvPr id="7" name="Image 5" descr="preencoded.png"/>
          <p:cNvPicPr>
            <a:picLocks noChangeAspect="1"/>
          </p:cNvPicPr>
          <p:nvPr/>
        </p:nvPicPr>
        <p:blipFill>
          <a:blip r:embed="rId6"/>
          <a:stretch>
            <a:fillRect/>
          </a:stretch>
        </p:blipFill>
        <p:spPr>
          <a:xfrm>
            <a:off x="609600" y="3467100"/>
            <a:ext cx="7010400" cy="1028700"/>
          </a:xfrm>
          <a:prstGeom prst="rect">
            <a:avLst/>
          </a:prstGeom>
        </p:spPr>
      </p:pic>
      <p:pic>
        <p:nvPicPr>
          <p:cNvPr id="8" name="Image 6" descr="preencoded.png"/>
          <p:cNvPicPr>
            <a:picLocks noChangeAspect="1"/>
          </p:cNvPicPr>
          <p:nvPr/>
        </p:nvPicPr>
        <p:blipFill>
          <a:blip r:embed="rId8"/>
          <a:stretch>
            <a:fillRect/>
          </a:stretch>
        </p:blipFill>
        <p:spPr>
          <a:xfrm>
            <a:off x="838200" y="3829050"/>
            <a:ext cx="200025" cy="304800"/>
          </a:xfrm>
          <a:prstGeom prst="rect">
            <a:avLst/>
          </a:prstGeom>
        </p:spPr>
      </p:pic>
      <p:pic>
        <p:nvPicPr>
          <p:cNvPr id="9" name="Image 7" descr="preencoded.png"/>
          <p:cNvPicPr>
            <a:picLocks noChangeAspect="1"/>
          </p:cNvPicPr>
          <p:nvPr/>
        </p:nvPicPr>
        <p:blipFill>
          <a:blip r:embed="rId9"/>
          <a:stretch>
            <a:fillRect/>
          </a:stretch>
        </p:blipFill>
        <p:spPr>
          <a:xfrm>
            <a:off x="609600" y="4648200"/>
            <a:ext cx="7010400" cy="1028700"/>
          </a:xfrm>
          <a:prstGeom prst="rect">
            <a:avLst/>
          </a:prstGeom>
        </p:spPr>
      </p:pic>
      <p:pic>
        <p:nvPicPr>
          <p:cNvPr id="10" name="Image 8" descr="preencoded.png"/>
          <p:cNvPicPr>
            <a:picLocks noChangeAspect="1"/>
          </p:cNvPicPr>
          <p:nvPr/>
        </p:nvPicPr>
        <p:blipFill>
          <a:blip r:embed="rId10"/>
          <a:stretch>
            <a:fillRect/>
          </a:stretch>
        </p:blipFill>
        <p:spPr>
          <a:xfrm>
            <a:off x="838200" y="5010150"/>
            <a:ext cx="228600" cy="304800"/>
          </a:xfrm>
          <a:prstGeom prst="rect">
            <a:avLst/>
          </a:prstGeom>
        </p:spPr>
      </p:pic>
      <p:pic>
        <p:nvPicPr>
          <p:cNvPr id="11" name="Image 9" descr="preencoded.png"/>
          <p:cNvPicPr>
            <a:picLocks noChangeAspect="1"/>
          </p:cNvPicPr>
          <p:nvPr/>
        </p:nvPicPr>
        <p:blipFill>
          <a:blip r:embed="rId6"/>
          <a:stretch>
            <a:fillRect/>
          </a:stretch>
        </p:blipFill>
        <p:spPr>
          <a:xfrm>
            <a:off x="609600" y="5829300"/>
            <a:ext cx="7010400" cy="1028700"/>
          </a:xfrm>
          <a:prstGeom prst="rect">
            <a:avLst/>
          </a:prstGeom>
        </p:spPr>
      </p:pic>
      <p:pic>
        <p:nvPicPr>
          <p:cNvPr id="12" name="Image 10" descr="preencoded.png"/>
          <p:cNvPicPr>
            <a:picLocks noChangeAspect="1"/>
          </p:cNvPicPr>
          <p:nvPr/>
        </p:nvPicPr>
        <p:blipFill>
          <a:blip r:embed="rId11"/>
          <a:stretch>
            <a:fillRect/>
          </a:stretch>
        </p:blipFill>
        <p:spPr>
          <a:xfrm>
            <a:off x="838200" y="6191250"/>
            <a:ext cx="257175" cy="304800"/>
          </a:xfrm>
          <a:prstGeom prst="rect">
            <a:avLst/>
          </a:prstGeom>
        </p:spPr>
      </p:pic>
      <p:pic>
        <p:nvPicPr>
          <p:cNvPr id="13" name="Image 11" descr="preencoded.png"/>
          <p:cNvPicPr>
            <a:picLocks noChangeAspect="1"/>
          </p:cNvPicPr>
          <p:nvPr/>
        </p:nvPicPr>
        <p:blipFill>
          <a:blip r:embed="rId12"/>
          <a:stretch>
            <a:fillRect/>
          </a:stretch>
        </p:blipFill>
        <p:spPr>
          <a:xfrm>
            <a:off x="9296400" y="3600450"/>
            <a:ext cx="914400" cy="914400"/>
          </a:xfrm>
          <a:prstGeom prst="rect">
            <a:avLst/>
          </a:prstGeom>
        </p:spPr>
      </p:pic>
      <p:pic>
        <p:nvPicPr>
          <p:cNvPr id="14" name="Image 12" descr="preencoded.png"/>
          <p:cNvPicPr>
            <a:picLocks noChangeAspect="1"/>
          </p:cNvPicPr>
          <p:nvPr/>
        </p:nvPicPr>
        <p:blipFill>
          <a:blip r:embed="rId13"/>
          <a:stretch>
            <a:fillRect/>
          </a:stretch>
        </p:blipFill>
        <p:spPr>
          <a:xfrm>
            <a:off x="9601200" y="3867150"/>
            <a:ext cx="304800" cy="381000"/>
          </a:xfrm>
          <a:prstGeom prst="rect">
            <a:avLst/>
          </a:prstGeom>
        </p:spPr>
      </p:pic>
      <p:pic>
        <p:nvPicPr>
          <p:cNvPr id="15" name="Image 13" descr="preencoded.png"/>
          <p:cNvPicPr>
            <a:picLocks noChangeAspect="1"/>
          </p:cNvPicPr>
          <p:nvPr/>
        </p:nvPicPr>
        <p:blipFill>
          <a:blip r:embed="rId14"/>
          <a:stretch>
            <a:fillRect/>
          </a:stretch>
        </p:blipFill>
        <p:spPr>
          <a:xfrm>
            <a:off x="9448800" y="2533650"/>
            <a:ext cx="609600" cy="609600"/>
          </a:xfrm>
          <a:prstGeom prst="rect">
            <a:avLst/>
          </a:prstGeom>
        </p:spPr>
      </p:pic>
      <p:pic>
        <p:nvPicPr>
          <p:cNvPr id="16" name="Image 14" descr="preencoded.png"/>
          <p:cNvPicPr>
            <a:picLocks noChangeAspect="1"/>
          </p:cNvPicPr>
          <p:nvPr/>
        </p:nvPicPr>
        <p:blipFill>
          <a:blip r:embed="rId15"/>
          <a:stretch>
            <a:fillRect/>
          </a:stretch>
        </p:blipFill>
        <p:spPr>
          <a:xfrm>
            <a:off x="9639300" y="2686050"/>
            <a:ext cx="228600" cy="304800"/>
          </a:xfrm>
          <a:prstGeom prst="rect">
            <a:avLst/>
          </a:prstGeom>
        </p:spPr>
      </p:pic>
      <p:pic>
        <p:nvPicPr>
          <p:cNvPr id="17" name="Image 15" descr="preencoded.png"/>
          <p:cNvPicPr>
            <a:picLocks noChangeAspect="1"/>
          </p:cNvPicPr>
          <p:nvPr/>
        </p:nvPicPr>
        <p:blipFill>
          <a:blip r:embed="rId16"/>
          <a:stretch>
            <a:fillRect/>
          </a:stretch>
        </p:blipFill>
        <p:spPr>
          <a:xfrm>
            <a:off x="10972800" y="3752850"/>
            <a:ext cx="609600" cy="609600"/>
          </a:xfrm>
          <a:prstGeom prst="rect">
            <a:avLst/>
          </a:prstGeom>
        </p:spPr>
      </p:pic>
      <p:pic>
        <p:nvPicPr>
          <p:cNvPr id="18" name="Image 16" descr="preencoded.png"/>
          <p:cNvPicPr>
            <a:picLocks noChangeAspect="1"/>
          </p:cNvPicPr>
          <p:nvPr/>
        </p:nvPicPr>
        <p:blipFill>
          <a:blip r:embed="rId17"/>
          <a:stretch>
            <a:fillRect/>
          </a:stretch>
        </p:blipFill>
        <p:spPr>
          <a:xfrm>
            <a:off x="11191875" y="3905250"/>
            <a:ext cx="171450" cy="304800"/>
          </a:xfrm>
          <a:prstGeom prst="rect">
            <a:avLst/>
          </a:prstGeom>
        </p:spPr>
      </p:pic>
      <p:pic>
        <p:nvPicPr>
          <p:cNvPr id="19" name="Image 17" descr="preencoded.png"/>
          <p:cNvPicPr>
            <a:picLocks noChangeAspect="1"/>
          </p:cNvPicPr>
          <p:nvPr/>
        </p:nvPicPr>
        <p:blipFill>
          <a:blip r:embed="rId14"/>
          <a:stretch>
            <a:fillRect/>
          </a:stretch>
        </p:blipFill>
        <p:spPr>
          <a:xfrm>
            <a:off x="9448800" y="4972050"/>
            <a:ext cx="609600" cy="609600"/>
          </a:xfrm>
          <a:prstGeom prst="rect">
            <a:avLst/>
          </a:prstGeom>
        </p:spPr>
      </p:pic>
      <p:pic>
        <p:nvPicPr>
          <p:cNvPr id="20" name="Image 18" descr="preencoded.png"/>
          <p:cNvPicPr>
            <a:picLocks noChangeAspect="1"/>
          </p:cNvPicPr>
          <p:nvPr/>
        </p:nvPicPr>
        <p:blipFill>
          <a:blip r:embed="rId18"/>
          <a:stretch>
            <a:fillRect/>
          </a:stretch>
        </p:blipFill>
        <p:spPr>
          <a:xfrm>
            <a:off x="9610725" y="5124450"/>
            <a:ext cx="285750" cy="304800"/>
          </a:xfrm>
          <a:prstGeom prst="rect">
            <a:avLst/>
          </a:prstGeom>
        </p:spPr>
      </p:pic>
      <p:pic>
        <p:nvPicPr>
          <p:cNvPr id="21" name="Image 19" descr="preencoded.png"/>
          <p:cNvPicPr>
            <a:picLocks noChangeAspect="1"/>
          </p:cNvPicPr>
          <p:nvPr/>
        </p:nvPicPr>
        <p:blipFill>
          <a:blip r:embed="rId19"/>
          <a:stretch>
            <a:fillRect/>
          </a:stretch>
        </p:blipFill>
        <p:spPr>
          <a:xfrm>
            <a:off x="7924800" y="3752850"/>
            <a:ext cx="609600" cy="609600"/>
          </a:xfrm>
          <a:prstGeom prst="rect">
            <a:avLst/>
          </a:prstGeom>
        </p:spPr>
      </p:pic>
      <p:pic>
        <p:nvPicPr>
          <p:cNvPr id="22" name="Image 20" descr="preencoded.png"/>
          <p:cNvPicPr>
            <a:picLocks noChangeAspect="1"/>
          </p:cNvPicPr>
          <p:nvPr/>
        </p:nvPicPr>
        <p:blipFill>
          <a:blip r:embed="rId20"/>
          <a:stretch>
            <a:fillRect/>
          </a:stretch>
        </p:blipFill>
        <p:spPr>
          <a:xfrm>
            <a:off x="8101013" y="3905250"/>
            <a:ext cx="257175" cy="304800"/>
          </a:xfrm>
          <a:prstGeom prst="rect">
            <a:avLst/>
          </a:prstGeom>
        </p:spPr>
      </p:pic>
      <p:pic>
        <p:nvPicPr>
          <p:cNvPr id="23" name="Image 21" descr="preencoded.png"/>
          <p:cNvPicPr>
            <a:picLocks noChangeAspect="1"/>
          </p:cNvPicPr>
          <p:nvPr/>
        </p:nvPicPr>
        <p:blipFill>
          <a:blip r:embed="rId21"/>
          <a:stretch>
            <a:fillRect/>
          </a:stretch>
        </p:blipFill>
        <p:spPr>
          <a:xfrm>
            <a:off x="8534400" y="4038600"/>
            <a:ext cx="1219200" cy="38100"/>
          </a:xfrm>
          <a:prstGeom prst="rect">
            <a:avLst/>
          </a:prstGeom>
        </p:spPr>
      </p:pic>
      <p:pic>
        <p:nvPicPr>
          <p:cNvPr id="24" name="Image 22" descr="preencoded.png"/>
          <p:cNvPicPr>
            <a:picLocks noChangeAspect="1"/>
          </p:cNvPicPr>
          <p:nvPr/>
        </p:nvPicPr>
        <p:blipFill>
          <a:blip r:embed="rId21"/>
          <a:stretch>
            <a:fillRect/>
          </a:stretch>
        </p:blipFill>
        <p:spPr>
          <a:xfrm>
            <a:off x="9753600" y="4076700"/>
            <a:ext cx="1219200" cy="38100"/>
          </a:xfrm>
          <a:prstGeom prst="rect">
            <a:avLst/>
          </a:prstGeom>
        </p:spPr>
      </p:pic>
      <p:pic>
        <p:nvPicPr>
          <p:cNvPr id="25" name="Image 23" descr="preencoded.png"/>
          <p:cNvPicPr>
            <a:picLocks noChangeAspect="1"/>
          </p:cNvPicPr>
          <p:nvPr/>
        </p:nvPicPr>
        <p:blipFill>
          <a:blip r:embed="rId22"/>
          <a:stretch>
            <a:fillRect/>
          </a:stretch>
        </p:blipFill>
        <p:spPr>
          <a:xfrm>
            <a:off x="9734550" y="2838450"/>
            <a:ext cx="38100" cy="1219200"/>
          </a:xfrm>
          <a:prstGeom prst="rect">
            <a:avLst/>
          </a:prstGeom>
        </p:spPr>
      </p:pic>
      <p:pic>
        <p:nvPicPr>
          <p:cNvPr id="26" name="Image 24" descr="preencoded.png"/>
          <p:cNvPicPr>
            <a:picLocks noChangeAspect="1"/>
          </p:cNvPicPr>
          <p:nvPr/>
        </p:nvPicPr>
        <p:blipFill>
          <a:blip r:embed="rId22"/>
          <a:stretch>
            <a:fillRect/>
          </a:stretch>
        </p:blipFill>
        <p:spPr>
          <a:xfrm>
            <a:off x="9734550" y="4057650"/>
            <a:ext cx="38100" cy="1219200"/>
          </a:xfrm>
          <a:prstGeom prst="rect">
            <a:avLst/>
          </a:prstGeom>
        </p:spPr>
      </p:pic>
      <p:sp>
        <p:nvSpPr>
          <p:cNvPr id="28" name="Text 0"/>
          <p:cNvSpPr/>
          <p:nvPr/>
        </p:nvSpPr>
        <p:spPr>
          <a:xfrm>
            <a:off x="609600" y="4572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Introduction to AWS Databases</a:t>
            </a:r>
            <a:endParaRPr lang="en-US" sz="2700" dirty="0"/>
          </a:p>
        </p:txBody>
      </p:sp>
      <p:sp>
        <p:nvSpPr>
          <p:cNvPr id="29" name="Text 1"/>
          <p:cNvSpPr/>
          <p:nvPr/>
        </p:nvSpPr>
        <p:spPr>
          <a:xfrm>
            <a:off x="609600" y="1257300"/>
            <a:ext cx="7010400" cy="8001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AWS offers a comprehensive suite of fully managed database services designed to meet diverse application requirements with purpose-built solutions.</a:t>
            </a:r>
            <a:endParaRPr lang="en-US" sz="1500" dirty="0"/>
          </a:p>
        </p:txBody>
      </p:sp>
      <p:sp>
        <p:nvSpPr>
          <p:cNvPr id="30" name="Text 2"/>
          <p:cNvSpPr/>
          <p:nvPr/>
        </p:nvSpPr>
        <p:spPr>
          <a:xfrm>
            <a:off x="1162050" y="2438400"/>
            <a:ext cx="63055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High Performance</a:t>
            </a:r>
            <a:endParaRPr lang="en-US" sz="1350" dirty="0"/>
          </a:p>
        </p:txBody>
      </p:sp>
      <p:sp>
        <p:nvSpPr>
          <p:cNvPr id="31" name="Text 3"/>
          <p:cNvSpPr/>
          <p:nvPr/>
        </p:nvSpPr>
        <p:spPr>
          <a:xfrm>
            <a:off x="1162050" y="2705100"/>
            <a:ext cx="63055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Engineered for specific workloads with microsecond to single-digit millisecond latencies</a:t>
            </a:r>
            <a:endParaRPr lang="en-US" sz="1200" dirty="0"/>
          </a:p>
        </p:txBody>
      </p:sp>
      <p:sp>
        <p:nvSpPr>
          <p:cNvPr id="32" name="Text 4"/>
          <p:cNvSpPr/>
          <p:nvPr/>
        </p:nvSpPr>
        <p:spPr>
          <a:xfrm>
            <a:off x="1190625" y="3619500"/>
            <a:ext cx="627697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Scalability</a:t>
            </a:r>
            <a:endParaRPr lang="en-US" sz="1350" dirty="0"/>
          </a:p>
        </p:txBody>
      </p:sp>
      <p:sp>
        <p:nvSpPr>
          <p:cNvPr id="33" name="Text 5"/>
          <p:cNvSpPr/>
          <p:nvPr/>
        </p:nvSpPr>
        <p:spPr>
          <a:xfrm>
            <a:off x="1190625" y="3886200"/>
            <a:ext cx="62769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Automatically scale to accommodate fluctuating workloads from small applications to enterprise systems</a:t>
            </a:r>
            <a:endParaRPr lang="en-US" sz="1200" dirty="0"/>
          </a:p>
        </p:txBody>
      </p:sp>
      <p:sp>
        <p:nvSpPr>
          <p:cNvPr id="34" name="Text 6"/>
          <p:cNvSpPr/>
          <p:nvPr/>
        </p:nvSpPr>
        <p:spPr>
          <a:xfrm>
            <a:off x="1219200" y="4800600"/>
            <a:ext cx="62484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Reliability &amp; Availability</a:t>
            </a:r>
            <a:endParaRPr lang="en-US" sz="1350" dirty="0"/>
          </a:p>
        </p:txBody>
      </p:sp>
      <p:sp>
        <p:nvSpPr>
          <p:cNvPr id="35" name="Text 7"/>
          <p:cNvSpPr/>
          <p:nvPr/>
        </p:nvSpPr>
        <p:spPr>
          <a:xfrm>
            <a:off x="1219200" y="5067300"/>
            <a:ext cx="62484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Built-in redundancy, Multi-AZ deployments, and automated backups ensure data durability</a:t>
            </a:r>
            <a:endParaRPr lang="en-US" sz="1200" dirty="0"/>
          </a:p>
        </p:txBody>
      </p:sp>
      <p:sp>
        <p:nvSpPr>
          <p:cNvPr id="36" name="Text 8"/>
          <p:cNvSpPr/>
          <p:nvPr/>
        </p:nvSpPr>
        <p:spPr>
          <a:xfrm>
            <a:off x="1247775" y="5981700"/>
            <a:ext cx="62198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Cost-Effectiveness</a:t>
            </a:r>
            <a:endParaRPr lang="en-US" sz="1350" dirty="0"/>
          </a:p>
        </p:txBody>
      </p:sp>
      <p:sp>
        <p:nvSpPr>
          <p:cNvPr id="37" name="Text 9"/>
          <p:cNvSpPr/>
          <p:nvPr/>
        </p:nvSpPr>
        <p:spPr>
          <a:xfrm>
            <a:off x="1247775" y="6248400"/>
            <a:ext cx="62198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Pay-as-you-go model with serverless options to optimize costs based on actual consumption</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5325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71450" cy="190500"/>
          </a:xfrm>
          <a:prstGeom prst="rect">
            <a:avLst/>
          </a:prstGeom>
        </p:spPr>
      </p:pic>
      <p:pic>
        <p:nvPicPr>
          <p:cNvPr id="5" name="Image 3" descr="preencoded.png"/>
          <p:cNvPicPr>
            <a:picLocks noChangeAspect="1"/>
          </p:cNvPicPr>
          <p:nvPr/>
        </p:nvPicPr>
        <p:blipFill>
          <a:blip r:embed="rId6"/>
          <a:stretch>
            <a:fillRect/>
          </a:stretch>
        </p:blipFill>
        <p:spPr>
          <a:xfrm>
            <a:off x="381000" y="1828800"/>
            <a:ext cx="11430000" cy="304800"/>
          </a:xfrm>
          <a:prstGeom prst="rect">
            <a:avLst/>
          </a:prstGeom>
        </p:spPr>
      </p:pic>
      <p:pic>
        <p:nvPicPr>
          <p:cNvPr id="6" name="Image 4" descr="preencoded.png"/>
          <p:cNvPicPr>
            <a:picLocks noChangeAspect="1"/>
          </p:cNvPicPr>
          <p:nvPr/>
        </p:nvPicPr>
        <p:blipFill>
          <a:blip r:embed="rId7"/>
          <a:stretch>
            <a:fillRect/>
          </a:stretch>
        </p:blipFill>
        <p:spPr>
          <a:xfrm>
            <a:off x="381000" y="2400300"/>
            <a:ext cx="142875" cy="190500"/>
          </a:xfrm>
          <a:prstGeom prst="rect">
            <a:avLst/>
          </a:prstGeom>
        </p:spPr>
      </p:pic>
      <p:pic>
        <p:nvPicPr>
          <p:cNvPr id="7" name="Image 5" descr="preencoded.png"/>
          <p:cNvPicPr>
            <a:picLocks noChangeAspect="1"/>
          </p:cNvPicPr>
          <p:nvPr/>
        </p:nvPicPr>
        <p:blipFill>
          <a:blip r:embed="rId8"/>
          <a:stretch>
            <a:fillRect/>
          </a:stretch>
        </p:blipFill>
        <p:spPr>
          <a:xfrm>
            <a:off x="381000" y="2743200"/>
            <a:ext cx="11430000" cy="1485900"/>
          </a:xfrm>
          <a:prstGeom prst="rect">
            <a:avLst/>
          </a:prstGeom>
        </p:spPr>
      </p:pic>
      <p:pic>
        <p:nvPicPr>
          <p:cNvPr id="8" name="Image 6" descr="preencoded.png"/>
          <p:cNvPicPr>
            <a:picLocks noChangeAspect="1"/>
          </p:cNvPicPr>
          <p:nvPr/>
        </p:nvPicPr>
        <p:blipFill>
          <a:blip r:embed="rId9"/>
          <a:stretch>
            <a:fillRect/>
          </a:stretch>
        </p:blipFill>
        <p:spPr>
          <a:xfrm>
            <a:off x="4114800" y="4457700"/>
            <a:ext cx="609600" cy="609600"/>
          </a:xfrm>
          <a:prstGeom prst="rect">
            <a:avLst/>
          </a:prstGeom>
        </p:spPr>
      </p:pic>
      <p:pic>
        <p:nvPicPr>
          <p:cNvPr id="9" name="Image 7" descr="preencoded.png"/>
          <p:cNvPicPr>
            <a:picLocks noChangeAspect="1"/>
          </p:cNvPicPr>
          <p:nvPr/>
        </p:nvPicPr>
        <p:blipFill>
          <a:blip r:embed="rId10"/>
          <a:stretch>
            <a:fillRect/>
          </a:stretch>
        </p:blipFill>
        <p:spPr>
          <a:xfrm>
            <a:off x="4276725" y="4591050"/>
            <a:ext cx="285750" cy="342900"/>
          </a:xfrm>
          <a:prstGeom prst="rect">
            <a:avLst/>
          </a:prstGeom>
        </p:spPr>
      </p:pic>
      <p:pic>
        <p:nvPicPr>
          <p:cNvPr id="10" name="Image 8" descr="preencoded.png"/>
          <p:cNvPicPr>
            <a:picLocks noChangeAspect="1"/>
          </p:cNvPicPr>
          <p:nvPr/>
        </p:nvPicPr>
        <p:blipFill>
          <a:blip r:embed="rId11"/>
          <a:stretch>
            <a:fillRect/>
          </a:stretch>
        </p:blipFill>
        <p:spPr>
          <a:xfrm>
            <a:off x="4876800" y="4743450"/>
            <a:ext cx="762000" cy="38100"/>
          </a:xfrm>
          <a:prstGeom prst="rect">
            <a:avLst/>
          </a:prstGeom>
        </p:spPr>
      </p:pic>
      <p:pic>
        <p:nvPicPr>
          <p:cNvPr id="11" name="Image 9" descr="preencoded.png"/>
          <p:cNvPicPr>
            <a:picLocks noChangeAspect="1"/>
          </p:cNvPicPr>
          <p:nvPr/>
        </p:nvPicPr>
        <p:blipFill>
          <a:blip r:embed="rId12"/>
          <a:stretch>
            <a:fillRect/>
          </a:stretch>
        </p:blipFill>
        <p:spPr>
          <a:xfrm>
            <a:off x="5791200" y="4457700"/>
            <a:ext cx="609600" cy="609600"/>
          </a:xfrm>
          <a:prstGeom prst="rect">
            <a:avLst/>
          </a:prstGeom>
        </p:spPr>
      </p:pic>
      <p:pic>
        <p:nvPicPr>
          <p:cNvPr id="12" name="Image 10" descr="preencoded.png"/>
          <p:cNvPicPr>
            <a:picLocks noChangeAspect="1"/>
          </p:cNvPicPr>
          <p:nvPr/>
        </p:nvPicPr>
        <p:blipFill>
          <a:blip r:embed="rId13"/>
          <a:stretch>
            <a:fillRect/>
          </a:stretch>
        </p:blipFill>
        <p:spPr>
          <a:xfrm>
            <a:off x="5953125" y="4591050"/>
            <a:ext cx="285750" cy="342900"/>
          </a:xfrm>
          <a:prstGeom prst="rect">
            <a:avLst/>
          </a:prstGeom>
        </p:spPr>
      </p:pic>
      <p:pic>
        <p:nvPicPr>
          <p:cNvPr id="13" name="Image 11" descr="preencoded.png"/>
          <p:cNvPicPr>
            <a:picLocks noChangeAspect="1"/>
          </p:cNvPicPr>
          <p:nvPr/>
        </p:nvPicPr>
        <p:blipFill>
          <a:blip r:embed="rId11"/>
          <a:stretch>
            <a:fillRect/>
          </a:stretch>
        </p:blipFill>
        <p:spPr>
          <a:xfrm>
            <a:off x="6553200" y="4743450"/>
            <a:ext cx="762000" cy="38100"/>
          </a:xfrm>
          <a:prstGeom prst="rect">
            <a:avLst/>
          </a:prstGeom>
        </p:spPr>
      </p:pic>
      <p:pic>
        <p:nvPicPr>
          <p:cNvPr id="14" name="Image 12" descr="preencoded.png"/>
          <p:cNvPicPr>
            <a:picLocks noChangeAspect="1"/>
          </p:cNvPicPr>
          <p:nvPr/>
        </p:nvPicPr>
        <p:blipFill>
          <a:blip r:embed="rId14"/>
          <a:stretch>
            <a:fillRect/>
          </a:stretch>
        </p:blipFill>
        <p:spPr>
          <a:xfrm>
            <a:off x="7467600" y="4457700"/>
            <a:ext cx="609600" cy="609600"/>
          </a:xfrm>
          <a:prstGeom prst="rect">
            <a:avLst/>
          </a:prstGeom>
        </p:spPr>
      </p:pic>
      <p:pic>
        <p:nvPicPr>
          <p:cNvPr id="15" name="Image 13" descr="preencoded.png"/>
          <p:cNvPicPr>
            <a:picLocks noChangeAspect="1"/>
          </p:cNvPicPr>
          <p:nvPr/>
        </p:nvPicPr>
        <p:blipFill>
          <a:blip r:embed="rId15"/>
          <a:stretch>
            <a:fillRect/>
          </a:stretch>
        </p:blipFill>
        <p:spPr>
          <a:xfrm>
            <a:off x="7648575" y="4591050"/>
            <a:ext cx="247650" cy="342900"/>
          </a:xfrm>
          <a:prstGeom prst="rect">
            <a:avLst/>
          </a:prstGeom>
        </p:spPr>
      </p:pic>
      <p:pic>
        <p:nvPicPr>
          <p:cNvPr id="16" name="Image 14" descr="preencoded.png"/>
          <p:cNvPicPr>
            <a:picLocks noChangeAspect="1"/>
          </p:cNvPicPr>
          <p:nvPr/>
        </p:nvPicPr>
        <p:blipFill>
          <a:blip r:embed="rId16"/>
          <a:stretch>
            <a:fillRect/>
          </a:stretch>
        </p:blipFill>
        <p:spPr>
          <a:xfrm>
            <a:off x="381000" y="5295900"/>
            <a:ext cx="11430000" cy="762000"/>
          </a:xfrm>
          <a:prstGeom prst="rect">
            <a:avLst/>
          </a:prstGeom>
        </p:spPr>
      </p:pic>
      <p:pic>
        <p:nvPicPr>
          <p:cNvPr id="17" name="Image 15" descr="preencoded.png"/>
          <p:cNvPicPr>
            <a:picLocks noChangeAspect="1"/>
          </p:cNvPicPr>
          <p:nvPr/>
        </p:nvPicPr>
        <p:blipFill>
          <a:blip r:embed="rId17"/>
          <a:stretch>
            <a:fillRect/>
          </a:stretch>
        </p:blipFill>
        <p:spPr>
          <a:xfrm>
            <a:off x="495300" y="5438775"/>
            <a:ext cx="171450" cy="171450"/>
          </a:xfrm>
          <a:prstGeom prst="rect">
            <a:avLst/>
          </a:prstGeom>
        </p:spPr>
      </p:pic>
      <p:pic>
        <p:nvPicPr>
          <p:cNvPr id="18" name="Image 16" descr="preencoded.png"/>
          <p:cNvPicPr>
            <a:picLocks noChangeAspect="1"/>
          </p:cNvPicPr>
          <p:nvPr/>
        </p:nvPicPr>
        <p:blipFill>
          <a:blip r:embed="rId18"/>
          <a:stretch>
            <a:fillRect/>
          </a:stretch>
        </p:blipFill>
        <p:spPr>
          <a:xfrm>
            <a:off x="381000" y="6515100"/>
            <a:ext cx="11430000" cy="57150"/>
          </a:xfrm>
          <a:prstGeom prst="rect">
            <a:avLst/>
          </a:prstGeom>
        </p:spPr>
      </p:pic>
      <p:pic>
        <p:nvPicPr>
          <p:cNvPr id="19" name="Image 17" descr="preencoded.png"/>
          <p:cNvPicPr>
            <a:picLocks noChangeAspect="1"/>
          </p:cNvPicPr>
          <p:nvPr/>
        </p:nvPicPr>
        <p:blipFill>
          <a:blip r:embed="rId19"/>
          <a:stretch>
            <a:fillRect/>
          </a:stretch>
        </p:blipFill>
        <p:spPr>
          <a:xfrm>
            <a:off x="381000" y="6515100"/>
            <a:ext cx="1143000" cy="57150"/>
          </a:xfrm>
          <a:prstGeom prst="rect">
            <a:avLst/>
          </a:prstGeom>
        </p:spPr>
      </p:pic>
      <p:sp>
        <p:nvSpPr>
          <p:cNvPr id="20" name="Text 0"/>
          <p:cNvSpPr/>
          <p:nvPr/>
        </p:nvSpPr>
        <p:spPr>
          <a:xfrm>
            <a:off x="381000" y="381000"/>
            <a:ext cx="11430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3 - RDS Parameter Groups</a:t>
            </a:r>
            <a:endParaRPr lang="en-US" sz="2250" dirty="0"/>
          </a:p>
        </p:txBody>
      </p:sp>
      <p:sp>
        <p:nvSpPr>
          <p:cNvPr id="21" name="Text 1"/>
          <p:cNvSpPr/>
          <p:nvPr/>
        </p:nvSpPr>
        <p:spPr>
          <a:xfrm>
            <a:off x="628650" y="1066800"/>
            <a:ext cx="11430000" cy="5334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 A database administrator modifies a parameter in a custom Amazon RDS DB parameter group. For which type of parameter is an immediate reboot of the DB instance typically required for the change to take effect?</a:t>
            </a:r>
            <a:endParaRPr lang="en-US" sz="1500" dirty="0"/>
          </a:p>
        </p:txBody>
      </p:sp>
      <p:sp>
        <p:nvSpPr>
          <p:cNvPr id="22" name="Text 2"/>
          <p:cNvSpPr/>
          <p:nvPr/>
        </p:nvSpPr>
        <p:spPr>
          <a:xfrm>
            <a:off x="533400" y="1828800"/>
            <a:ext cx="2491026"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9900"/>
                </a:solidFill>
                <a:latin typeface="ui-sans-serif" pitchFamily="34" charset="0"/>
                <a:ea typeface="ui-sans-serif" pitchFamily="34" charset="-122"/>
                <a:cs typeface="ui-sans-serif" pitchFamily="34" charset="-120"/>
              </a:rPr>
              <a:t>Correct Answer:</a:t>
            </a:r>
            <a:endParaRPr lang="en-US" sz="1800" dirty="0"/>
          </a:p>
        </p:txBody>
      </p:sp>
      <p:sp>
        <p:nvSpPr>
          <p:cNvPr id="23" name="Text 3"/>
          <p:cNvSpPr/>
          <p:nvPr/>
        </p:nvSpPr>
        <p:spPr>
          <a:xfrm>
            <a:off x="2723555" y="1828800"/>
            <a:ext cx="2825353" cy="304800"/>
          </a:xfrm>
          <a:prstGeom prst="rect">
            <a:avLst/>
          </a:prstGeom>
          <a:noFill/>
          <a:ln/>
        </p:spPr>
        <p:txBody>
          <a:bodyPr vert="horz" wrap="square" lIns="0" tIns="0" rIns="0" bIns="0" rtlCol="0" anchor="t"/>
          <a:lstStyle/>
          <a:p>
            <a:pPr marL="0" indent="0">
              <a:lnSpc>
                <a:spcPts val="2400"/>
              </a:lnSpc>
              <a:buNone/>
            </a:pPr>
            <a:r>
              <a:rPr lang="en-US" sz="1800" dirty="0">
                <a:solidFill>
                  <a:srgbClr val="000000"/>
                </a:solidFill>
                <a:latin typeface="ui-sans-serif" pitchFamily="34" charset="0"/>
                <a:ea typeface="ui-sans-serif" pitchFamily="34" charset="-122"/>
                <a:cs typeface="ui-sans-serif" pitchFamily="34" charset="-120"/>
              </a:rPr>
              <a:t>B. Static parameters</a:t>
            </a:r>
            <a:endParaRPr lang="en-US" sz="1800" dirty="0"/>
          </a:p>
        </p:txBody>
      </p:sp>
      <p:sp>
        <p:nvSpPr>
          <p:cNvPr id="24" name="Text 4"/>
          <p:cNvSpPr/>
          <p:nvPr/>
        </p:nvSpPr>
        <p:spPr>
          <a:xfrm>
            <a:off x="600075" y="2362200"/>
            <a:ext cx="11430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 Explanation</a:t>
            </a:r>
            <a:endParaRPr lang="en-US" sz="1500" dirty="0"/>
          </a:p>
        </p:txBody>
      </p:sp>
      <p:sp>
        <p:nvSpPr>
          <p:cNvPr id="25" name="Text 5"/>
          <p:cNvSpPr/>
          <p:nvPr/>
        </p:nvSpPr>
        <p:spPr>
          <a:xfrm>
            <a:off x="533400" y="2895600"/>
            <a:ext cx="111252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Static parameters require an immediate reboot of the DB instance for changes to take effect. This is because these parameters are loaded at startup and cannot be changed dynamically during runtime.</a:t>
            </a:r>
            <a:endParaRPr lang="en-US" sz="1350" dirty="0"/>
          </a:p>
        </p:txBody>
      </p:sp>
      <p:sp>
        <p:nvSpPr>
          <p:cNvPr id="26" name="Text 6"/>
          <p:cNvSpPr/>
          <p:nvPr/>
        </p:nvSpPr>
        <p:spPr>
          <a:xfrm>
            <a:off x="533400" y="3543300"/>
            <a:ext cx="111252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Examples of static parameters include memory allocation settings, maximum connections, and other foundational database configuration values that affect the database engine's operation.</a:t>
            </a:r>
            <a:endParaRPr lang="en-US" sz="1350" dirty="0"/>
          </a:p>
        </p:txBody>
      </p:sp>
      <p:sp>
        <p:nvSpPr>
          <p:cNvPr id="27" name="Text 7"/>
          <p:cNvSpPr/>
          <p:nvPr/>
        </p:nvSpPr>
        <p:spPr>
          <a:xfrm>
            <a:off x="742950" y="5410200"/>
            <a:ext cx="112014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 </a:t>
            </a:r>
            <a:r>
              <a:rPr lang="en-US" sz="1350" b="1" dirty="0">
                <a:solidFill>
                  <a:srgbClr val="374151"/>
                </a:solidFill>
                <a:latin typeface="ui-sans-serif" pitchFamily="34" charset="0"/>
                <a:ea typeface="ui-sans-serif" pitchFamily="34" charset="-122"/>
                <a:cs typeface="ui-sans-serif" pitchFamily="34" charset="-120"/>
              </a:rPr>
              <a:t>Key Takeaway:</a:t>
            </a:r>
            <a:r>
              <a:rPr lang="en-US" sz="1350" dirty="0">
                <a:solidFill>
                  <a:srgbClr val="374151"/>
                </a:solidFill>
                <a:latin typeface="ui-sans-serif" pitchFamily="34" charset="0"/>
                <a:ea typeface="ui-sans-serif" pitchFamily="34" charset="-122"/>
                <a:cs typeface="ui-sans-serif" pitchFamily="34" charset="-120"/>
              </a:rPr>
              <a:t> When modifying parameters in RDS, understand whether they require a reboot based on their type (static vs. dynamic).</a:t>
            </a:r>
            <a:endParaRPr lang="en-US" sz="1350" dirty="0"/>
          </a:p>
        </p:txBody>
      </p:sp>
      <p:sp>
        <p:nvSpPr>
          <p:cNvPr id="28" name="Text 8"/>
          <p:cNvSpPr/>
          <p:nvPr/>
        </p:nvSpPr>
        <p:spPr>
          <a:xfrm>
            <a:off x="381000" y="622935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9" name="Text 9"/>
          <p:cNvSpPr/>
          <p:nvPr/>
        </p:nvSpPr>
        <p:spPr>
          <a:xfrm>
            <a:off x="11276261" y="622935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3 of 30</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019300"/>
            <a:ext cx="5600700" cy="838200"/>
          </a:xfrm>
          <a:prstGeom prst="rect">
            <a:avLst/>
          </a:prstGeom>
        </p:spPr>
      </p:pic>
      <p:pic>
        <p:nvPicPr>
          <p:cNvPr id="6" name="Image 4" descr="preencoded.png"/>
          <p:cNvPicPr>
            <a:picLocks noChangeAspect="1"/>
          </p:cNvPicPr>
          <p:nvPr/>
        </p:nvPicPr>
        <p:blipFill>
          <a:blip r:embed="rId6"/>
          <a:stretch>
            <a:fillRect/>
          </a:stretch>
        </p:blipFill>
        <p:spPr>
          <a:xfrm>
            <a:off x="6210300" y="2019300"/>
            <a:ext cx="5600700" cy="838200"/>
          </a:xfrm>
          <a:prstGeom prst="rect">
            <a:avLst/>
          </a:prstGeom>
        </p:spPr>
      </p:pic>
      <p:pic>
        <p:nvPicPr>
          <p:cNvPr id="7" name="Image 5" descr="preencoded.png"/>
          <p:cNvPicPr>
            <a:picLocks noChangeAspect="1"/>
          </p:cNvPicPr>
          <p:nvPr/>
        </p:nvPicPr>
        <p:blipFill>
          <a:blip r:embed="rId6"/>
          <a:stretch>
            <a:fillRect/>
          </a:stretch>
        </p:blipFill>
        <p:spPr>
          <a:xfrm>
            <a:off x="381000" y="3086100"/>
            <a:ext cx="5600700" cy="838200"/>
          </a:xfrm>
          <a:prstGeom prst="rect">
            <a:avLst/>
          </a:prstGeom>
        </p:spPr>
      </p:pic>
      <p:pic>
        <p:nvPicPr>
          <p:cNvPr id="8" name="Image 6" descr="preencoded.png"/>
          <p:cNvPicPr>
            <a:picLocks noChangeAspect="1"/>
          </p:cNvPicPr>
          <p:nvPr/>
        </p:nvPicPr>
        <p:blipFill>
          <a:blip r:embed="rId6"/>
          <a:stretch>
            <a:fillRect/>
          </a:stretch>
        </p:blipFill>
        <p:spPr>
          <a:xfrm>
            <a:off x="6210300" y="3086100"/>
            <a:ext cx="5600700" cy="838200"/>
          </a:xfrm>
          <a:prstGeom prst="rect">
            <a:avLst/>
          </a:prstGeom>
        </p:spPr>
      </p:pic>
      <p:pic>
        <p:nvPicPr>
          <p:cNvPr id="9" name="Image 7" descr="preencoded.png"/>
          <p:cNvPicPr>
            <a:picLocks noChangeAspect="1"/>
          </p:cNvPicPr>
          <p:nvPr/>
        </p:nvPicPr>
        <p:blipFill>
          <a:blip r:embed="rId7"/>
          <a:stretch>
            <a:fillRect/>
          </a:stretch>
        </p:blipFill>
        <p:spPr>
          <a:xfrm>
            <a:off x="11306175" y="381000"/>
            <a:ext cx="504825" cy="571500"/>
          </a:xfrm>
          <a:prstGeom prst="rect">
            <a:avLst/>
          </a:prstGeom>
        </p:spPr>
      </p:pic>
      <p:pic>
        <p:nvPicPr>
          <p:cNvPr id="10" name="Image 8" descr="preencoded.png"/>
          <p:cNvPicPr>
            <a:picLocks noChangeAspect="1"/>
          </p:cNvPicPr>
          <p:nvPr/>
        </p:nvPicPr>
        <p:blipFill>
          <a:blip r:embed="rId8"/>
          <a:stretch>
            <a:fillRect/>
          </a:stretch>
        </p:blipFill>
        <p:spPr>
          <a:xfrm>
            <a:off x="381000" y="6419850"/>
            <a:ext cx="11430000" cy="57150"/>
          </a:xfrm>
          <a:prstGeom prst="rect">
            <a:avLst/>
          </a:prstGeom>
        </p:spPr>
      </p:pic>
      <p:pic>
        <p:nvPicPr>
          <p:cNvPr id="11" name="Image 9" descr="preencoded.png"/>
          <p:cNvPicPr>
            <a:picLocks noChangeAspect="1"/>
          </p:cNvPicPr>
          <p:nvPr/>
        </p:nvPicPr>
        <p:blipFill>
          <a:blip r:embed="rId9"/>
          <a:stretch>
            <a:fillRect/>
          </a:stretch>
        </p:blipFill>
        <p:spPr>
          <a:xfrm>
            <a:off x="381000" y="6419850"/>
            <a:ext cx="1523554" cy="57150"/>
          </a:xfrm>
          <a:prstGeom prst="rect">
            <a:avLst/>
          </a:prstGeom>
        </p:spPr>
      </p:pic>
      <p:sp>
        <p:nvSpPr>
          <p:cNvPr id="1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4 - RDS Automated Backups</a:t>
            </a:r>
            <a:endParaRPr lang="en-US" sz="2250" dirty="0"/>
          </a:p>
        </p:txBody>
      </p:sp>
      <p:sp>
        <p:nvSpPr>
          <p:cNvPr id="13" name="Text 1"/>
          <p:cNvSpPr/>
          <p:nvPr/>
        </p:nvSpPr>
        <p:spPr>
          <a:xfrm>
            <a:off x="723900" y="1143000"/>
            <a:ext cx="11430000" cy="5715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What is the maximum retention period for Amazon RDS automated backups, including Point-In-Time Recovery (PITR)?</a:t>
            </a:r>
            <a:endParaRPr lang="en-US" sz="1800" dirty="0"/>
          </a:p>
        </p:txBody>
      </p:sp>
      <p:sp>
        <p:nvSpPr>
          <p:cNvPr id="14" name="Text 2"/>
          <p:cNvSpPr/>
          <p:nvPr/>
        </p:nvSpPr>
        <p:spPr>
          <a:xfrm>
            <a:off x="5334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5" name="Text 3"/>
          <p:cNvSpPr/>
          <p:nvPr/>
        </p:nvSpPr>
        <p:spPr>
          <a:xfrm>
            <a:off x="533400" y="243840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7 days</a:t>
            </a:r>
            <a:endParaRPr lang="en-US" sz="1350" dirty="0"/>
          </a:p>
        </p:txBody>
      </p:sp>
      <p:sp>
        <p:nvSpPr>
          <p:cNvPr id="16" name="Text 4"/>
          <p:cNvSpPr/>
          <p:nvPr/>
        </p:nvSpPr>
        <p:spPr>
          <a:xfrm>
            <a:off x="63627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7" name="Text 5"/>
          <p:cNvSpPr/>
          <p:nvPr/>
        </p:nvSpPr>
        <p:spPr>
          <a:xfrm>
            <a:off x="6362700" y="243840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14 days</a:t>
            </a:r>
            <a:endParaRPr lang="en-US" sz="1350" dirty="0"/>
          </a:p>
        </p:txBody>
      </p:sp>
      <p:sp>
        <p:nvSpPr>
          <p:cNvPr id="18" name="Text 6"/>
          <p:cNvSpPr/>
          <p:nvPr/>
        </p:nvSpPr>
        <p:spPr>
          <a:xfrm>
            <a:off x="533400" y="32385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19" name="Text 7"/>
          <p:cNvSpPr/>
          <p:nvPr/>
        </p:nvSpPr>
        <p:spPr>
          <a:xfrm>
            <a:off x="533400" y="350520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35 days</a:t>
            </a:r>
            <a:endParaRPr lang="en-US" sz="1350" dirty="0"/>
          </a:p>
        </p:txBody>
      </p:sp>
      <p:sp>
        <p:nvSpPr>
          <p:cNvPr id="20" name="Text 8"/>
          <p:cNvSpPr/>
          <p:nvPr/>
        </p:nvSpPr>
        <p:spPr>
          <a:xfrm>
            <a:off x="6362700" y="32385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1" name="Text 9"/>
          <p:cNvSpPr/>
          <p:nvPr/>
        </p:nvSpPr>
        <p:spPr>
          <a:xfrm>
            <a:off x="6362700" y="3505200"/>
            <a:ext cx="52959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60 days</a:t>
            </a:r>
            <a:endParaRPr lang="en-US" sz="1350" dirty="0"/>
          </a:p>
        </p:txBody>
      </p:sp>
      <p:sp>
        <p:nvSpPr>
          <p:cNvPr id="22" name="Text 10"/>
          <p:cNvSpPr/>
          <p:nvPr/>
        </p:nvSpPr>
        <p:spPr>
          <a:xfrm>
            <a:off x="381000" y="613410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3" name="Text 11"/>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4 of 30</a:t>
            </a:r>
            <a:endParaRPr lang="en-U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9135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43000"/>
            <a:ext cx="11430000" cy="685800"/>
          </a:xfrm>
          <a:prstGeom prst="rect">
            <a:avLst/>
          </a:prstGeom>
        </p:spPr>
      </p:pic>
      <p:pic>
        <p:nvPicPr>
          <p:cNvPr id="5" name="Image 3" descr="preencoded.png"/>
          <p:cNvPicPr>
            <a:picLocks noChangeAspect="1"/>
          </p:cNvPicPr>
          <p:nvPr/>
        </p:nvPicPr>
        <p:blipFill>
          <a:blip r:embed="rId6"/>
          <a:stretch>
            <a:fillRect/>
          </a:stretch>
        </p:blipFill>
        <p:spPr>
          <a:xfrm>
            <a:off x="533400" y="1295400"/>
            <a:ext cx="342900" cy="342900"/>
          </a:xfrm>
          <a:prstGeom prst="rect">
            <a:avLst/>
          </a:prstGeom>
        </p:spPr>
      </p:pic>
      <p:pic>
        <p:nvPicPr>
          <p:cNvPr id="6" name="Image 4" descr="preencoded.png"/>
          <p:cNvPicPr>
            <a:picLocks noChangeAspect="1"/>
          </p:cNvPicPr>
          <p:nvPr/>
        </p:nvPicPr>
        <p:blipFill>
          <a:blip r:embed="rId7"/>
          <a:stretch>
            <a:fillRect/>
          </a:stretch>
        </p:blipFill>
        <p:spPr>
          <a:xfrm>
            <a:off x="381000" y="3238500"/>
            <a:ext cx="11430000" cy="1866900"/>
          </a:xfrm>
          <a:prstGeom prst="rect">
            <a:avLst/>
          </a:prstGeom>
        </p:spPr>
      </p:pic>
      <p:pic>
        <p:nvPicPr>
          <p:cNvPr id="7" name="Image 5" descr="preencoded.png"/>
          <p:cNvPicPr>
            <a:picLocks noChangeAspect="1"/>
          </p:cNvPicPr>
          <p:nvPr/>
        </p:nvPicPr>
        <p:blipFill>
          <a:blip r:embed="rId8"/>
          <a:stretch>
            <a:fillRect/>
          </a:stretch>
        </p:blipFill>
        <p:spPr>
          <a:xfrm>
            <a:off x="571500" y="3495675"/>
            <a:ext cx="228600" cy="228600"/>
          </a:xfrm>
          <a:prstGeom prst="rect">
            <a:avLst/>
          </a:prstGeom>
        </p:spPr>
      </p:pic>
      <p:pic>
        <p:nvPicPr>
          <p:cNvPr id="8" name="Image 6" descr="preencoded.png"/>
          <p:cNvPicPr>
            <a:picLocks noChangeAspect="1"/>
          </p:cNvPicPr>
          <p:nvPr/>
        </p:nvPicPr>
        <p:blipFill>
          <a:blip r:embed="rId9"/>
          <a:stretch>
            <a:fillRect/>
          </a:stretch>
        </p:blipFill>
        <p:spPr>
          <a:xfrm>
            <a:off x="381000" y="5334000"/>
            <a:ext cx="11430000" cy="762000"/>
          </a:xfrm>
          <a:prstGeom prst="rect">
            <a:avLst/>
          </a:prstGeom>
        </p:spPr>
      </p:pic>
      <p:pic>
        <p:nvPicPr>
          <p:cNvPr id="9" name="Image 7" descr="preencoded.png"/>
          <p:cNvPicPr>
            <a:picLocks noChangeAspect="1"/>
          </p:cNvPicPr>
          <p:nvPr/>
        </p:nvPicPr>
        <p:blipFill>
          <a:blip r:embed="rId10"/>
          <a:stretch>
            <a:fillRect/>
          </a:stretch>
        </p:blipFill>
        <p:spPr>
          <a:xfrm>
            <a:off x="381000" y="6553200"/>
            <a:ext cx="11430000" cy="57150"/>
          </a:xfrm>
          <a:prstGeom prst="rect">
            <a:avLst/>
          </a:prstGeom>
        </p:spPr>
      </p:pic>
      <p:pic>
        <p:nvPicPr>
          <p:cNvPr id="10" name="Image 8" descr="preencoded.png"/>
          <p:cNvPicPr>
            <a:picLocks noChangeAspect="1"/>
          </p:cNvPicPr>
          <p:nvPr/>
        </p:nvPicPr>
        <p:blipFill>
          <a:blip r:embed="rId11"/>
          <a:stretch>
            <a:fillRect/>
          </a:stretch>
        </p:blipFill>
        <p:spPr>
          <a:xfrm>
            <a:off x="381000" y="6553200"/>
            <a:ext cx="1523554" cy="57150"/>
          </a:xfrm>
          <a:prstGeom prst="rect">
            <a:avLst/>
          </a:prstGeom>
        </p:spPr>
      </p:pic>
      <p:sp>
        <p:nvSpPr>
          <p:cNvPr id="11" name="Text 0"/>
          <p:cNvSpPr/>
          <p:nvPr/>
        </p:nvSpPr>
        <p:spPr>
          <a:xfrm>
            <a:off x="381000" y="381000"/>
            <a:ext cx="11430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4 - RDS Automated Backups</a:t>
            </a:r>
            <a:endParaRPr lang="en-US" sz="2250" dirty="0"/>
          </a:p>
        </p:txBody>
      </p:sp>
      <p:sp>
        <p:nvSpPr>
          <p:cNvPr id="12" name="Text 1"/>
          <p:cNvSpPr/>
          <p:nvPr/>
        </p:nvSpPr>
        <p:spPr>
          <a:xfrm>
            <a:off x="1028700" y="1333500"/>
            <a:ext cx="4489133" cy="304800"/>
          </a:xfrm>
          <a:prstGeom prst="rect">
            <a:avLst/>
          </a:prstGeom>
          <a:noFill/>
          <a:ln/>
        </p:spPr>
        <p:txBody>
          <a:bodyPr vert="horz" wrap="square" lIns="0" tIns="0" rIns="0" bIns="0" rtlCol="0" anchor="t"/>
          <a:lstStyle/>
          <a:p>
            <a:pPr marL="0" indent="0">
              <a:lnSpc>
                <a:spcPts val="2400"/>
              </a:lnSpc>
              <a:buNone/>
            </a:pPr>
            <a:r>
              <a:rPr lang="en-US" sz="1800" dirty="0">
                <a:solidFill>
                  <a:srgbClr val="1F2937"/>
                </a:solidFill>
                <a:latin typeface="ui-sans-serif" pitchFamily="34" charset="0"/>
                <a:ea typeface="ui-sans-serif" pitchFamily="34" charset="-122"/>
                <a:cs typeface="ui-sans-serif" pitchFamily="34" charset="-120"/>
              </a:rPr>
              <a:t>The correct answer is </a:t>
            </a:r>
            <a:r>
              <a:rPr lang="en-US" sz="1800" b="1" dirty="0">
                <a:solidFill>
                  <a:srgbClr val="FF9900"/>
                </a:solidFill>
                <a:latin typeface="ui-sans-serif" pitchFamily="34" charset="0"/>
                <a:ea typeface="ui-sans-serif" pitchFamily="34" charset="-122"/>
                <a:cs typeface="ui-sans-serif" pitchFamily="34" charset="-120"/>
              </a:rPr>
              <a:t>C</a:t>
            </a:r>
            <a:r>
              <a:rPr lang="en-US" sz="1800" dirty="0">
                <a:solidFill>
                  <a:srgbClr val="1F2937"/>
                </a:solidFill>
                <a:latin typeface="ui-sans-serif" pitchFamily="34" charset="0"/>
                <a:ea typeface="ui-sans-serif" pitchFamily="34" charset="-122"/>
                <a:cs typeface="ui-sans-serif" pitchFamily="34" charset="-120"/>
              </a:rPr>
              <a:t>. 35 days</a:t>
            </a:r>
            <a:endParaRPr lang="en-US" sz="1800" dirty="0"/>
          </a:p>
        </p:txBody>
      </p:sp>
      <p:sp>
        <p:nvSpPr>
          <p:cNvPr id="13" name="Text 2"/>
          <p:cNvSpPr/>
          <p:nvPr/>
        </p:nvSpPr>
        <p:spPr>
          <a:xfrm>
            <a:off x="381000" y="2057400"/>
            <a:ext cx="114300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Amazon RDS automated backups retain data for a maximum of 35 days, which includes the Point-In-Time Recovery (PITR) window.</a:t>
            </a:r>
            <a:endParaRPr lang="en-US" sz="1500" dirty="0"/>
          </a:p>
        </p:txBody>
      </p:sp>
      <p:sp>
        <p:nvSpPr>
          <p:cNvPr id="14" name="Text 3"/>
          <p:cNvSpPr/>
          <p:nvPr/>
        </p:nvSpPr>
        <p:spPr>
          <a:xfrm>
            <a:off x="381000" y="2743200"/>
            <a:ext cx="13716000" cy="2667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This means you can restore your database to any point in time within the last 35 days, providing flexible disaster recovery options.</a:t>
            </a:r>
            <a:endParaRPr lang="en-US" sz="1350" dirty="0"/>
          </a:p>
        </p:txBody>
      </p:sp>
      <p:sp>
        <p:nvSpPr>
          <p:cNvPr id="15" name="Text 4"/>
          <p:cNvSpPr/>
          <p:nvPr/>
        </p:nvSpPr>
        <p:spPr>
          <a:xfrm>
            <a:off x="914400" y="3429000"/>
            <a:ext cx="947082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Key Points about RDS Automated Backups:</a:t>
            </a:r>
            <a:endParaRPr lang="en-US" sz="1500" dirty="0"/>
          </a:p>
        </p:txBody>
      </p:sp>
      <p:sp>
        <p:nvSpPr>
          <p:cNvPr id="16" name="Text 5"/>
          <p:cNvSpPr/>
          <p:nvPr/>
        </p:nvSpPr>
        <p:spPr>
          <a:xfrm>
            <a:off x="914400" y="3771900"/>
            <a:ext cx="9470827"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Automated backups are enabled by default and can be configured with a retention period</a:t>
            </a:r>
            <a:endParaRPr lang="en-US" sz="1200" dirty="0"/>
          </a:p>
        </p:txBody>
      </p:sp>
      <p:sp>
        <p:nvSpPr>
          <p:cNvPr id="17" name="Text 6"/>
          <p:cNvSpPr/>
          <p:nvPr/>
        </p:nvSpPr>
        <p:spPr>
          <a:xfrm>
            <a:off x="914400" y="4076700"/>
            <a:ext cx="9470827"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Point-In-Time Recovery (PITR) uses these automated backups to restore data to any specific moment</a:t>
            </a:r>
            <a:endParaRPr lang="en-US" sz="1200" dirty="0"/>
          </a:p>
        </p:txBody>
      </p:sp>
      <p:sp>
        <p:nvSpPr>
          <p:cNvPr id="18" name="Text 7"/>
          <p:cNvSpPr/>
          <p:nvPr/>
        </p:nvSpPr>
        <p:spPr>
          <a:xfrm>
            <a:off x="914400" y="4381500"/>
            <a:ext cx="9470827"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Backup retention period can be set between 1 and 35 days</a:t>
            </a:r>
            <a:endParaRPr lang="en-US" sz="1200" dirty="0"/>
          </a:p>
        </p:txBody>
      </p:sp>
      <p:sp>
        <p:nvSpPr>
          <p:cNvPr id="19" name="Text 8"/>
          <p:cNvSpPr/>
          <p:nvPr/>
        </p:nvSpPr>
        <p:spPr>
          <a:xfrm>
            <a:off x="914400" y="4686300"/>
            <a:ext cx="9470827"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After the retention period expires, backups are automatically deleted</a:t>
            </a:r>
            <a:endParaRPr lang="en-US" sz="1200" dirty="0"/>
          </a:p>
        </p:txBody>
      </p:sp>
      <p:sp>
        <p:nvSpPr>
          <p:cNvPr id="20" name="Text 9"/>
          <p:cNvSpPr/>
          <p:nvPr/>
        </p:nvSpPr>
        <p:spPr>
          <a:xfrm>
            <a:off x="381000" y="626745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1" name="Text 10"/>
          <p:cNvSpPr/>
          <p:nvPr/>
        </p:nvSpPr>
        <p:spPr>
          <a:xfrm>
            <a:off x="11276261" y="626745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4 of 30</a:t>
            </a:r>
            <a:endParaRPr lang="en-US"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019300"/>
            <a:ext cx="5600700" cy="1104900"/>
          </a:xfrm>
          <a:prstGeom prst="rect">
            <a:avLst/>
          </a:prstGeom>
        </p:spPr>
      </p:pic>
      <p:pic>
        <p:nvPicPr>
          <p:cNvPr id="6" name="Image 4" descr="preencoded.png"/>
          <p:cNvPicPr>
            <a:picLocks noChangeAspect="1"/>
          </p:cNvPicPr>
          <p:nvPr/>
        </p:nvPicPr>
        <p:blipFill>
          <a:blip r:embed="rId6"/>
          <a:stretch>
            <a:fillRect/>
          </a:stretch>
        </p:blipFill>
        <p:spPr>
          <a:xfrm>
            <a:off x="6210300" y="2019300"/>
            <a:ext cx="5600700" cy="1104900"/>
          </a:xfrm>
          <a:prstGeom prst="rect">
            <a:avLst/>
          </a:prstGeom>
        </p:spPr>
      </p:pic>
      <p:pic>
        <p:nvPicPr>
          <p:cNvPr id="7" name="Image 5" descr="preencoded.png"/>
          <p:cNvPicPr>
            <a:picLocks noChangeAspect="1"/>
          </p:cNvPicPr>
          <p:nvPr/>
        </p:nvPicPr>
        <p:blipFill>
          <a:blip r:embed="rId6"/>
          <a:stretch>
            <a:fillRect/>
          </a:stretch>
        </p:blipFill>
        <p:spPr>
          <a:xfrm>
            <a:off x="381000" y="3352800"/>
            <a:ext cx="5600700" cy="1104900"/>
          </a:xfrm>
          <a:prstGeom prst="rect">
            <a:avLst/>
          </a:prstGeom>
        </p:spPr>
      </p:pic>
      <p:pic>
        <p:nvPicPr>
          <p:cNvPr id="8" name="Image 6" descr="preencoded.png"/>
          <p:cNvPicPr>
            <a:picLocks noChangeAspect="1"/>
          </p:cNvPicPr>
          <p:nvPr/>
        </p:nvPicPr>
        <p:blipFill>
          <a:blip r:embed="rId6"/>
          <a:stretch>
            <a:fillRect/>
          </a:stretch>
        </p:blipFill>
        <p:spPr>
          <a:xfrm>
            <a:off x="6210300" y="3352800"/>
            <a:ext cx="5600700" cy="1104900"/>
          </a:xfrm>
          <a:prstGeom prst="rect">
            <a:avLst/>
          </a:prstGeom>
        </p:spPr>
      </p:pic>
      <p:pic>
        <p:nvPicPr>
          <p:cNvPr id="9" name="Image 7" descr="preencoded.png"/>
          <p:cNvPicPr>
            <a:picLocks noChangeAspect="1"/>
          </p:cNvPicPr>
          <p:nvPr/>
        </p:nvPicPr>
        <p:blipFill>
          <a:blip r:embed="rId7"/>
          <a:stretch>
            <a:fillRect/>
          </a:stretch>
        </p:blipFill>
        <p:spPr>
          <a:xfrm>
            <a:off x="11382375" y="381000"/>
            <a:ext cx="428625" cy="571500"/>
          </a:xfrm>
          <a:prstGeom prst="rect">
            <a:avLst/>
          </a:prstGeom>
        </p:spPr>
      </p:pic>
      <p:pic>
        <p:nvPicPr>
          <p:cNvPr id="10" name="Image 8" descr="preencoded.png"/>
          <p:cNvPicPr>
            <a:picLocks noChangeAspect="1"/>
          </p:cNvPicPr>
          <p:nvPr/>
        </p:nvPicPr>
        <p:blipFill>
          <a:blip r:embed="rId8"/>
          <a:stretch>
            <a:fillRect/>
          </a:stretch>
        </p:blipFill>
        <p:spPr>
          <a:xfrm>
            <a:off x="381000" y="6419850"/>
            <a:ext cx="11430000" cy="57150"/>
          </a:xfrm>
          <a:prstGeom prst="rect">
            <a:avLst/>
          </a:prstGeom>
        </p:spPr>
      </p:pic>
      <p:pic>
        <p:nvPicPr>
          <p:cNvPr id="11" name="Image 9" descr="preencoded.png"/>
          <p:cNvPicPr>
            <a:picLocks noChangeAspect="1"/>
          </p:cNvPicPr>
          <p:nvPr/>
        </p:nvPicPr>
        <p:blipFill>
          <a:blip r:embed="rId9"/>
          <a:stretch>
            <a:fillRect/>
          </a:stretch>
        </p:blipFill>
        <p:spPr>
          <a:xfrm>
            <a:off x="381000" y="6419850"/>
            <a:ext cx="1905298" cy="57150"/>
          </a:xfrm>
          <a:prstGeom prst="rect">
            <a:avLst/>
          </a:prstGeom>
        </p:spPr>
      </p:pic>
      <p:sp>
        <p:nvSpPr>
          <p:cNvPr id="1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5 - RDS Storage and Performance</a:t>
            </a:r>
            <a:endParaRPr lang="en-US" sz="2250" dirty="0"/>
          </a:p>
        </p:txBody>
      </p:sp>
      <p:sp>
        <p:nvSpPr>
          <p:cNvPr id="13" name="Text 1"/>
          <p:cNvSpPr/>
          <p:nvPr/>
        </p:nvSpPr>
        <p:spPr>
          <a:xfrm>
            <a:off x="723900" y="1143000"/>
            <a:ext cx="11430000" cy="5715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Which of the following is a key performance best practice for Amazon RDS, particularly for optimizing database operations?</a:t>
            </a:r>
            <a:endParaRPr lang="en-US" sz="1800" dirty="0"/>
          </a:p>
        </p:txBody>
      </p:sp>
      <p:sp>
        <p:nvSpPr>
          <p:cNvPr id="14" name="Text 2"/>
          <p:cNvSpPr/>
          <p:nvPr/>
        </p:nvSpPr>
        <p:spPr>
          <a:xfrm>
            <a:off x="5334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5" name="Text 3"/>
          <p:cNvSpPr/>
          <p:nvPr/>
        </p:nvSpPr>
        <p:spPr>
          <a:xfrm>
            <a:off x="533400" y="24384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Minimizing the allocated storage to reduce costs.</a:t>
            </a:r>
            <a:endParaRPr lang="en-US" sz="1350" dirty="0"/>
          </a:p>
        </p:txBody>
      </p:sp>
      <p:sp>
        <p:nvSpPr>
          <p:cNvPr id="16" name="Text 4"/>
          <p:cNvSpPr/>
          <p:nvPr/>
        </p:nvSpPr>
        <p:spPr>
          <a:xfrm>
            <a:off x="63627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7" name="Text 5"/>
          <p:cNvSpPr/>
          <p:nvPr/>
        </p:nvSpPr>
        <p:spPr>
          <a:xfrm>
            <a:off x="6362700" y="24384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Ensuring the working set of data and indexes resides almost completely in memory.</a:t>
            </a:r>
            <a:endParaRPr lang="en-US" sz="1350" dirty="0"/>
          </a:p>
        </p:txBody>
      </p:sp>
      <p:sp>
        <p:nvSpPr>
          <p:cNvPr id="18" name="Text 6"/>
          <p:cNvSpPr/>
          <p:nvPr/>
        </p:nvSpPr>
        <p:spPr>
          <a:xfrm>
            <a:off x="533400" y="35052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19" name="Text 7"/>
          <p:cNvSpPr/>
          <p:nvPr/>
        </p:nvSpPr>
        <p:spPr>
          <a:xfrm>
            <a:off x="533400" y="37719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Disabling automated backups to reduce I/O overhead.</a:t>
            </a:r>
            <a:endParaRPr lang="en-US" sz="1350" dirty="0"/>
          </a:p>
        </p:txBody>
      </p:sp>
      <p:sp>
        <p:nvSpPr>
          <p:cNvPr id="20" name="Text 8"/>
          <p:cNvSpPr/>
          <p:nvPr/>
        </p:nvSpPr>
        <p:spPr>
          <a:xfrm>
            <a:off x="6362700" y="35052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1" name="Text 9"/>
          <p:cNvSpPr/>
          <p:nvPr/>
        </p:nvSpPr>
        <p:spPr>
          <a:xfrm>
            <a:off x="6362700" y="37719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Running all database operations on a single, large DB instance.</a:t>
            </a:r>
            <a:endParaRPr lang="en-US" sz="1350" dirty="0"/>
          </a:p>
        </p:txBody>
      </p:sp>
      <p:sp>
        <p:nvSpPr>
          <p:cNvPr id="22" name="Text 10"/>
          <p:cNvSpPr/>
          <p:nvPr/>
        </p:nvSpPr>
        <p:spPr>
          <a:xfrm>
            <a:off x="381000" y="613410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3" name="Text 11"/>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5 of 30</a:t>
            </a:r>
            <a:endParaRPr lang="en-US" sz="1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90500" cy="190500"/>
          </a:xfrm>
          <a:prstGeom prst="rect">
            <a:avLst/>
          </a:prstGeom>
        </p:spPr>
      </p:pic>
      <p:pic>
        <p:nvPicPr>
          <p:cNvPr id="5" name="Image 3" descr="preencoded.png"/>
          <p:cNvPicPr>
            <a:picLocks noChangeAspect="1"/>
          </p:cNvPicPr>
          <p:nvPr/>
        </p:nvPicPr>
        <p:blipFill>
          <a:blip r:embed="rId6"/>
          <a:stretch>
            <a:fillRect/>
          </a:stretch>
        </p:blipFill>
        <p:spPr>
          <a:xfrm>
            <a:off x="381000" y="1562100"/>
            <a:ext cx="11430000" cy="1028700"/>
          </a:xfrm>
          <a:prstGeom prst="rect">
            <a:avLst/>
          </a:prstGeom>
        </p:spPr>
      </p:pic>
      <p:pic>
        <p:nvPicPr>
          <p:cNvPr id="6" name="Image 4" descr="preencoded.png"/>
          <p:cNvPicPr>
            <a:picLocks noChangeAspect="1"/>
          </p:cNvPicPr>
          <p:nvPr/>
        </p:nvPicPr>
        <p:blipFill>
          <a:blip r:embed="rId7"/>
          <a:stretch>
            <a:fillRect/>
          </a:stretch>
        </p:blipFill>
        <p:spPr>
          <a:xfrm>
            <a:off x="381000" y="3886200"/>
            <a:ext cx="428625" cy="381000"/>
          </a:xfrm>
          <a:prstGeom prst="rect">
            <a:avLst/>
          </a:prstGeom>
        </p:spPr>
      </p:pic>
      <p:pic>
        <p:nvPicPr>
          <p:cNvPr id="7" name="Image 5" descr="preencoded.png"/>
          <p:cNvPicPr>
            <a:picLocks noChangeAspect="1"/>
          </p:cNvPicPr>
          <p:nvPr/>
        </p:nvPicPr>
        <p:blipFill>
          <a:blip r:embed="rId8"/>
          <a:stretch>
            <a:fillRect/>
          </a:stretch>
        </p:blipFill>
        <p:spPr>
          <a:xfrm>
            <a:off x="3230910" y="3886200"/>
            <a:ext cx="381000" cy="381000"/>
          </a:xfrm>
          <a:prstGeom prst="rect">
            <a:avLst/>
          </a:prstGeom>
        </p:spPr>
      </p:pic>
      <p:pic>
        <p:nvPicPr>
          <p:cNvPr id="8" name="Image 6" descr="preencoded.png"/>
          <p:cNvPicPr>
            <a:picLocks noChangeAspect="1"/>
          </p:cNvPicPr>
          <p:nvPr/>
        </p:nvPicPr>
        <p:blipFill>
          <a:blip r:embed="rId9"/>
          <a:stretch>
            <a:fillRect/>
          </a:stretch>
        </p:blipFill>
        <p:spPr>
          <a:xfrm>
            <a:off x="381000" y="4876800"/>
            <a:ext cx="11430000" cy="838200"/>
          </a:xfrm>
          <a:prstGeom prst="rect">
            <a:avLst/>
          </a:prstGeom>
        </p:spPr>
      </p:pic>
      <p:pic>
        <p:nvPicPr>
          <p:cNvPr id="9" name="Image 7" descr="preencoded.png"/>
          <p:cNvPicPr>
            <a:picLocks noChangeAspect="1"/>
          </p:cNvPicPr>
          <p:nvPr/>
        </p:nvPicPr>
        <p:blipFill>
          <a:blip r:embed="rId10"/>
          <a:stretch>
            <a:fillRect/>
          </a:stretch>
        </p:blipFill>
        <p:spPr>
          <a:xfrm>
            <a:off x="533400" y="5057775"/>
            <a:ext cx="133350" cy="171450"/>
          </a:xfrm>
          <a:prstGeom prst="rect">
            <a:avLst/>
          </a:prstGeom>
        </p:spPr>
      </p:pic>
      <p:pic>
        <p:nvPicPr>
          <p:cNvPr id="10" name="Image 8" descr="preencoded.png"/>
          <p:cNvPicPr>
            <a:picLocks noChangeAspect="1"/>
          </p:cNvPicPr>
          <p:nvPr/>
        </p:nvPicPr>
        <p:blipFill>
          <a:blip r:embed="rId11"/>
          <a:stretch>
            <a:fillRect/>
          </a:stretch>
        </p:blipFill>
        <p:spPr>
          <a:xfrm>
            <a:off x="381000" y="6419850"/>
            <a:ext cx="11430000" cy="57150"/>
          </a:xfrm>
          <a:prstGeom prst="rect">
            <a:avLst/>
          </a:prstGeom>
        </p:spPr>
      </p:pic>
      <p:pic>
        <p:nvPicPr>
          <p:cNvPr id="11" name="Image 9" descr="preencoded.png"/>
          <p:cNvPicPr>
            <a:picLocks noChangeAspect="1"/>
          </p:cNvPicPr>
          <p:nvPr/>
        </p:nvPicPr>
        <p:blipFill>
          <a:blip r:embed="rId12"/>
          <a:stretch>
            <a:fillRect/>
          </a:stretch>
        </p:blipFill>
        <p:spPr>
          <a:xfrm>
            <a:off x="381000" y="6419850"/>
            <a:ext cx="1905298" cy="57150"/>
          </a:xfrm>
          <a:prstGeom prst="rect">
            <a:avLst/>
          </a:prstGeom>
        </p:spPr>
      </p:pic>
      <p:sp>
        <p:nvSpPr>
          <p:cNvPr id="1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5 - RDS Storage and Performance</a:t>
            </a:r>
            <a:endParaRPr lang="en-US" sz="2250" dirty="0"/>
          </a:p>
        </p:txBody>
      </p:sp>
      <p:sp>
        <p:nvSpPr>
          <p:cNvPr id="13" name="Text 1"/>
          <p:cNvSpPr/>
          <p:nvPr/>
        </p:nvSpPr>
        <p:spPr>
          <a:xfrm>
            <a:off x="647700" y="1066800"/>
            <a:ext cx="1371600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 Which statement accurately describes a key performance best practice for Amazon RDS?</a:t>
            </a:r>
            <a:endParaRPr lang="en-US" sz="1500" dirty="0"/>
          </a:p>
        </p:txBody>
      </p:sp>
      <p:sp>
        <p:nvSpPr>
          <p:cNvPr id="14" name="Text 2"/>
          <p:cNvSpPr/>
          <p:nvPr/>
        </p:nvSpPr>
        <p:spPr>
          <a:xfrm>
            <a:off x="571500" y="1752600"/>
            <a:ext cx="2491026"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9900"/>
                </a:solidFill>
                <a:latin typeface="ui-sans-serif" pitchFamily="34" charset="0"/>
                <a:ea typeface="ui-sans-serif" pitchFamily="34" charset="-122"/>
                <a:cs typeface="ui-sans-serif" pitchFamily="34" charset="-120"/>
              </a:rPr>
              <a:t>Correct Answer:</a:t>
            </a:r>
            <a:endParaRPr lang="en-US" sz="1800" dirty="0"/>
          </a:p>
        </p:txBody>
      </p:sp>
      <p:sp>
        <p:nvSpPr>
          <p:cNvPr id="15" name="Text 3"/>
          <p:cNvSpPr/>
          <p:nvPr/>
        </p:nvSpPr>
        <p:spPr>
          <a:xfrm>
            <a:off x="2723555" y="1752600"/>
            <a:ext cx="188238" cy="304800"/>
          </a:xfrm>
          <a:prstGeom prst="rect">
            <a:avLst/>
          </a:prstGeom>
          <a:noFill/>
          <a:ln/>
        </p:spPr>
        <p:txBody>
          <a:bodyPr vert="horz" wrap="square" lIns="0" tIns="0" rIns="0" bIns="0" rtlCol="0" anchor="t"/>
          <a:lstStyle/>
          <a:p>
            <a:pPr marL="0" indent="0">
              <a:lnSpc>
                <a:spcPts val="2400"/>
              </a:lnSpc>
              <a:buNone/>
            </a:pPr>
            <a:r>
              <a:rPr lang="en-US" sz="1800" dirty="0">
                <a:solidFill>
                  <a:srgbClr val="000000"/>
                </a:solidFill>
                <a:latin typeface="ui-sans-serif" pitchFamily="34" charset="0"/>
                <a:ea typeface="ui-sans-serif" pitchFamily="34" charset="-122"/>
                <a:cs typeface="ui-sans-serif" pitchFamily="34" charset="-120"/>
              </a:rPr>
              <a:t>B</a:t>
            </a:r>
            <a:endParaRPr lang="en-US" sz="1800" dirty="0"/>
          </a:p>
        </p:txBody>
      </p:sp>
      <p:sp>
        <p:nvSpPr>
          <p:cNvPr id="16" name="Text 4"/>
          <p:cNvSpPr/>
          <p:nvPr/>
        </p:nvSpPr>
        <p:spPr>
          <a:xfrm>
            <a:off x="571500" y="2133600"/>
            <a:ext cx="132588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Ensuring the working set of data and indexes resides almost completely in memory.</a:t>
            </a:r>
            <a:endParaRPr lang="en-US" sz="1500" dirty="0"/>
          </a:p>
        </p:txBody>
      </p:sp>
      <p:sp>
        <p:nvSpPr>
          <p:cNvPr id="17" name="Text 5"/>
          <p:cNvSpPr/>
          <p:nvPr/>
        </p:nvSpPr>
        <p:spPr>
          <a:xfrm>
            <a:off x="381000" y="2819400"/>
            <a:ext cx="11430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Explanation:</a:t>
            </a:r>
            <a:endParaRPr lang="en-US" sz="1500" dirty="0"/>
          </a:p>
        </p:txBody>
      </p:sp>
      <p:sp>
        <p:nvSpPr>
          <p:cNvPr id="18" name="Text 6"/>
          <p:cNvSpPr/>
          <p:nvPr/>
        </p:nvSpPr>
        <p:spPr>
          <a:xfrm>
            <a:off x="381000" y="3200400"/>
            <a:ext cx="11430000" cy="5334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Keeping the working set of data and indexes in memory significantly improves database performance by reducing disk I/O operations. This is a fundamental principle in database optimization.</a:t>
            </a:r>
            <a:endParaRPr lang="en-US" sz="1350" dirty="0"/>
          </a:p>
        </p:txBody>
      </p:sp>
      <p:sp>
        <p:nvSpPr>
          <p:cNvPr id="19" name="Text 7"/>
          <p:cNvSpPr/>
          <p:nvPr/>
        </p:nvSpPr>
        <p:spPr>
          <a:xfrm>
            <a:off x="885825" y="3943350"/>
            <a:ext cx="2298502" cy="266700"/>
          </a:xfrm>
          <a:prstGeom prst="rect">
            <a:avLst/>
          </a:prstGeom>
          <a:noFill/>
          <a:ln/>
        </p:spPr>
        <p:txBody>
          <a:bodyPr vert="horz" wrap="square" lIns="0" tIns="0" rIns="0" bIns="0" rtlCol="0" anchor="t"/>
          <a:lstStyle/>
          <a:p>
            <a:pPr marL="0" indent="0">
              <a:lnSpc>
                <a:spcPts val="2100"/>
              </a:lnSpc>
              <a:buNone/>
            </a:pPr>
            <a:r>
              <a:rPr lang="en-US" sz="1350" dirty="0">
                <a:solidFill>
                  <a:srgbClr val="000000"/>
                </a:solidFill>
                <a:latin typeface="ui-sans-serif" pitchFamily="34" charset="0"/>
                <a:ea typeface="ui-sans-serif" pitchFamily="34" charset="-122"/>
                <a:cs typeface="ui-sans-serif" pitchFamily="34" charset="-120"/>
              </a:rPr>
              <a:t>In-Memory Operations</a:t>
            </a:r>
            <a:endParaRPr lang="en-US" sz="1350" dirty="0"/>
          </a:p>
        </p:txBody>
      </p:sp>
      <p:sp>
        <p:nvSpPr>
          <p:cNvPr id="20" name="Text 8"/>
          <p:cNvSpPr/>
          <p:nvPr/>
        </p:nvSpPr>
        <p:spPr>
          <a:xfrm>
            <a:off x="381000" y="4343400"/>
            <a:ext cx="3145572"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Faster data access and processing</a:t>
            </a:r>
            <a:endParaRPr lang="en-US" sz="1200" dirty="0"/>
          </a:p>
        </p:txBody>
      </p:sp>
      <p:sp>
        <p:nvSpPr>
          <p:cNvPr id="21" name="Text 9"/>
          <p:cNvSpPr/>
          <p:nvPr/>
        </p:nvSpPr>
        <p:spPr>
          <a:xfrm>
            <a:off x="3688110" y="3943350"/>
            <a:ext cx="1756291" cy="266700"/>
          </a:xfrm>
          <a:prstGeom prst="rect">
            <a:avLst/>
          </a:prstGeom>
          <a:noFill/>
          <a:ln/>
        </p:spPr>
        <p:txBody>
          <a:bodyPr vert="horz" wrap="square" lIns="0" tIns="0" rIns="0" bIns="0" rtlCol="0" anchor="t"/>
          <a:lstStyle/>
          <a:p>
            <a:pPr marL="0" indent="0">
              <a:lnSpc>
                <a:spcPts val="2100"/>
              </a:lnSpc>
              <a:buNone/>
            </a:pPr>
            <a:r>
              <a:rPr lang="en-US" sz="1350" dirty="0">
                <a:solidFill>
                  <a:srgbClr val="000000"/>
                </a:solidFill>
                <a:latin typeface="ui-sans-serif" pitchFamily="34" charset="0"/>
                <a:ea typeface="ui-sans-serif" pitchFamily="34" charset="-122"/>
                <a:cs typeface="ui-sans-serif" pitchFamily="34" charset="-120"/>
              </a:rPr>
              <a:t>Reduced Disk I/O</a:t>
            </a:r>
            <a:endParaRPr lang="en-US" sz="1350" dirty="0"/>
          </a:p>
        </p:txBody>
      </p:sp>
      <p:sp>
        <p:nvSpPr>
          <p:cNvPr id="22" name="Text 10"/>
          <p:cNvSpPr/>
          <p:nvPr/>
        </p:nvSpPr>
        <p:spPr>
          <a:xfrm>
            <a:off x="3230910" y="4343400"/>
            <a:ext cx="306627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Less strain on storage subsystem</a:t>
            </a:r>
            <a:endParaRPr lang="en-US" sz="1200" dirty="0"/>
          </a:p>
        </p:txBody>
      </p:sp>
      <p:sp>
        <p:nvSpPr>
          <p:cNvPr id="23" name="Text 11"/>
          <p:cNvSpPr/>
          <p:nvPr/>
        </p:nvSpPr>
        <p:spPr>
          <a:xfrm>
            <a:off x="742950" y="5029200"/>
            <a:ext cx="111252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 </a:t>
            </a:r>
            <a:r>
              <a:rPr lang="en-US" sz="1350" b="1" dirty="0">
                <a:solidFill>
                  <a:srgbClr val="374151"/>
                </a:solidFill>
                <a:latin typeface="ui-sans-serif" pitchFamily="34" charset="0"/>
                <a:ea typeface="ui-sans-serif" pitchFamily="34" charset="-122"/>
                <a:cs typeface="ui-sans-serif" pitchFamily="34" charset="-120"/>
              </a:rPr>
              <a:t>Key Takeaway:</a:t>
            </a:r>
            <a:r>
              <a:rPr lang="en-US" sz="1350" dirty="0">
                <a:solidFill>
                  <a:srgbClr val="374151"/>
                </a:solidFill>
                <a:latin typeface="ui-sans-serif" pitchFamily="34" charset="0"/>
                <a:ea typeface="ui-sans-serif" pitchFamily="34" charset="-122"/>
                <a:cs typeface="ui-sans-serif" pitchFamily="34" charset="-120"/>
              </a:rPr>
              <a:t> For optimal RDS performance, ensure your working set (frequently accessed data and indexes) fits in memory to minimize disk I/O.</a:t>
            </a:r>
            <a:endParaRPr lang="en-US" sz="1350" dirty="0"/>
          </a:p>
        </p:txBody>
      </p:sp>
      <p:sp>
        <p:nvSpPr>
          <p:cNvPr id="24" name="Text 12"/>
          <p:cNvSpPr/>
          <p:nvPr/>
        </p:nvSpPr>
        <p:spPr>
          <a:xfrm>
            <a:off x="381000" y="613410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5" name="Text 13"/>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5 of 30</a:t>
            </a:r>
            <a:endParaRPr 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810750" y="0"/>
            <a:ext cx="2381250" cy="2381250"/>
          </a:xfrm>
          <a:prstGeom prst="rect">
            <a:avLst/>
          </a:prstGeom>
        </p:spPr>
      </p:pic>
      <p:pic>
        <p:nvPicPr>
          <p:cNvPr id="4" name="Image 2" descr="preencoded.png"/>
          <p:cNvPicPr>
            <a:picLocks noChangeAspect="1"/>
          </p:cNvPicPr>
          <p:nvPr/>
        </p:nvPicPr>
        <p:blipFill>
          <a:blip r:embed="rId5"/>
          <a:stretch>
            <a:fillRect/>
          </a:stretch>
        </p:blipFill>
        <p:spPr>
          <a:xfrm>
            <a:off x="0" y="4476750"/>
            <a:ext cx="1428750" cy="1905000"/>
          </a:xfrm>
          <a:prstGeom prst="rect">
            <a:avLst/>
          </a:prstGeom>
        </p:spPr>
      </p:pic>
      <p:pic>
        <p:nvPicPr>
          <p:cNvPr id="5" name="Image 3" descr="preencoded.png"/>
          <p:cNvPicPr>
            <a:picLocks noChangeAspect="1"/>
          </p:cNvPicPr>
          <p:nvPr/>
        </p:nvPicPr>
        <p:blipFill>
          <a:blip r:embed="rId6"/>
          <a:stretch>
            <a:fillRect/>
          </a:stretch>
        </p:blipFill>
        <p:spPr>
          <a:xfrm>
            <a:off x="381000" y="800100"/>
            <a:ext cx="609600" cy="38100"/>
          </a:xfrm>
          <a:prstGeom prst="rect">
            <a:avLst/>
          </a:prstGeom>
        </p:spPr>
      </p:pic>
      <p:pic>
        <p:nvPicPr>
          <p:cNvPr id="6" name="Image 4" descr="preencoded.png"/>
          <p:cNvPicPr>
            <a:picLocks noChangeAspect="1"/>
          </p:cNvPicPr>
          <p:nvPr/>
        </p:nvPicPr>
        <p:blipFill>
          <a:blip r:embed="rId7"/>
          <a:stretch>
            <a:fillRect/>
          </a:stretch>
        </p:blipFill>
        <p:spPr>
          <a:xfrm>
            <a:off x="381000" y="1162050"/>
            <a:ext cx="257175" cy="228600"/>
          </a:xfrm>
          <a:prstGeom prst="rect">
            <a:avLst/>
          </a:prstGeom>
        </p:spPr>
      </p:pic>
      <p:pic>
        <p:nvPicPr>
          <p:cNvPr id="7" name="Image 5" descr="preencoded.png"/>
          <p:cNvPicPr>
            <a:picLocks noChangeAspect="1"/>
          </p:cNvPicPr>
          <p:nvPr/>
        </p:nvPicPr>
        <p:blipFill>
          <a:blip r:embed="rId8"/>
          <a:stretch>
            <a:fillRect/>
          </a:stretch>
        </p:blipFill>
        <p:spPr>
          <a:xfrm>
            <a:off x="381000" y="2590800"/>
            <a:ext cx="5600700" cy="1104900"/>
          </a:xfrm>
          <a:prstGeom prst="rect">
            <a:avLst/>
          </a:prstGeom>
        </p:spPr>
      </p:pic>
      <p:pic>
        <p:nvPicPr>
          <p:cNvPr id="8" name="Image 6" descr="preencoded.png"/>
          <p:cNvPicPr>
            <a:picLocks noChangeAspect="1"/>
          </p:cNvPicPr>
          <p:nvPr/>
        </p:nvPicPr>
        <p:blipFill>
          <a:blip r:embed="rId8"/>
          <a:stretch>
            <a:fillRect/>
          </a:stretch>
        </p:blipFill>
        <p:spPr>
          <a:xfrm>
            <a:off x="6210300" y="2590800"/>
            <a:ext cx="5600700" cy="1104900"/>
          </a:xfrm>
          <a:prstGeom prst="rect">
            <a:avLst/>
          </a:prstGeom>
        </p:spPr>
      </p:pic>
      <p:pic>
        <p:nvPicPr>
          <p:cNvPr id="9" name="Image 7" descr="preencoded.png"/>
          <p:cNvPicPr>
            <a:picLocks noChangeAspect="1"/>
          </p:cNvPicPr>
          <p:nvPr/>
        </p:nvPicPr>
        <p:blipFill>
          <a:blip r:embed="rId8"/>
          <a:stretch>
            <a:fillRect/>
          </a:stretch>
        </p:blipFill>
        <p:spPr>
          <a:xfrm>
            <a:off x="381000" y="3924300"/>
            <a:ext cx="5600700" cy="1104900"/>
          </a:xfrm>
          <a:prstGeom prst="rect">
            <a:avLst/>
          </a:prstGeom>
        </p:spPr>
      </p:pic>
      <p:pic>
        <p:nvPicPr>
          <p:cNvPr id="10" name="Image 8" descr="preencoded.png"/>
          <p:cNvPicPr>
            <a:picLocks noChangeAspect="1"/>
          </p:cNvPicPr>
          <p:nvPr/>
        </p:nvPicPr>
        <p:blipFill>
          <a:blip r:embed="rId8"/>
          <a:stretch>
            <a:fillRect/>
          </a:stretch>
        </p:blipFill>
        <p:spPr>
          <a:xfrm>
            <a:off x="6210300" y="3924300"/>
            <a:ext cx="5600700" cy="1104900"/>
          </a:xfrm>
          <a:prstGeom prst="rect">
            <a:avLst/>
          </a:prstGeom>
        </p:spPr>
      </p:pic>
      <p:pic>
        <p:nvPicPr>
          <p:cNvPr id="11" name="Image 9" descr="preencoded.png"/>
          <p:cNvPicPr>
            <a:picLocks noChangeAspect="1"/>
          </p:cNvPicPr>
          <p:nvPr/>
        </p:nvPicPr>
        <p:blipFill>
          <a:blip r:embed="rId9"/>
          <a:stretch>
            <a:fillRect/>
          </a:stretch>
        </p:blipFill>
        <p:spPr>
          <a:xfrm>
            <a:off x="381000" y="6419850"/>
            <a:ext cx="11430000" cy="57150"/>
          </a:xfrm>
          <a:prstGeom prst="rect">
            <a:avLst/>
          </a:prstGeom>
        </p:spPr>
      </p:pic>
      <p:pic>
        <p:nvPicPr>
          <p:cNvPr id="12" name="Image 10" descr="preencoded.png"/>
          <p:cNvPicPr>
            <a:picLocks noChangeAspect="1"/>
          </p:cNvPicPr>
          <p:nvPr/>
        </p:nvPicPr>
        <p:blipFill>
          <a:blip r:embed="rId10"/>
          <a:stretch>
            <a:fillRect/>
          </a:stretch>
        </p:blipFill>
        <p:spPr>
          <a:xfrm>
            <a:off x="381000" y="6419850"/>
            <a:ext cx="2286000" cy="57150"/>
          </a:xfrm>
          <a:prstGeom prst="rect">
            <a:avLst/>
          </a:prstGeom>
        </p:spPr>
      </p:pic>
      <p:sp>
        <p:nvSpPr>
          <p:cNvPr id="13"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6 - RDS Data Transfer Pricing</a:t>
            </a:r>
            <a:endParaRPr lang="en-US" sz="2250" dirty="0"/>
          </a:p>
        </p:txBody>
      </p:sp>
      <p:sp>
        <p:nvSpPr>
          <p:cNvPr id="14" name="Text 1"/>
          <p:cNvSpPr/>
          <p:nvPr/>
        </p:nvSpPr>
        <p:spPr>
          <a:xfrm>
            <a:off x="752475" y="1143000"/>
            <a:ext cx="11430000" cy="11430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An application running on an Amazon EC2 instance needs to frequently access data from an Amazon RDS DB instance. Both instances are located in the same AWS Region. What is the data transfer cost implication if the EC2 instance and the RDS DB instance are in different Availability Zones within that same region?</a:t>
            </a:r>
            <a:endParaRPr lang="en-US" sz="1800" dirty="0"/>
          </a:p>
        </p:txBody>
      </p:sp>
      <p:sp>
        <p:nvSpPr>
          <p:cNvPr id="15" name="Text 2"/>
          <p:cNvSpPr/>
          <p:nvPr/>
        </p:nvSpPr>
        <p:spPr>
          <a:xfrm>
            <a:off x="533400" y="27432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6" name="Text 3"/>
          <p:cNvSpPr/>
          <p:nvPr/>
        </p:nvSpPr>
        <p:spPr>
          <a:xfrm>
            <a:off x="533400" y="30099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Data transfer between them is free.</a:t>
            </a:r>
            <a:endParaRPr lang="en-US" sz="1350" dirty="0"/>
          </a:p>
        </p:txBody>
      </p:sp>
      <p:sp>
        <p:nvSpPr>
          <p:cNvPr id="17" name="Text 4"/>
          <p:cNvSpPr/>
          <p:nvPr/>
        </p:nvSpPr>
        <p:spPr>
          <a:xfrm>
            <a:off x="6362700" y="27432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8" name="Text 5"/>
          <p:cNvSpPr/>
          <p:nvPr/>
        </p:nvSpPr>
        <p:spPr>
          <a:xfrm>
            <a:off x="6362700" y="30099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Standard EC2 regional data transfer charges apply for data transferred in and out of the EC2 instance.</a:t>
            </a:r>
            <a:endParaRPr lang="en-US" sz="1350" dirty="0"/>
          </a:p>
        </p:txBody>
      </p:sp>
      <p:sp>
        <p:nvSpPr>
          <p:cNvPr id="19" name="Text 6"/>
          <p:cNvSpPr/>
          <p:nvPr/>
        </p:nvSpPr>
        <p:spPr>
          <a:xfrm>
            <a:off x="533400" y="4076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20" name="Text 7"/>
          <p:cNvSpPr/>
          <p:nvPr/>
        </p:nvSpPr>
        <p:spPr>
          <a:xfrm>
            <a:off x="533400" y="43434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Standard EC2 regional data transfer charges apply for data transferred in and out of the RDS DB instance.</a:t>
            </a:r>
            <a:endParaRPr lang="en-US" sz="1350" dirty="0"/>
          </a:p>
        </p:txBody>
      </p:sp>
      <p:sp>
        <p:nvSpPr>
          <p:cNvPr id="21" name="Text 8"/>
          <p:cNvSpPr/>
          <p:nvPr/>
        </p:nvSpPr>
        <p:spPr>
          <a:xfrm>
            <a:off x="6362700" y="4076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2" name="Text 9"/>
          <p:cNvSpPr/>
          <p:nvPr/>
        </p:nvSpPr>
        <p:spPr>
          <a:xfrm>
            <a:off x="6362700" y="43434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flat rate per GB is charged, regardless of the direction of transfer.</a:t>
            </a:r>
            <a:endParaRPr lang="en-US" sz="1350" dirty="0"/>
          </a:p>
        </p:txBody>
      </p:sp>
      <p:sp>
        <p:nvSpPr>
          <p:cNvPr id="23" name="Text 10"/>
          <p:cNvSpPr/>
          <p:nvPr/>
        </p:nvSpPr>
        <p:spPr>
          <a:xfrm>
            <a:off x="381000" y="6134100"/>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24" name="Text 11"/>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6 of 30</a:t>
            </a:r>
            <a:endParaRPr 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79444"/>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085850"/>
            <a:ext cx="190500" cy="190500"/>
          </a:xfrm>
          <a:prstGeom prst="rect">
            <a:avLst/>
          </a:prstGeom>
        </p:spPr>
      </p:pic>
      <p:pic>
        <p:nvPicPr>
          <p:cNvPr id="5" name="Image 3" descr="preencoded.png"/>
          <p:cNvPicPr>
            <a:picLocks noChangeAspect="1"/>
          </p:cNvPicPr>
          <p:nvPr/>
        </p:nvPicPr>
        <p:blipFill>
          <a:blip r:embed="rId6"/>
          <a:stretch>
            <a:fillRect/>
          </a:stretch>
        </p:blipFill>
        <p:spPr>
          <a:xfrm>
            <a:off x="381000" y="1933575"/>
            <a:ext cx="11430000" cy="876300"/>
          </a:xfrm>
          <a:prstGeom prst="rect">
            <a:avLst/>
          </a:prstGeom>
        </p:spPr>
      </p:pic>
      <p:pic>
        <p:nvPicPr>
          <p:cNvPr id="6" name="Image 4" descr="preencoded.png"/>
          <p:cNvPicPr>
            <a:picLocks noChangeAspect="1"/>
          </p:cNvPicPr>
          <p:nvPr/>
        </p:nvPicPr>
        <p:blipFill>
          <a:blip r:embed="rId7"/>
          <a:stretch>
            <a:fillRect/>
          </a:stretch>
        </p:blipFill>
        <p:spPr>
          <a:xfrm>
            <a:off x="381000" y="3076575"/>
            <a:ext cx="133350" cy="171450"/>
          </a:xfrm>
          <a:prstGeom prst="rect">
            <a:avLst/>
          </a:prstGeom>
        </p:spPr>
      </p:pic>
      <p:pic>
        <p:nvPicPr>
          <p:cNvPr id="7" name="Image 5" descr="preencoded.png"/>
          <p:cNvPicPr>
            <a:picLocks noChangeAspect="1"/>
          </p:cNvPicPr>
          <p:nvPr/>
        </p:nvPicPr>
        <p:blipFill>
          <a:blip r:embed="rId8"/>
          <a:stretch>
            <a:fillRect/>
          </a:stretch>
        </p:blipFill>
        <p:spPr>
          <a:xfrm>
            <a:off x="2079724" y="4102894"/>
            <a:ext cx="2438400" cy="1219200"/>
          </a:xfrm>
          <a:prstGeom prst="rect">
            <a:avLst/>
          </a:prstGeom>
        </p:spPr>
      </p:pic>
      <p:pic>
        <p:nvPicPr>
          <p:cNvPr id="8" name="Image 6" descr="preencoded.png"/>
          <p:cNvPicPr>
            <a:picLocks noChangeAspect="1"/>
          </p:cNvPicPr>
          <p:nvPr/>
        </p:nvPicPr>
        <p:blipFill>
          <a:blip r:embed="rId9"/>
          <a:stretch>
            <a:fillRect/>
          </a:stretch>
        </p:blipFill>
        <p:spPr>
          <a:xfrm>
            <a:off x="3156049" y="4264819"/>
            <a:ext cx="285750" cy="285750"/>
          </a:xfrm>
          <a:prstGeom prst="rect">
            <a:avLst/>
          </a:prstGeom>
        </p:spPr>
      </p:pic>
      <p:pic>
        <p:nvPicPr>
          <p:cNvPr id="9" name="Image 7" descr="preencoded.png"/>
          <p:cNvPicPr>
            <a:picLocks noChangeAspect="1"/>
          </p:cNvPicPr>
          <p:nvPr/>
        </p:nvPicPr>
        <p:blipFill>
          <a:blip r:embed="rId10"/>
          <a:stretch>
            <a:fillRect/>
          </a:stretch>
        </p:blipFill>
        <p:spPr>
          <a:xfrm>
            <a:off x="4822924" y="4588669"/>
            <a:ext cx="609600" cy="19050"/>
          </a:xfrm>
          <a:prstGeom prst="rect">
            <a:avLst/>
          </a:prstGeom>
        </p:spPr>
      </p:pic>
      <p:pic>
        <p:nvPicPr>
          <p:cNvPr id="10" name="Image 8" descr="preencoded.png"/>
          <p:cNvPicPr>
            <a:picLocks noChangeAspect="1"/>
          </p:cNvPicPr>
          <p:nvPr/>
        </p:nvPicPr>
        <p:blipFill>
          <a:blip r:embed="rId11"/>
          <a:stretch>
            <a:fillRect/>
          </a:stretch>
        </p:blipFill>
        <p:spPr>
          <a:xfrm>
            <a:off x="6759476" y="4588669"/>
            <a:ext cx="609600" cy="19050"/>
          </a:xfrm>
          <a:prstGeom prst="rect">
            <a:avLst/>
          </a:prstGeom>
        </p:spPr>
      </p:pic>
      <p:pic>
        <p:nvPicPr>
          <p:cNvPr id="11" name="Image 9" descr="preencoded.png"/>
          <p:cNvPicPr>
            <a:picLocks noChangeAspect="1"/>
          </p:cNvPicPr>
          <p:nvPr/>
        </p:nvPicPr>
        <p:blipFill>
          <a:blip r:embed="rId12"/>
          <a:stretch>
            <a:fillRect/>
          </a:stretch>
        </p:blipFill>
        <p:spPr>
          <a:xfrm>
            <a:off x="5409605" y="4750594"/>
            <a:ext cx="133350" cy="133350"/>
          </a:xfrm>
          <a:prstGeom prst="rect">
            <a:avLst/>
          </a:prstGeom>
        </p:spPr>
      </p:pic>
      <p:pic>
        <p:nvPicPr>
          <p:cNvPr id="12" name="Image 10" descr="preencoded.png"/>
          <p:cNvPicPr>
            <a:picLocks noChangeAspect="1"/>
          </p:cNvPicPr>
          <p:nvPr/>
        </p:nvPicPr>
        <p:blipFill>
          <a:blip r:embed="rId13"/>
          <a:stretch>
            <a:fillRect/>
          </a:stretch>
        </p:blipFill>
        <p:spPr>
          <a:xfrm>
            <a:off x="7673876" y="4102894"/>
            <a:ext cx="2438400" cy="1219200"/>
          </a:xfrm>
          <a:prstGeom prst="rect">
            <a:avLst/>
          </a:prstGeom>
        </p:spPr>
      </p:pic>
      <p:pic>
        <p:nvPicPr>
          <p:cNvPr id="13" name="Image 11" descr="preencoded.png"/>
          <p:cNvPicPr>
            <a:picLocks noChangeAspect="1"/>
          </p:cNvPicPr>
          <p:nvPr/>
        </p:nvPicPr>
        <p:blipFill>
          <a:blip r:embed="rId14"/>
          <a:stretch>
            <a:fillRect/>
          </a:stretch>
        </p:blipFill>
        <p:spPr>
          <a:xfrm>
            <a:off x="8769251" y="4264819"/>
            <a:ext cx="247650" cy="285750"/>
          </a:xfrm>
          <a:prstGeom prst="rect">
            <a:avLst/>
          </a:prstGeom>
        </p:spPr>
      </p:pic>
      <p:pic>
        <p:nvPicPr>
          <p:cNvPr id="14" name="Image 12" descr="preencoded.png"/>
          <p:cNvPicPr>
            <a:picLocks noChangeAspect="1"/>
          </p:cNvPicPr>
          <p:nvPr/>
        </p:nvPicPr>
        <p:blipFill>
          <a:blip r:embed="rId15"/>
          <a:stretch>
            <a:fillRect/>
          </a:stretch>
        </p:blipFill>
        <p:spPr>
          <a:xfrm>
            <a:off x="381000" y="5550694"/>
            <a:ext cx="11430000" cy="685800"/>
          </a:xfrm>
          <a:prstGeom prst="rect">
            <a:avLst/>
          </a:prstGeom>
        </p:spPr>
      </p:pic>
      <p:pic>
        <p:nvPicPr>
          <p:cNvPr id="15" name="Image 13" descr="preencoded.png"/>
          <p:cNvPicPr>
            <a:picLocks noChangeAspect="1"/>
          </p:cNvPicPr>
          <p:nvPr/>
        </p:nvPicPr>
        <p:blipFill>
          <a:blip r:embed="rId16"/>
          <a:stretch>
            <a:fillRect/>
          </a:stretch>
        </p:blipFill>
        <p:spPr>
          <a:xfrm>
            <a:off x="495300" y="5693569"/>
            <a:ext cx="152400" cy="152400"/>
          </a:xfrm>
          <a:prstGeom prst="rect">
            <a:avLst/>
          </a:prstGeom>
        </p:spPr>
      </p:pic>
      <p:pic>
        <p:nvPicPr>
          <p:cNvPr id="16" name="Image 14" descr="preencoded.png"/>
          <p:cNvPicPr>
            <a:picLocks noChangeAspect="1"/>
          </p:cNvPicPr>
          <p:nvPr/>
        </p:nvPicPr>
        <p:blipFill>
          <a:blip r:embed="rId17"/>
          <a:stretch>
            <a:fillRect/>
          </a:stretch>
        </p:blipFill>
        <p:spPr>
          <a:xfrm>
            <a:off x="381000" y="6541294"/>
            <a:ext cx="11430000" cy="57150"/>
          </a:xfrm>
          <a:prstGeom prst="rect">
            <a:avLst/>
          </a:prstGeom>
        </p:spPr>
      </p:pic>
      <p:pic>
        <p:nvPicPr>
          <p:cNvPr id="17" name="Image 15" descr="preencoded.png"/>
          <p:cNvPicPr>
            <a:picLocks noChangeAspect="1"/>
          </p:cNvPicPr>
          <p:nvPr/>
        </p:nvPicPr>
        <p:blipFill>
          <a:blip r:embed="rId18"/>
          <a:stretch>
            <a:fillRect/>
          </a:stretch>
        </p:blipFill>
        <p:spPr>
          <a:xfrm>
            <a:off x="381000" y="6541294"/>
            <a:ext cx="2286000" cy="57150"/>
          </a:xfrm>
          <a:prstGeom prst="rect">
            <a:avLst/>
          </a:prstGeom>
        </p:spPr>
      </p:pic>
      <p:sp>
        <p:nvSpPr>
          <p:cNvPr id="18"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6 - RDS Data Transfer Pricing</a:t>
            </a:r>
            <a:endParaRPr lang="en-US" sz="2250" dirty="0"/>
          </a:p>
        </p:txBody>
      </p:sp>
      <p:sp>
        <p:nvSpPr>
          <p:cNvPr id="19" name="Text 1"/>
          <p:cNvSpPr/>
          <p:nvPr/>
        </p:nvSpPr>
        <p:spPr>
          <a:xfrm>
            <a:off x="647700" y="1066800"/>
            <a:ext cx="11430000" cy="714375"/>
          </a:xfrm>
          <a:prstGeom prst="rect">
            <a:avLst/>
          </a:prstGeom>
          <a:noFill/>
          <a:ln/>
        </p:spPr>
        <p:txBody>
          <a:bodyPr vert="horz" wrap="square" lIns="0" tIns="0" rIns="0" bIns="0" rtlCol="0" anchor="t"/>
          <a:lstStyle/>
          <a:p>
            <a:pPr marL="0" indent="0">
              <a:lnSpc>
                <a:spcPts val="1875"/>
              </a:lnSpc>
              <a:buNone/>
            </a:pPr>
            <a:r>
              <a:rPr lang="en-US" sz="1500" dirty="0">
                <a:solidFill>
                  <a:srgbClr val="374151"/>
                </a:solidFill>
                <a:latin typeface="ui-sans-serif" pitchFamily="34" charset="0"/>
                <a:ea typeface="ui-sans-serif" pitchFamily="34" charset="-122"/>
                <a:cs typeface="ui-sans-serif" pitchFamily="34" charset="-120"/>
              </a:rPr>
              <a:t> An application running on an Amazon EC2 instance needs to frequently access data from an Amazon RDS DB instance. Both instances are located in the same AWS Region. What is the data transfer cost implication if the EC2 instance and the RDS DB instance are in different Availability Zones within that same region?</a:t>
            </a:r>
            <a:endParaRPr lang="en-US" sz="1500" dirty="0"/>
          </a:p>
        </p:txBody>
      </p:sp>
      <p:sp>
        <p:nvSpPr>
          <p:cNvPr id="20" name="Text 2"/>
          <p:cNvSpPr/>
          <p:nvPr/>
        </p:nvSpPr>
        <p:spPr>
          <a:xfrm>
            <a:off x="533400" y="2085975"/>
            <a:ext cx="111252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Correct Answer:</a:t>
            </a:r>
            <a:endParaRPr lang="en-US" sz="1500" dirty="0"/>
          </a:p>
        </p:txBody>
      </p:sp>
      <p:sp>
        <p:nvSpPr>
          <p:cNvPr id="21" name="Text 3"/>
          <p:cNvSpPr/>
          <p:nvPr/>
        </p:nvSpPr>
        <p:spPr>
          <a:xfrm>
            <a:off x="533400" y="2390775"/>
            <a:ext cx="13350240"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C. Standard EC2 regional data transfer charges apply for data transferred in and out of the RDS DB instance.</a:t>
            </a:r>
            <a:endParaRPr lang="en-US" sz="1500" dirty="0"/>
          </a:p>
        </p:txBody>
      </p:sp>
      <p:sp>
        <p:nvSpPr>
          <p:cNvPr id="22" name="Text 4"/>
          <p:cNvSpPr/>
          <p:nvPr/>
        </p:nvSpPr>
        <p:spPr>
          <a:xfrm>
            <a:off x="590550" y="3038475"/>
            <a:ext cx="11430000" cy="835819"/>
          </a:xfrm>
          <a:prstGeom prst="rect">
            <a:avLst/>
          </a:prstGeom>
          <a:noFill/>
          <a:ln/>
        </p:spPr>
        <p:txBody>
          <a:bodyPr vert="horz" wrap="square" lIns="0" tIns="0" rIns="0" bIns="0" rtlCol="0" anchor="t"/>
          <a:lstStyle/>
          <a:p>
            <a:pPr marL="0" indent="0">
              <a:lnSpc>
                <a:spcPts val="2194"/>
              </a:lnSpc>
              <a:buNone/>
            </a:pPr>
            <a:r>
              <a:rPr lang="en-US" sz="1350" dirty="0">
                <a:solidFill>
                  <a:srgbClr val="374151"/>
                </a:solidFill>
                <a:latin typeface="ui-sans-serif" pitchFamily="34" charset="0"/>
                <a:ea typeface="ui-sans-serif" pitchFamily="34" charset="-122"/>
                <a:cs typeface="ui-sans-serif" pitchFamily="34" charset="-120"/>
              </a:rPr>
              <a:t> Explanation: Data transfer between EC2 and RDS instances in different Availability Zones within the same region follows standard data transfer pricing rules. Since they are in the same region, the data transfer is considered a regional transfer, not cross-region.</a:t>
            </a:r>
            <a:endParaRPr lang="en-US" sz="1350" dirty="0"/>
          </a:p>
        </p:txBody>
      </p:sp>
      <p:sp>
        <p:nvSpPr>
          <p:cNvPr id="23" name="Text 5"/>
          <p:cNvSpPr/>
          <p:nvPr/>
        </p:nvSpPr>
        <p:spPr>
          <a:xfrm>
            <a:off x="2018764" y="4674394"/>
            <a:ext cx="256032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1F2937"/>
                </a:solidFill>
                <a:latin typeface="ui-sans-serif" pitchFamily="34" charset="0"/>
                <a:ea typeface="ui-sans-serif" pitchFamily="34" charset="-122"/>
                <a:cs typeface="ui-sans-serif" pitchFamily="34" charset="-120"/>
              </a:rPr>
              <a:t>EC2 Instance</a:t>
            </a:r>
            <a:endParaRPr lang="en-US" sz="1350" dirty="0"/>
          </a:p>
        </p:txBody>
      </p:sp>
      <p:sp>
        <p:nvSpPr>
          <p:cNvPr id="24" name="Text 6"/>
          <p:cNvSpPr/>
          <p:nvPr/>
        </p:nvSpPr>
        <p:spPr>
          <a:xfrm>
            <a:off x="2232124" y="4979194"/>
            <a:ext cx="21336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Application</a:t>
            </a:r>
            <a:endParaRPr lang="en-US" sz="1050" dirty="0"/>
          </a:p>
        </p:txBody>
      </p:sp>
      <p:sp>
        <p:nvSpPr>
          <p:cNvPr id="25" name="Text 7"/>
          <p:cNvSpPr/>
          <p:nvPr/>
        </p:nvSpPr>
        <p:spPr>
          <a:xfrm>
            <a:off x="5508724" y="4502944"/>
            <a:ext cx="1409462"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Regional Network</a:t>
            </a:r>
            <a:endParaRPr lang="en-US" sz="1050" dirty="0"/>
          </a:p>
        </p:txBody>
      </p:sp>
      <p:sp>
        <p:nvSpPr>
          <p:cNvPr id="26" name="Text 8"/>
          <p:cNvSpPr/>
          <p:nvPr/>
        </p:nvSpPr>
        <p:spPr>
          <a:xfrm>
            <a:off x="5542955" y="4731544"/>
            <a:ext cx="1647349" cy="190500"/>
          </a:xfrm>
          <a:prstGeom prst="rect">
            <a:avLst/>
          </a:prstGeom>
          <a:noFill/>
          <a:ln/>
        </p:spPr>
        <p:txBody>
          <a:bodyPr vert="horz" wrap="square" lIns="0" tIns="0" rIns="0" bIns="0" rtlCol="0" anchor="t"/>
          <a:lstStyle/>
          <a:p>
            <a:pPr marL="0" indent="0">
              <a:lnSpc>
                <a:spcPts val="1500"/>
              </a:lnSpc>
              <a:buNone/>
            </a:pPr>
            <a:r>
              <a:rPr lang="en-US" sz="1050" dirty="0">
                <a:solidFill>
                  <a:srgbClr val="FF9900"/>
                </a:solidFill>
                <a:latin typeface="ui-sans-serif" pitchFamily="34" charset="0"/>
                <a:ea typeface="ui-sans-serif" pitchFamily="34" charset="-122"/>
                <a:cs typeface="ui-sans-serif" pitchFamily="34" charset="-120"/>
              </a:rPr>
              <a:t> Standard Charges</a:t>
            </a:r>
            <a:endParaRPr lang="en-US" sz="1050" dirty="0"/>
          </a:p>
        </p:txBody>
      </p:sp>
      <p:sp>
        <p:nvSpPr>
          <p:cNvPr id="27" name="Text 9"/>
          <p:cNvSpPr/>
          <p:nvPr/>
        </p:nvSpPr>
        <p:spPr>
          <a:xfrm>
            <a:off x="7612916" y="4674394"/>
            <a:ext cx="256032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1F2937"/>
                </a:solidFill>
                <a:latin typeface="ui-sans-serif" pitchFamily="34" charset="0"/>
                <a:ea typeface="ui-sans-serif" pitchFamily="34" charset="-122"/>
                <a:cs typeface="ui-sans-serif" pitchFamily="34" charset="-120"/>
              </a:rPr>
              <a:t>RDS DB Instance</a:t>
            </a:r>
            <a:endParaRPr lang="en-US" sz="1350" dirty="0"/>
          </a:p>
        </p:txBody>
      </p:sp>
      <p:sp>
        <p:nvSpPr>
          <p:cNvPr id="28" name="Text 10"/>
          <p:cNvSpPr/>
          <p:nvPr/>
        </p:nvSpPr>
        <p:spPr>
          <a:xfrm>
            <a:off x="7826276" y="4979194"/>
            <a:ext cx="21336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Data Source</a:t>
            </a:r>
            <a:endParaRPr lang="en-US" sz="1050" dirty="0"/>
          </a:p>
        </p:txBody>
      </p:sp>
      <p:sp>
        <p:nvSpPr>
          <p:cNvPr id="29" name="Text 11"/>
          <p:cNvSpPr/>
          <p:nvPr/>
        </p:nvSpPr>
        <p:spPr>
          <a:xfrm>
            <a:off x="723900" y="5664994"/>
            <a:ext cx="112014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Key Point: When instances are in different Availability Zones but the same Region, data transfer is charged at standard regional rates, not cross-region rates.</a:t>
            </a:r>
            <a:endParaRPr lang="en-US" sz="1200" dirty="0"/>
          </a:p>
        </p:txBody>
      </p:sp>
      <p:sp>
        <p:nvSpPr>
          <p:cNvPr id="30" name="Text 12"/>
          <p:cNvSpPr/>
          <p:nvPr/>
        </p:nvSpPr>
        <p:spPr>
          <a:xfrm>
            <a:off x="381000" y="6255544"/>
            <a:ext cx="38397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RDS</a:t>
            </a:r>
            <a:endParaRPr lang="en-US" sz="1200" dirty="0"/>
          </a:p>
        </p:txBody>
      </p:sp>
      <p:sp>
        <p:nvSpPr>
          <p:cNvPr id="31" name="Text 13"/>
          <p:cNvSpPr/>
          <p:nvPr/>
        </p:nvSpPr>
        <p:spPr>
          <a:xfrm>
            <a:off x="11276261" y="6255544"/>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6 of 30</a:t>
            </a:r>
            <a:endParaRPr 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p:cNvPicPr>
            <a:picLocks noChangeAspect="1"/>
          </p:cNvPicPr>
          <p:nvPr/>
        </p:nvPicPr>
        <p:blipFill>
          <a:blip r:embed="rId21"/>
          <a:stretch>
            <a:fillRect/>
          </a:stretch>
        </p:blipFill>
        <p:spPr>
          <a:xfrm>
            <a:off x="1927920" y="5753100"/>
            <a:ext cx="190500" cy="266700"/>
          </a:xfrm>
          <a:prstGeom prst="rect">
            <a:avLst/>
          </a:prstGeom>
        </p:spPr>
      </p:pic>
      <p:sp>
        <p:nvSpPr>
          <p:cNvPr id="24" name="Text 0"/>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52820DDF-95CF-B4A2-D906-FF20AE0A41CB}"/>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12D73757-DDD7-D57B-261C-664EC6A592BB}"/>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9B3B5FE5-BED3-CA8F-DE9C-F0AE5665F843}"/>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F337FD39-6A55-699F-0610-A1B61D3F10E7}"/>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064370"/>
          </a:xfrm>
          <a:prstGeom prst="rect">
            <a:avLst/>
          </a:prstGeom>
        </p:spPr>
      </p:pic>
      <p:pic>
        <p:nvPicPr>
          <p:cNvPr id="3" name="Image 1" descr="preencoded.png"/>
          <p:cNvPicPr>
            <a:picLocks noChangeAspect="1"/>
          </p:cNvPicPr>
          <p:nvPr/>
        </p:nvPicPr>
        <p:blipFill>
          <a:blip r:embed="rId4"/>
          <a:stretch>
            <a:fillRect/>
          </a:stretch>
        </p:blipFill>
        <p:spPr>
          <a:xfrm>
            <a:off x="0" y="0"/>
            <a:ext cx="12192000" cy="609600"/>
          </a:xfrm>
          <a:prstGeom prst="rect">
            <a:avLst/>
          </a:prstGeom>
        </p:spPr>
      </p:pic>
      <p:pic>
        <p:nvPicPr>
          <p:cNvPr id="4" name="Image 2" descr="preencoded.png"/>
          <p:cNvPicPr>
            <a:picLocks noChangeAspect="1"/>
          </p:cNvPicPr>
          <p:nvPr/>
        </p:nvPicPr>
        <p:blipFill>
          <a:blip r:embed="rId5"/>
          <a:stretch>
            <a:fillRect/>
          </a:stretch>
        </p:blipFill>
        <p:spPr>
          <a:xfrm>
            <a:off x="5238750" y="2609850"/>
            <a:ext cx="1714500" cy="1143000"/>
          </a:xfrm>
          <a:prstGeom prst="rect">
            <a:avLst/>
          </a:prstGeom>
        </p:spPr>
      </p:pic>
      <p:pic>
        <p:nvPicPr>
          <p:cNvPr id="5" name="Image 3" descr="preencoded.png"/>
          <p:cNvPicPr>
            <a:picLocks noChangeAspect="1"/>
          </p:cNvPicPr>
          <p:nvPr/>
        </p:nvPicPr>
        <p:blipFill>
          <a:blip r:embed="rId6"/>
          <a:stretch>
            <a:fillRect/>
          </a:stretch>
        </p:blipFill>
        <p:spPr>
          <a:xfrm>
            <a:off x="5953125" y="2686050"/>
            <a:ext cx="285750" cy="342900"/>
          </a:xfrm>
          <a:prstGeom prst="rect">
            <a:avLst/>
          </a:prstGeom>
        </p:spPr>
      </p:pic>
      <p:pic>
        <p:nvPicPr>
          <p:cNvPr id="6" name="Image 4" descr="preencoded.png"/>
          <p:cNvPicPr>
            <a:picLocks noChangeAspect="1"/>
          </p:cNvPicPr>
          <p:nvPr/>
        </p:nvPicPr>
        <p:blipFill>
          <a:blip r:embed="rId7"/>
          <a:stretch>
            <a:fillRect/>
          </a:stretch>
        </p:blipFill>
        <p:spPr>
          <a:xfrm>
            <a:off x="5238750" y="3733800"/>
            <a:ext cx="1714500" cy="38100"/>
          </a:xfrm>
          <a:prstGeom prst="rect">
            <a:avLst/>
          </a:prstGeom>
        </p:spPr>
      </p:pic>
      <p:pic>
        <p:nvPicPr>
          <p:cNvPr id="7" name="Image 5" descr="preencoded.png"/>
          <p:cNvPicPr>
            <a:picLocks noChangeAspect="1"/>
          </p:cNvPicPr>
          <p:nvPr/>
        </p:nvPicPr>
        <p:blipFill>
          <a:blip r:embed="rId8"/>
          <a:stretch>
            <a:fillRect/>
          </a:stretch>
        </p:blipFill>
        <p:spPr>
          <a:xfrm>
            <a:off x="5238750" y="3752850"/>
            <a:ext cx="1714500" cy="1143000"/>
          </a:xfrm>
          <a:prstGeom prst="rect">
            <a:avLst/>
          </a:prstGeom>
        </p:spPr>
      </p:pic>
      <p:pic>
        <p:nvPicPr>
          <p:cNvPr id="8" name="Image 6" descr="preencoded.png"/>
          <p:cNvPicPr>
            <a:picLocks noChangeAspect="1"/>
          </p:cNvPicPr>
          <p:nvPr/>
        </p:nvPicPr>
        <p:blipFill>
          <a:blip r:embed="rId9"/>
          <a:stretch>
            <a:fillRect/>
          </a:stretch>
        </p:blipFill>
        <p:spPr>
          <a:xfrm>
            <a:off x="5934075" y="3829050"/>
            <a:ext cx="323850" cy="342900"/>
          </a:xfrm>
          <a:prstGeom prst="rect">
            <a:avLst/>
          </a:prstGeom>
        </p:spPr>
      </p:pic>
      <p:pic>
        <p:nvPicPr>
          <p:cNvPr id="10" name="Image 8" descr="preencoded.png"/>
          <p:cNvPicPr>
            <a:picLocks noChangeAspect="1"/>
          </p:cNvPicPr>
          <p:nvPr/>
        </p:nvPicPr>
        <p:blipFill>
          <a:blip r:embed="rId10"/>
          <a:stretch>
            <a:fillRect/>
          </a:stretch>
        </p:blipFill>
        <p:spPr>
          <a:xfrm>
            <a:off x="9619952" y="6400800"/>
            <a:ext cx="304800" cy="304800"/>
          </a:xfrm>
          <a:prstGeom prst="rect">
            <a:avLst/>
          </a:prstGeom>
        </p:spPr>
      </p:pic>
      <p:sp>
        <p:nvSpPr>
          <p:cNvPr id="12" name="Text 0"/>
          <p:cNvSpPr/>
          <p:nvPr/>
        </p:nvSpPr>
        <p:spPr>
          <a:xfrm>
            <a:off x="9593014" y="209550"/>
            <a:ext cx="2661583"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Database Paradigms Comparison</a:t>
            </a:r>
            <a:endParaRPr lang="en-US" sz="1050" dirty="0"/>
          </a:p>
        </p:txBody>
      </p:sp>
      <p:sp>
        <p:nvSpPr>
          <p:cNvPr id="13" name="Text 1"/>
          <p:cNvSpPr/>
          <p:nvPr/>
        </p:nvSpPr>
        <p:spPr>
          <a:xfrm>
            <a:off x="3933602" y="1047750"/>
            <a:ext cx="4324648" cy="457200"/>
          </a:xfrm>
          <a:prstGeom prst="rect">
            <a:avLst/>
          </a:prstGeom>
          <a:noFill/>
          <a:ln/>
        </p:spPr>
        <p:txBody>
          <a:bodyPr vert="horz" wrap="square" lIns="0" tIns="0" rIns="0" bIns="0" rtlCol="0" anchor="t"/>
          <a:lstStyle/>
          <a:p>
            <a:pPr marL="0" indent="0" algn="ctr">
              <a:lnSpc>
                <a:spcPts val="3600"/>
              </a:lnSpc>
              <a:buNone/>
            </a:pPr>
            <a:r>
              <a:rPr lang="en-US" sz="3600" b="1" dirty="0">
                <a:solidFill>
                  <a:srgbClr val="1F2937"/>
                </a:solidFill>
                <a:latin typeface="ui-sans-serif" pitchFamily="34" charset="0"/>
                <a:ea typeface="ui-sans-serif" pitchFamily="34" charset="-122"/>
                <a:cs typeface="ui-sans-serif" pitchFamily="34" charset="-120"/>
              </a:rPr>
              <a:t>SQL vs </a:t>
            </a:r>
            <a:r>
              <a:rPr lang="en-US" sz="3600" b="1" dirty="0">
                <a:solidFill>
                  <a:srgbClr val="FF9900"/>
                </a:solidFill>
                <a:latin typeface="ui-sans-serif" pitchFamily="34" charset="0"/>
                <a:ea typeface="ui-sans-serif" pitchFamily="34" charset="-122"/>
                <a:cs typeface="ui-sans-serif" pitchFamily="34" charset="-120"/>
              </a:rPr>
              <a:t>NoSQL</a:t>
            </a:r>
            <a:endParaRPr lang="en-US" sz="3600" dirty="0"/>
          </a:p>
        </p:txBody>
      </p:sp>
      <p:sp>
        <p:nvSpPr>
          <p:cNvPr id="14" name="Text 2"/>
          <p:cNvSpPr/>
          <p:nvPr/>
        </p:nvSpPr>
        <p:spPr>
          <a:xfrm>
            <a:off x="2993469" y="1657350"/>
            <a:ext cx="6205061" cy="342900"/>
          </a:xfrm>
          <a:prstGeom prst="rect">
            <a:avLst/>
          </a:prstGeom>
          <a:noFill/>
          <a:ln/>
        </p:spPr>
        <p:txBody>
          <a:bodyPr vert="horz" wrap="square" lIns="0" tIns="0" rIns="0" bIns="0" rtlCol="0" anchor="t"/>
          <a:lstStyle/>
          <a:p>
            <a:pPr marL="0" indent="0" algn="ctr">
              <a:lnSpc>
                <a:spcPts val="2700"/>
              </a:lnSpc>
              <a:buNone/>
            </a:pPr>
            <a:r>
              <a:rPr lang="en-US" sz="2250" b="1" dirty="0">
                <a:solidFill>
                  <a:srgbClr val="374151"/>
                </a:solidFill>
                <a:latin typeface="ui-sans-serif" pitchFamily="34" charset="0"/>
                <a:ea typeface="ui-sans-serif" pitchFamily="34" charset="-122"/>
                <a:cs typeface="ui-sans-serif" pitchFamily="34" charset="-120"/>
              </a:rPr>
              <a:t>Comparing Database Paradigms</a:t>
            </a:r>
            <a:endParaRPr lang="en-US" sz="2250" dirty="0"/>
          </a:p>
        </p:txBody>
      </p:sp>
      <p:sp>
        <p:nvSpPr>
          <p:cNvPr id="15" name="Text 3"/>
          <p:cNvSpPr/>
          <p:nvPr/>
        </p:nvSpPr>
        <p:spPr>
          <a:xfrm>
            <a:off x="5517505" y="3105150"/>
            <a:ext cx="138838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Structured</a:t>
            </a:r>
            <a:endParaRPr lang="en-US" sz="1500" dirty="0"/>
          </a:p>
        </p:txBody>
      </p:sp>
      <p:sp>
        <p:nvSpPr>
          <p:cNvPr id="16" name="Text 4"/>
          <p:cNvSpPr/>
          <p:nvPr/>
        </p:nvSpPr>
        <p:spPr>
          <a:xfrm>
            <a:off x="5607100" y="3409950"/>
            <a:ext cx="1173361"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ui-sans-serif" pitchFamily="34" charset="0"/>
                <a:ea typeface="ui-sans-serif" pitchFamily="34" charset="-122"/>
                <a:cs typeface="ui-sans-serif" pitchFamily="34" charset="-120"/>
              </a:rPr>
              <a:t>Relational</a:t>
            </a:r>
            <a:endParaRPr lang="en-US" sz="1350" dirty="0"/>
          </a:p>
        </p:txBody>
      </p:sp>
      <p:sp>
        <p:nvSpPr>
          <p:cNvPr id="17" name="Text 5"/>
          <p:cNvSpPr/>
          <p:nvPr/>
        </p:nvSpPr>
        <p:spPr>
          <a:xfrm>
            <a:off x="5674072" y="4248150"/>
            <a:ext cx="101244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33333"/>
                </a:solidFill>
                <a:latin typeface="ui-sans-serif" pitchFamily="34" charset="0"/>
                <a:ea typeface="ui-sans-serif" pitchFamily="34" charset="-122"/>
                <a:cs typeface="ui-sans-serif" pitchFamily="34" charset="-120"/>
              </a:rPr>
              <a:t>Flexible</a:t>
            </a:r>
            <a:endParaRPr lang="en-US" sz="1500" dirty="0"/>
          </a:p>
        </p:txBody>
      </p:sp>
      <p:sp>
        <p:nvSpPr>
          <p:cNvPr id="18" name="Text 6"/>
          <p:cNvSpPr/>
          <p:nvPr/>
        </p:nvSpPr>
        <p:spPr>
          <a:xfrm>
            <a:off x="5379839" y="4552950"/>
            <a:ext cx="1718786" cy="266700"/>
          </a:xfrm>
          <a:prstGeom prst="rect">
            <a:avLst/>
          </a:prstGeom>
          <a:noFill/>
          <a:ln/>
        </p:spPr>
        <p:txBody>
          <a:bodyPr vert="horz" wrap="square" lIns="0" tIns="0" rIns="0" bIns="0" rtlCol="0" anchor="t"/>
          <a:lstStyle/>
          <a:p>
            <a:pPr marL="0" indent="0">
              <a:lnSpc>
                <a:spcPts val="2100"/>
              </a:lnSpc>
              <a:buNone/>
            </a:pPr>
            <a:r>
              <a:rPr lang="en-US" sz="1350" b="1" dirty="0">
                <a:solidFill>
                  <a:srgbClr val="333333"/>
                </a:solidFill>
                <a:latin typeface="ui-sans-serif" pitchFamily="34" charset="0"/>
                <a:ea typeface="ui-sans-serif" pitchFamily="34" charset="-122"/>
                <a:cs typeface="ui-sans-serif" pitchFamily="34" charset="-120"/>
              </a:rPr>
              <a:t>Non-Relational</a:t>
            </a:r>
            <a:endParaRPr lang="en-US" sz="1350" dirty="0"/>
          </a:p>
        </p:txBody>
      </p:sp>
      <p:sp>
        <p:nvSpPr>
          <p:cNvPr id="19" name="Text 7"/>
          <p:cNvSpPr/>
          <p:nvPr/>
        </p:nvSpPr>
        <p:spPr>
          <a:xfrm>
            <a:off x="2438400" y="5276850"/>
            <a:ext cx="7315200" cy="533400"/>
          </a:xfrm>
          <a:prstGeom prst="rect">
            <a:avLst/>
          </a:prstGeom>
          <a:noFill/>
          <a:ln/>
        </p:spPr>
        <p:txBody>
          <a:bodyPr vert="horz" wrap="square" lIns="0" tIns="0" rIns="0" bIns="0" rtlCol="0" anchor="t"/>
          <a:lstStyle/>
          <a:p>
            <a:pPr marL="0" indent="0" algn="ctr">
              <a:lnSpc>
                <a:spcPts val="2100"/>
              </a:lnSpc>
              <a:buNone/>
            </a:pPr>
            <a:r>
              <a:rPr lang="en-US" sz="1500" dirty="0">
                <a:solidFill>
                  <a:srgbClr val="4B5563"/>
                </a:solidFill>
                <a:latin typeface="ui-sans-serif" pitchFamily="34" charset="0"/>
                <a:ea typeface="ui-sans-serif" pitchFamily="34" charset="-122"/>
                <a:cs typeface="ui-sans-serif" pitchFamily="34" charset="-120"/>
              </a:rPr>
              <a:t>A comprehensive exploration of database technologies, their characteristics, and when to use each</a:t>
            </a:r>
            <a:endParaRPr lang="en-US" sz="1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0"/>
            <a:ext cx="12192000" cy="914400"/>
          </a:xfrm>
          <a:prstGeom prst="rect">
            <a:avLst/>
          </a:prstGeom>
        </p:spPr>
      </p:pic>
      <p:pic>
        <p:nvPicPr>
          <p:cNvPr id="4" name="Image 2" descr="preencoded.png"/>
          <p:cNvPicPr>
            <a:picLocks noChangeAspect="1"/>
          </p:cNvPicPr>
          <p:nvPr/>
        </p:nvPicPr>
        <p:blipFill>
          <a:blip r:embed="rId4"/>
          <a:stretch>
            <a:fillRect/>
          </a:stretch>
        </p:blipFill>
        <p:spPr>
          <a:xfrm>
            <a:off x="381000" y="1323975"/>
            <a:ext cx="200025" cy="228600"/>
          </a:xfrm>
          <a:prstGeom prst="rect">
            <a:avLst/>
          </a:prstGeom>
        </p:spPr>
      </p:pic>
      <p:pic>
        <p:nvPicPr>
          <p:cNvPr id="5" name="Image 3" descr="preencoded.png"/>
          <p:cNvPicPr>
            <a:picLocks noChangeAspect="1"/>
          </p:cNvPicPr>
          <p:nvPr/>
        </p:nvPicPr>
        <p:blipFill>
          <a:blip r:embed="rId5"/>
          <a:stretch>
            <a:fillRect/>
          </a:stretch>
        </p:blipFill>
        <p:spPr>
          <a:xfrm>
            <a:off x="381000" y="3695700"/>
            <a:ext cx="5410200" cy="1600200"/>
          </a:xfrm>
          <a:prstGeom prst="rect">
            <a:avLst/>
          </a:prstGeom>
        </p:spPr>
      </p:pic>
      <p:pic>
        <p:nvPicPr>
          <p:cNvPr id="6" name="Image 4" descr="preencoded.png"/>
          <p:cNvPicPr>
            <a:picLocks noChangeAspect="1"/>
          </p:cNvPicPr>
          <p:nvPr/>
        </p:nvPicPr>
        <p:blipFill>
          <a:blip r:embed="rId6"/>
          <a:stretch>
            <a:fillRect/>
          </a:stretch>
        </p:blipFill>
        <p:spPr>
          <a:xfrm>
            <a:off x="571500" y="3924300"/>
            <a:ext cx="142875" cy="190500"/>
          </a:xfrm>
          <a:prstGeom prst="rect">
            <a:avLst/>
          </a:prstGeom>
        </p:spPr>
      </p:pic>
      <p:pic>
        <p:nvPicPr>
          <p:cNvPr id="7" name="Image 5" descr="preencoded.png"/>
          <p:cNvPicPr>
            <a:picLocks noChangeAspect="1"/>
          </p:cNvPicPr>
          <p:nvPr/>
        </p:nvPicPr>
        <p:blipFill>
          <a:blip r:embed="rId7"/>
          <a:stretch>
            <a:fillRect/>
          </a:stretch>
        </p:blipFill>
        <p:spPr>
          <a:xfrm>
            <a:off x="571500" y="4305300"/>
            <a:ext cx="152400" cy="152400"/>
          </a:xfrm>
          <a:prstGeom prst="rect">
            <a:avLst/>
          </a:prstGeom>
        </p:spPr>
      </p:pic>
      <p:pic>
        <p:nvPicPr>
          <p:cNvPr id="8" name="Image 6" descr="preencoded.png"/>
          <p:cNvPicPr>
            <a:picLocks noChangeAspect="1"/>
          </p:cNvPicPr>
          <p:nvPr/>
        </p:nvPicPr>
        <p:blipFill>
          <a:blip r:embed="rId7"/>
          <a:stretch>
            <a:fillRect/>
          </a:stretch>
        </p:blipFill>
        <p:spPr>
          <a:xfrm>
            <a:off x="571500" y="4610100"/>
            <a:ext cx="152400" cy="152400"/>
          </a:xfrm>
          <a:prstGeom prst="rect">
            <a:avLst/>
          </a:prstGeom>
        </p:spPr>
      </p:pic>
      <p:pic>
        <p:nvPicPr>
          <p:cNvPr id="9" name="Image 7" descr="preencoded.png"/>
          <p:cNvPicPr>
            <a:picLocks noChangeAspect="1"/>
          </p:cNvPicPr>
          <p:nvPr/>
        </p:nvPicPr>
        <p:blipFill>
          <a:blip r:embed="rId7"/>
          <a:stretch>
            <a:fillRect/>
          </a:stretch>
        </p:blipFill>
        <p:spPr>
          <a:xfrm>
            <a:off x="571500" y="4914900"/>
            <a:ext cx="152400" cy="152400"/>
          </a:xfrm>
          <a:prstGeom prst="rect">
            <a:avLst/>
          </a:prstGeom>
        </p:spPr>
      </p:pic>
      <p:pic>
        <p:nvPicPr>
          <p:cNvPr id="10" name="Image 8" descr="preencoded.png"/>
          <p:cNvPicPr>
            <a:picLocks noChangeAspect="1"/>
          </p:cNvPicPr>
          <p:nvPr/>
        </p:nvPicPr>
        <p:blipFill>
          <a:blip r:embed="rId8"/>
          <a:stretch>
            <a:fillRect/>
          </a:stretch>
        </p:blipFill>
        <p:spPr>
          <a:xfrm>
            <a:off x="6400800" y="1323975"/>
            <a:ext cx="200025" cy="228600"/>
          </a:xfrm>
          <a:prstGeom prst="rect">
            <a:avLst/>
          </a:prstGeom>
        </p:spPr>
      </p:pic>
      <p:pic>
        <p:nvPicPr>
          <p:cNvPr id="11" name="Image 9" descr="preencoded.png"/>
          <p:cNvPicPr>
            <a:picLocks noChangeAspect="1"/>
          </p:cNvPicPr>
          <p:nvPr/>
        </p:nvPicPr>
        <p:blipFill>
          <a:blip r:embed="rId9"/>
          <a:stretch>
            <a:fillRect/>
          </a:stretch>
        </p:blipFill>
        <p:spPr>
          <a:xfrm>
            <a:off x="6400800" y="1828800"/>
            <a:ext cx="5410200" cy="1104900"/>
          </a:xfrm>
          <a:prstGeom prst="rect">
            <a:avLst/>
          </a:prstGeom>
        </p:spPr>
      </p:pic>
      <p:pic>
        <p:nvPicPr>
          <p:cNvPr id="12" name="Image 10" descr="preencoded.png"/>
          <p:cNvPicPr>
            <a:picLocks noChangeAspect="1"/>
          </p:cNvPicPr>
          <p:nvPr/>
        </p:nvPicPr>
        <p:blipFill>
          <a:blip r:embed="rId10"/>
          <a:stretch>
            <a:fillRect/>
          </a:stretch>
        </p:blipFill>
        <p:spPr>
          <a:xfrm>
            <a:off x="6591300" y="2095500"/>
            <a:ext cx="340816" cy="571500"/>
          </a:xfrm>
          <a:prstGeom prst="rect">
            <a:avLst/>
          </a:prstGeom>
        </p:spPr>
      </p:pic>
      <p:pic>
        <p:nvPicPr>
          <p:cNvPr id="13" name="Image 11" descr="preencoded.png"/>
          <p:cNvPicPr>
            <a:picLocks noChangeAspect="1"/>
          </p:cNvPicPr>
          <p:nvPr/>
        </p:nvPicPr>
        <p:blipFill>
          <a:blip r:embed="rId11"/>
          <a:stretch>
            <a:fillRect/>
          </a:stretch>
        </p:blipFill>
        <p:spPr>
          <a:xfrm>
            <a:off x="6618833" y="2209800"/>
            <a:ext cx="285750" cy="342900"/>
          </a:xfrm>
          <a:prstGeom prst="rect">
            <a:avLst/>
          </a:prstGeom>
        </p:spPr>
      </p:pic>
      <p:pic>
        <p:nvPicPr>
          <p:cNvPr id="14" name="Image 12" descr="preencoded.png"/>
          <p:cNvPicPr>
            <a:picLocks noChangeAspect="1"/>
          </p:cNvPicPr>
          <p:nvPr/>
        </p:nvPicPr>
        <p:blipFill>
          <a:blip r:embed="rId12"/>
          <a:stretch>
            <a:fillRect/>
          </a:stretch>
        </p:blipFill>
        <p:spPr>
          <a:xfrm>
            <a:off x="6400800" y="3162300"/>
            <a:ext cx="5410200" cy="1104900"/>
          </a:xfrm>
          <a:prstGeom prst="rect">
            <a:avLst/>
          </a:prstGeom>
        </p:spPr>
      </p:pic>
      <p:pic>
        <p:nvPicPr>
          <p:cNvPr id="15" name="Image 13" descr="preencoded.png"/>
          <p:cNvPicPr>
            <a:picLocks noChangeAspect="1"/>
          </p:cNvPicPr>
          <p:nvPr/>
        </p:nvPicPr>
        <p:blipFill>
          <a:blip r:embed="rId13"/>
          <a:stretch>
            <a:fillRect/>
          </a:stretch>
        </p:blipFill>
        <p:spPr>
          <a:xfrm>
            <a:off x="6591300" y="3429000"/>
            <a:ext cx="353616" cy="571500"/>
          </a:xfrm>
          <a:prstGeom prst="rect">
            <a:avLst/>
          </a:prstGeom>
        </p:spPr>
      </p:pic>
      <p:pic>
        <p:nvPicPr>
          <p:cNvPr id="16" name="Image 14" descr="preencoded.png"/>
          <p:cNvPicPr>
            <a:picLocks noChangeAspect="1"/>
          </p:cNvPicPr>
          <p:nvPr/>
        </p:nvPicPr>
        <p:blipFill>
          <a:blip r:embed="rId14"/>
          <a:stretch>
            <a:fillRect/>
          </a:stretch>
        </p:blipFill>
        <p:spPr>
          <a:xfrm>
            <a:off x="6606183" y="3543300"/>
            <a:ext cx="323850" cy="342900"/>
          </a:xfrm>
          <a:prstGeom prst="rect">
            <a:avLst/>
          </a:prstGeom>
        </p:spPr>
      </p:pic>
      <p:pic>
        <p:nvPicPr>
          <p:cNvPr id="17" name="Image 15" descr="preencoded.png"/>
          <p:cNvPicPr>
            <a:picLocks noChangeAspect="1"/>
          </p:cNvPicPr>
          <p:nvPr/>
        </p:nvPicPr>
        <p:blipFill>
          <a:blip r:embed="rId15"/>
          <a:stretch>
            <a:fillRect/>
          </a:stretch>
        </p:blipFill>
        <p:spPr>
          <a:xfrm>
            <a:off x="6400800" y="4495800"/>
            <a:ext cx="5410200" cy="1828800"/>
          </a:xfrm>
          <a:prstGeom prst="rect">
            <a:avLst/>
          </a:prstGeom>
        </p:spPr>
      </p:pic>
      <p:pic>
        <p:nvPicPr>
          <p:cNvPr id="18" name="Image 16" descr="preencoded.png"/>
          <p:cNvPicPr>
            <a:picLocks noChangeAspect="1"/>
          </p:cNvPicPr>
          <p:nvPr/>
        </p:nvPicPr>
        <p:blipFill>
          <a:blip r:embed="rId16"/>
          <a:stretch>
            <a:fillRect/>
          </a:stretch>
        </p:blipFill>
        <p:spPr>
          <a:xfrm>
            <a:off x="6591300" y="4724400"/>
            <a:ext cx="238125" cy="190500"/>
          </a:xfrm>
          <a:prstGeom prst="rect">
            <a:avLst/>
          </a:prstGeom>
        </p:spPr>
      </p:pic>
      <p:pic>
        <p:nvPicPr>
          <p:cNvPr id="19" name="Image 17" descr="preencoded.png"/>
          <p:cNvPicPr>
            <a:picLocks noChangeAspect="1"/>
          </p:cNvPicPr>
          <p:nvPr/>
        </p:nvPicPr>
        <p:blipFill>
          <a:blip r:embed="rId17"/>
          <a:stretch>
            <a:fillRect/>
          </a:stretch>
        </p:blipFill>
        <p:spPr>
          <a:xfrm>
            <a:off x="6591300" y="5067300"/>
            <a:ext cx="2438400" cy="1066800"/>
          </a:xfrm>
          <a:prstGeom prst="rect">
            <a:avLst/>
          </a:prstGeom>
        </p:spPr>
      </p:pic>
      <p:pic>
        <p:nvPicPr>
          <p:cNvPr id="20" name="Image 18" descr="preencoded.png"/>
          <p:cNvPicPr>
            <a:picLocks noChangeAspect="1"/>
          </p:cNvPicPr>
          <p:nvPr/>
        </p:nvPicPr>
        <p:blipFill>
          <a:blip r:embed="rId17"/>
          <a:stretch>
            <a:fillRect/>
          </a:stretch>
        </p:blipFill>
        <p:spPr>
          <a:xfrm>
            <a:off x="9182100" y="5067300"/>
            <a:ext cx="2438400" cy="1066800"/>
          </a:xfrm>
          <a:prstGeom prst="rect">
            <a:avLst/>
          </a:prstGeom>
        </p:spPr>
      </p:pic>
      <p:sp>
        <p:nvSpPr>
          <p:cNvPr id="22" name="Text 0"/>
          <p:cNvSpPr/>
          <p:nvPr/>
        </p:nvSpPr>
        <p:spPr>
          <a:xfrm>
            <a:off x="381000" y="266700"/>
            <a:ext cx="8424803"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Introduction to </a:t>
            </a:r>
            <a:r>
              <a:rPr lang="en-US" sz="2700" b="1" dirty="0">
                <a:solidFill>
                  <a:srgbClr val="FF9900"/>
                </a:solidFill>
                <a:latin typeface="ui-sans-serif" pitchFamily="34" charset="0"/>
                <a:ea typeface="ui-sans-serif" pitchFamily="34" charset="-122"/>
                <a:cs typeface="ui-sans-serif" pitchFamily="34" charset="-120"/>
              </a:rPr>
              <a:t>Database Paradigms</a:t>
            </a:r>
            <a:endParaRPr lang="en-US" sz="2700" dirty="0"/>
          </a:p>
        </p:txBody>
      </p:sp>
      <p:sp>
        <p:nvSpPr>
          <p:cNvPr id="23" name="Text 1"/>
          <p:cNvSpPr/>
          <p:nvPr/>
        </p:nvSpPr>
        <p:spPr>
          <a:xfrm>
            <a:off x="657225" y="1295400"/>
            <a:ext cx="64922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Fundamental Infrastructure</a:t>
            </a:r>
            <a:endParaRPr lang="en-US" sz="1800" dirty="0"/>
          </a:p>
        </p:txBody>
      </p:sp>
      <p:sp>
        <p:nvSpPr>
          <p:cNvPr id="24" name="Text 2"/>
          <p:cNvSpPr/>
          <p:nvPr/>
        </p:nvSpPr>
        <p:spPr>
          <a:xfrm>
            <a:off x="381000" y="1828800"/>
            <a:ext cx="54102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Databases are the backbone of modern applications, serving as the fundamental infrastructure for storing, managing, and retrieving data.</a:t>
            </a:r>
            <a:endParaRPr lang="en-US" sz="1350" dirty="0"/>
          </a:p>
        </p:txBody>
      </p:sp>
      <p:sp>
        <p:nvSpPr>
          <p:cNvPr id="25" name="Text 3"/>
          <p:cNvSpPr/>
          <p:nvPr/>
        </p:nvSpPr>
        <p:spPr>
          <a:xfrm>
            <a:off x="381000" y="2857500"/>
            <a:ext cx="54102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They are critical for nearly every digital interaction, from online shopping to social media and enterprise operations.</a:t>
            </a:r>
            <a:endParaRPr lang="en-US" sz="1350" dirty="0"/>
          </a:p>
        </p:txBody>
      </p:sp>
      <p:sp>
        <p:nvSpPr>
          <p:cNvPr id="26" name="Text 4"/>
          <p:cNvSpPr/>
          <p:nvPr/>
        </p:nvSpPr>
        <p:spPr>
          <a:xfrm>
            <a:off x="790575" y="3886200"/>
            <a:ext cx="60350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Why Database Choice Matters</a:t>
            </a:r>
            <a:endParaRPr lang="en-US" sz="1500" dirty="0"/>
          </a:p>
        </p:txBody>
      </p:sp>
      <p:sp>
        <p:nvSpPr>
          <p:cNvPr id="27" name="Text 5"/>
          <p:cNvSpPr/>
          <p:nvPr/>
        </p:nvSpPr>
        <p:spPr>
          <a:xfrm>
            <a:off x="800100" y="4267200"/>
            <a:ext cx="440037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Performance optimization for specific workloads</a:t>
            </a:r>
            <a:endParaRPr lang="en-US" sz="1200" dirty="0"/>
          </a:p>
        </p:txBody>
      </p:sp>
      <p:sp>
        <p:nvSpPr>
          <p:cNvPr id="28" name="Text 6"/>
          <p:cNvSpPr/>
          <p:nvPr/>
        </p:nvSpPr>
        <p:spPr>
          <a:xfrm>
            <a:off x="800100" y="4572000"/>
            <a:ext cx="4088547"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Data consistency and integrity requirements</a:t>
            </a:r>
            <a:endParaRPr lang="en-US" sz="1200" dirty="0"/>
          </a:p>
        </p:txBody>
      </p:sp>
      <p:sp>
        <p:nvSpPr>
          <p:cNvPr id="29" name="Text 7"/>
          <p:cNvSpPr/>
          <p:nvPr/>
        </p:nvSpPr>
        <p:spPr>
          <a:xfrm>
            <a:off x="800100" y="4876800"/>
            <a:ext cx="398496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Scalability and flexibility for evolving needs</a:t>
            </a:r>
            <a:endParaRPr lang="en-US" sz="1200" dirty="0"/>
          </a:p>
        </p:txBody>
      </p:sp>
      <p:sp>
        <p:nvSpPr>
          <p:cNvPr id="30" name="Text 8"/>
          <p:cNvSpPr/>
          <p:nvPr/>
        </p:nvSpPr>
        <p:spPr>
          <a:xfrm>
            <a:off x="6677025" y="1295400"/>
            <a:ext cx="5410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Primary Paradigms</a:t>
            </a:r>
            <a:endParaRPr lang="en-US" sz="1800" dirty="0"/>
          </a:p>
        </p:txBody>
      </p:sp>
      <p:sp>
        <p:nvSpPr>
          <p:cNvPr id="31" name="Text 9"/>
          <p:cNvSpPr/>
          <p:nvPr/>
        </p:nvSpPr>
        <p:spPr>
          <a:xfrm>
            <a:off x="7084516" y="2019300"/>
            <a:ext cx="4535984"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SQL Databases</a:t>
            </a:r>
            <a:endParaRPr lang="en-US" sz="1500" dirty="0"/>
          </a:p>
        </p:txBody>
      </p:sp>
      <p:sp>
        <p:nvSpPr>
          <p:cNvPr id="32" name="Text 10"/>
          <p:cNvSpPr/>
          <p:nvPr/>
        </p:nvSpPr>
        <p:spPr>
          <a:xfrm>
            <a:off x="7084516" y="2286000"/>
            <a:ext cx="4535984"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Relational databases with structured tables, strong consistency, and complex querying capabilities.</a:t>
            </a:r>
            <a:endParaRPr lang="en-US" sz="1200" dirty="0"/>
          </a:p>
        </p:txBody>
      </p:sp>
      <p:sp>
        <p:nvSpPr>
          <p:cNvPr id="33" name="Text 11"/>
          <p:cNvSpPr/>
          <p:nvPr/>
        </p:nvSpPr>
        <p:spPr>
          <a:xfrm>
            <a:off x="7097316" y="3352800"/>
            <a:ext cx="4523184"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NoSQL Databases</a:t>
            </a:r>
            <a:endParaRPr lang="en-US" sz="1500" dirty="0"/>
          </a:p>
        </p:txBody>
      </p:sp>
      <p:sp>
        <p:nvSpPr>
          <p:cNvPr id="34" name="Text 12"/>
          <p:cNvSpPr/>
          <p:nvPr/>
        </p:nvSpPr>
        <p:spPr>
          <a:xfrm>
            <a:off x="7097316" y="3619500"/>
            <a:ext cx="4523184"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Non-relational databases with flexible schemas, horizontal scalability, and diverse data models.</a:t>
            </a:r>
            <a:endParaRPr lang="en-US" sz="1200" dirty="0"/>
          </a:p>
        </p:txBody>
      </p:sp>
      <p:sp>
        <p:nvSpPr>
          <p:cNvPr id="35" name="Text 13"/>
          <p:cNvSpPr/>
          <p:nvPr/>
        </p:nvSpPr>
        <p:spPr>
          <a:xfrm>
            <a:off x="6905625" y="4686300"/>
            <a:ext cx="5029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Key Differences</a:t>
            </a:r>
            <a:endParaRPr lang="en-US" sz="1500" dirty="0"/>
          </a:p>
        </p:txBody>
      </p:sp>
      <p:sp>
        <p:nvSpPr>
          <p:cNvPr id="36" name="Text 14"/>
          <p:cNvSpPr/>
          <p:nvPr/>
        </p:nvSpPr>
        <p:spPr>
          <a:xfrm>
            <a:off x="6705600" y="5181600"/>
            <a:ext cx="2209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2563EB"/>
                </a:solidFill>
                <a:latin typeface="ui-sans-serif" pitchFamily="34" charset="0"/>
                <a:ea typeface="ui-sans-serif" pitchFamily="34" charset="-122"/>
                <a:cs typeface="ui-sans-serif" pitchFamily="34" charset="-120"/>
              </a:rPr>
              <a:t>SQL</a:t>
            </a:r>
            <a:endParaRPr lang="en-US" sz="1200" dirty="0"/>
          </a:p>
        </p:txBody>
      </p:sp>
      <p:sp>
        <p:nvSpPr>
          <p:cNvPr id="37" name="Text 15"/>
          <p:cNvSpPr/>
          <p:nvPr/>
        </p:nvSpPr>
        <p:spPr>
          <a:xfrm>
            <a:off x="6515100" y="5448300"/>
            <a:ext cx="2880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Structured tables</a:t>
            </a:r>
            <a:endParaRPr lang="en-US" sz="1050" dirty="0"/>
          </a:p>
        </p:txBody>
      </p:sp>
      <p:sp>
        <p:nvSpPr>
          <p:cNvPr id="38" name="Text 16"/>
          <p:cNvSpPr/>
          <p:nvPr/>
        </p:nvSpPr>
        <p:spPr>
          <a:xfrm>
            <a:off x="6515100" y="5638800"/>
            <a:ext cx="2880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ACID compliance</a:t>
            </a:r>
            <a:endParaRPr lang="en-US" sz="1050" dirty="0"/>
          </a:p>
        </p:txBody>
      </p:sp>
      <p:sp>
        <p:nvSpPr>
          <p:cNvPr id="39" name="Text 17"/>
          <p:cNvSpPr/>
          <p:nvPr/>
        </p:nvSpPr>
        <p:spPr>
          <a:xfrm>
            <a:off x="6515100" y="5829300"/>
            <a:ext cx="2880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SQL query language</a:t>
            </a:r>
            <a:endParaRPr lang="en-US" sz="1050" dirty="0"/>
          </a:p>
        </p:txBody>
      </p:sp>
      <p:sp>
        <p:nvSpPr>
          <p:cNvPr id="40" name="Text 18"/>
          <p:cNvSpPr/>
          <p:nvPr/>
        </p:nvSpPr>
        <p:spPr>
          <a:xfrm>
            <a:off x="9296400" y="5181600"/>
            <a:ext cx="2209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6A34A"/>
                </a:solidFill>
                <a:latin typeface="ui-sans-serif" pitchFamily="34" charset="0"/>
                <a:ea typeface="ui-sans-serif" pitchFamily="34" charset="-122"/>
                <a:cs typeface="ui-sans-serif" pitchFamily="34" charset="-120"/>
              </a:rPr>
              <a:t>NoSQL</a:t>
            </a:r>
            <a:endParaRPr lang="en-US" sz="1200" dirty="0"/>
          </a:p>
        </p:txBody>
      </p:sp>
      <p:sp>
        <p:nvSpPr>
          <p:cNvPr id="41" name="Text 19"/>
          <p:cNvSpPr/>
          <p:nvPr/>
        </p:nvSpPr>
        <p:spPr>
          <a:xfrm>
            <a:off x="9105900" y="5448300"/>
            <a:ext cx="2880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Flexible schemas</a:t>
            </a:r>
            <a:endParaRPr lang="en-US" sz="1050" dirty="0"/>
          </a:p>
        </p:txBody>
      </p:sp>
      <p:sp>
        <p:nvSpPr>
          <p:cNvPr id="42" name="Text 20"/>
          <p:cNvSpPr/>
          <p:nvPr/>
        </p:nvSpPr>
        <p:spPr>
          <a:xfrm>
            <a:off x="9105900" y="5638800"/>
            <a:ext cx="2880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BASE properties</a:t>
            </a:r>
            <a:endParaRPr lang="en-US" sz="1050" dirty="0"/>
          </a:p>
        </p:txBody>
      </p:sp>
      <p:sp>
        <p:nvSpPr>
          <p:cNvPr id="43" name="Text 21"/>
          <p:cNvSpPr/>
          <p:nvPr/>
        </p:nvSpPr>
        <p:spPr>
          <a:xfrm>
            <a:off x="9105900" y="5829300"/>
            <a:ext cx="288036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374151"/>
                </a:solidFill>
                <a:latin typeface="ui-sans-serif" pitchFamily="34" charset="0"/>
                <a:ea typeface="ui-sans-serif" pitchFamily="34" charset="-122"/>
                <a:cs typeface="ui-sans-serif" pitchFamily="34" charset="-120"/>
              </a:rPr>
              <a:t>• Document/key-value</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7343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705600"/>
          </a:xfrm>
          <a:prstGeom prst="rect">
            <a:avLst/>
          </a:prstGeom>
        </p:spPr>
      </p:pic>
      <p:pic>
        <p:nvPicPr>
          <p:cNvPr id="4" name="Image 2" descr="preencoded.png"/>
          <p:cNvPicPr>
            <a:picLocks noChangeAspect="1"/>
          </p:cNvPicPr>
          <p:nvPr/>
        </p:nvPicPr>
        <p:blipFill>
          <a:blip r:embed="rId5"/>
          <a:stretch>
            <a:fillRect/>
          </a:stretch>
        </p:blipFill>
        <p:spPr>
          <a:xfrm>
            <a:off x="609600" y="9906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257300"/>
            <a:ext cx="3505200" cy="1562100"/>
          </a:xfrm>
          <a:prstGeom prst="rect">
            <a:avLst/>
          </a:prstGeom>
        </p:spPr>
      </p:pic>
      <p:pic>
        <p:nvPicPr>
          <p:cNvPr id="6" name="Image 4" descr="preencoded.png"/>
          <p:cNvPicPr>
            <a:picLocks noChangeAspect="1"/>
          </p:cNvPicPr>
          <p:nvPr/>
        </p:nvPicPr>
        <p:blipFill>
          <a:blip r:embed="rId7"/>
          <a:stretch>
            <a:fillRect/>
          </a:stretch>
        </p:blipFill>
        <p:spPr>
          <a:xfrm>
            <a:off x="800100" y="1447800"/>
            <a:ext cx="476250" cy="476250"/>
          </a:xfrm>
          <a:prstGeom prst="rect">
            <a:avLst/>
          </a:prstGeom>
        </p:spPr>
      </p:pic>
      <p:pic>
        <p:nvPicPr>
          <p:cNvPr id="7" name="Image 5" descr="preencoded.png"/>
          <p:cNvPicPr>
            <a:picLocks noChangeAspect="1"/>
          </p:cNvPicPr>
          <p:nvPr/>
        </p:nvPicPr>
        <p:blipFill>
          <a:blip r:embed="rId8"/>
          <a:stretch>
            <a:fillRect/>
          </a:stretch>
        </p:blipFill>
        <p:spPr>
          <a:xfrm>
            <a:off x="919162" y="1552575"/>
            <a:ext cx="238125" cy="266700"/>
          </a:xfrm>
          <a:prstGeom prst="rect">
            <a:avLst/>
          </a:prstGeom>
        </p:spPr>
      </p:pic>
      <p:pic>
        <p:nvPicPr>
          <p:cNvPr id="8" name="Image 6" descr="preencoded.png"/>
          <p:cNvPicPr>
            <a:picLocks noChangeAspect="1"/>
          </p:cNvPicPr>
          <p:nvPr/>
        </p:nvPicPr>
        <p:blipFill>
          <a:blip r:embed="rId9"/>
          <a:stretch>
            <a:fillRect/>
          </a:stretch>
        </p:blipFill>
        <p:spPr>
          <a:xfrm>
            <a:off x="609600" y="3048000"/>
            <a:ext cx="3505200" cy="1790700"/>
          </a:xfrm>
          <a:prstGeom prst="rect">
            <a:avLst/>
          </a:prstGeom>
        </p:spPr>
      </p:pic>
      <p:pic>
        <p:nvPicPr>
          <p:cNvPr id="9" name="Image 7" descr="preencoded.png"/>
          <p:cNvPicPr>
            <a:picLocks noChangeAspect="1"/>
          </p:cNvPicPr>
          <p:nvPr/>
        </p:nvPicPr>
        <p:blipFill>
          <a:blip r:embed="rId10"/>
          <a:stretch>
            <a:fillRect/>
          </a:stretch>
        </p:blipFill>
        <p:spPr>
          <a:xfrm>
            <a:off x="800100" y="3238500"/>
            <a:ext cx="476250" cy="476250"/>
          </a:xfrm>
          <a:prstGeom prst="rect">
            <a:avLst/>
          </a:prstGeom>
        </p:spPr>
      </p:pic>
      <p:pic>
        <p:nvPicPr>
          <p:cNvPr id="10" name="Image 8" descr="preencoded.png"/>
          <p:cNvPicPr>
            <a:picLocks noChangeAspect="1"/>
          </p:cNvPicPr>
          <p:nvPr/>
        </p:nvPicPr>
        <p:blipFill>
          <a:blip r:embed="rId11"/>
          <a:stretch>
            <a:fillRect/>
          </a:stretch>
        </p:blipFill>
        <p:spPr>
          <a:xfrm>
            <a:off x="952500" y="3343275"/>
            <a:ext cx="171450" cy="266700"/>
          </a:xfrm>
          <a:prstGeom prst="rect">
            <a:avLst/>
          </a:prstGeom>
        </p:spPr>
      </p:pic>
      <p:pic>
        <p:nvPicPr>
          <p:cNvPr id="11" name="Image 9" descr="preencoded.png"/>
          <p:cNvPicPr>
            <a:picLocks noChangeAspect="1"/>
          </p:cNvPicPr>
          <p:nvPr/>
        </p:nvPicPr>
        <p:blipFill>
          <a:blip r:embed="rId12"/>
          <a:stretch>
            <a:fillRect/>
          </a:stretch>
        </p:blipFill>
        <p:spPr>
          <a:xfrm>
            <a:off x="609600" y="5067300"/>
            <a:ext cx="3505200" cy="1828800"/>
          </a:xfrm>
          <a:prstGeom prst="rect">
            <a:avLst/>
          </a:prstGeom>
        </p:spPr>
      </p:pic>
      <p:pic>
        <p:nvPicPr>
          <p:cNvPr id="12" name="Image 10" descr="preencoded.png"/>
          <p:cNvPicPr>
            <a:picLocks noChangeAspect="1"/>
          </p:cNvPicPr>
          <p:nvPr/>
        </p:nvPicPr>
        <p:blipFill>
          <a:blip r:embed="rId13"/>
          <a:stretch>
            <a:fillRect/>
          </a:stretch>
        </p:blipFill>
        <p:spPr>
          <a:xfrm>
            <a:off x="800100" y="5257800"/>
            <a:ext cx="476250" cy="476250"/>
          </a:xfrm>
          <a:prstGeom prst="rect">
            <a:avLst/>
          </a:prstGeom>
        </p:spPr>
      </p:pic>
      <p:pic>
        <p:nvPicPr>
          <p:cNvPr id="13" name="Image 11" descr="preencoded.png"/>
          <p:cNvPicPr>
            <a:picLocks noChangeAspect="1"/>
          </p:cNvPicPr>
          <p:nvPr/>
        </p:nvPicPr>
        <p:blipFill>
          <a:blip r:embed="rId14"/>
          <a:stretch>
            <a:fillRect/>
          </a:stretch>
        </p:blipFill>
        <p:spPr>
          <a:xfrm>
            <a:off x="942975" y="5362575"/>
            <a:ext cx="190500" cy="266700"/>
          </a:xfrm>
          <a:prstGeom prst="rect">
            <a:avLst/>
          </a:prstGeom>
        </p:spPr>
      </p:pic>
      <p:pic>
        <p:nvPicPr>
          <p:cNvPr id="14" name="Image 12" descr="preencoded.png"/>
          <p:cNvPicPr>
            <a:picLocks noChangeAspect="1"/>
          </p:cNvPicPr>
          <p:nvPr/>
        </p:nvPicPr>
        <p:blipFill>
          <a:blip r:embed="rId6"/>
          <a:stretch>
            <a:fillRect/>
          </a:stretch>
        </p:blipFill>
        <p:spPr>
          <a:xfrm>
            <a:off x="4343400" y="1257300"/>
            <a:ext cx="3505200" cy="1562100"/>
          </a:xfrm>
          <a:prstGeom prst="rect">
            <a:avLst/>
          </a:prstGeom>
        </p:spPr>
      </p:pic>
      <p:pic>
        <p:nvPicPr>
          <p:cNvPr id="15" name="Image 13" descr="preencoded.png"/>
          <p:cNvPicPr>
            <a:picLocks noChangeAspect="1"/>
          </p:cNvPicPr>
          <p:nvPr/>
        </p:nvPicPr>
        <p:blipFill>
          <a:blip r:embed="rId15"/>
          <a:stretch>
            <a:fillRect/>
          </a:stretch>
        </p:blipFill>
        <p:spPr>
          <a:xfrm>
            <a:off x="4533900" y="1447800"/>
            <a:ext cx="476250" cy="476250"/>
          </a:xfrm>
          <a:prstGeom prst="rect">
            <a:avLst/>
          </a:prstGeom>
        </p:spPr>
      </p:pic>
      <p:pic>
        <p:nvPicPr>
          <p:cNvPr id="16" name="Image 14" descr="preencoded.png"/>
          <p:cNvPicPr>
            <a:picLocks noChangeAspect="1"/>
          </p:cNvPicPr>
          <p:nvPr/>
        </p:nvPicPr>
        <p:blipFill>
          <a:blip r:embed="rId16"/>
          <a:stretch>
            <a:fillRect/>
          </a:stretch>
        </p:blipFill>
        <p:spPr>
          <a:xfrm>
            <a:off x="4676775" y="1552575"/>
            <a:ext cx="190500" cy="266700"/>
          </a:xfrm>
          <a:prstGeom prst="rect">
            <a:avLst/>
          </a:prstGeom>
        </p:spPr>
      </p:pic>
      <p:pic>
        <p:nvPicPr>
          <p:cNvPr id="17" name="Image 15" descr="preencoded.png"/>
          <p:cNvPicPr>
            <a:picLocks noChangeAspect="1"/>
          </p:cNvPicPr>
          <p:nvPr/>
        </p:nvPicPr>
        <p:blipFill>
          <a:blip r:embed="rId9"/>
          <a:stretch>
            <a:fillRect/>
          </a:stretch>
        </p:blipFill>
        <p:spPr>
          <a:xfrm>
            <a:off x="4343400" y="3048000"/>
            <a:ext cx="3505200" cy="1790700"/>
          </a:xfrm>
          <a:prstGeom prst="rect">
            <a:avLst/>
          </a:prstGeom>
        </p:spPr>
      </p:pic>
      <p:pic>
        <p:nvPicPr>
          <p:cNvPr id="18" name="Image 16" descr="preencoded.png"/>
          <p:cNvPicPr>
            <a:picLocks noChangeAspect="1"/>
          </p:cNvPicPr>
          <p:nvPr/>
        </p:nvPicPr>
        <p:blipFill>
          <a:blip r:embed="rId17"/>
          <a:stretch>
            <a:fillRect/>
          </a:stretch>
        </p:blipFill>
        <p:spPr>
          <a:xfrm>
            <a:off x="4533900" y="3238500"/>
            <a:ext cx="476250" cy="476250"/>
          </a:xfrm>
          <a:prstGeom prst="rect">
            <a:avLst/>
          </a:prstGeom>
        </p:spPr>
      </p:pic>
      <p:pic>
        <p:nvPicPr>
          <p:cNvPr id="19" name="Image 17" descr="preencoded.png"/>
          <p:cNvPicPr>
            <a:picLocks noChangeAspect="1"/>
          </p:cNvPicPr>
          <p:nvPr/>
        </p:nvPicPr>
        <p:blipFill>
          <a:blip r:embed="rId18"/>
          <a:stretch>
            <a:fillRect/>
          </a:stretch>
        </p:blipFill>
        <p:spPr>
          <a:xfrm>
            <a:off x="4700588" y="3343275"/>
            <a:ext cx="142875" cy="266700"/>
          </a:xfrm>
          <a:prstGeom prst="rect">
            <a:avLst/>
          </a:prstGeom>
        </p:spPr>
      </p:pic>
      <p:pic>
        <p:nvPicPr>
          <p:cNvPr id="20" name="Image 18" descr="preencoded.png"/>
          <p:cNvPicPr>
            <a:picLocks noChangeAspect="1"/>
          </p:cNvPicPr>
          <p:nvPr/>
        </p:nvPicPr>
        <p:blipFill>
          <a:blip r:embed="rId6"/>
          <a:stretch>
            <a:fillRect/>
          </a:stretch>
        </p:blipFill>
        <p:spPr>
          <a:xfrm>
            <a:off x="4343400" y="5067300"/>
            <a:ext cx="3505200" cy="1562100"/>
          </a:xfrm>
          <a:prstGeom prst="rect">
            <a:avLst/>
          </a:prstGeom>
        </p:spPr>
      </p:pic>
      <p:pic>
        <p:nvPicPr>
          <p:cNvPr id="21" name="Image 19" descr="preencoded.png"/>
          <p:cNvPicPr>
            <a:picLocks noChangeAspect="1"/>
          </p:cNvPicPr>
          <p:nvPr/>
        </p:nvPicPr>
        <p:blipFill>
          <a:blip r:embed="rId19"/>
          <a:stretch>
            <a:fillRect/>
          </a:stretch>
        </p:blipFill>
        <p:spPr>
          <a:xfrm>
            <a:off x="4533900" y="5257800"/>
            <a:ext cx="476250" cy="476250"/>
          </a:xfrm>
          <a:prstGeom prst="rect">
            <a:avLst/>
          </a:prstGeom>
        </p:spPr>
      </p:pic>
      <p:pic>
        <p:nvPicPr>
          <p:cNvPr id="22" name="Image 20" descr="preencoded.png"/>
          <p:cNvPicPr>
            <a:picLocks noChangeAspect="1"/>
          </p:cNvPicPr>
          <p:nvPr/>
        </p:nvPicPr>
        <p:blipFill>
          <a:blip r:embed="rId20"/>
          <a:stretch>
            <a:fillRect/>
          </a:stretch>
        </p:blipFill>
        <p:spPr>
          <a:xfrm>
            <a:off x="4676775" y="5362575"/>
            <a:ext cx="190500" cy="266700"/>
          </a:xfrm>
          <a:prstGeom prst="rect">
            <a:avLst/>
          </a:prstGeom>
        </p:spPr>
      </p:pic>
      <p:pic>
        <p:nvPicPr>
          <p:cNvPr id="23" name="Image 21" descr="preencoded.png"/>
          <p:cNvPicPr>
            <a:picLocks noChangeAspect="1"/>
          </p:cNvPicPr>
          <p:nvPr/>
        </p:nvPicPr>
        <p:blipFill>
          <a:blip r:embed="rId6"/>
          <a:stretch>
            <a:fillRect/>
          </a:stretch>
        </p:blipFill>
        <p:spPr>
          <a:xfrm>
            <a:off x="8077200" y="1257300"/>
            <a:ext cx="3505200" cy="1562100"/>
          </a:xfrm>
          <a:prstGeom prst="rect">
            <a:avLst/>
          </a:prstGeom>
        </p:spPr>
      </p:pic>
      <p:pic>
        <p:nvPicPr>
          <p:cNvPr id="24" name="Image 22" descr="preencoded.png"/>
          <p:cNvPicPr>
            <a:picLocks noChangeAspect="1"/>
          </p:cNvPicPr>
          <p:nvPr/>
        </p:nvPicPr>
        <p:blipFill>
          <a:blip r:embed="rId21"/>
          <a:stretch>
            <a:fillRect/>
          </a:stretch>
        </p:blipFill>
        <p:spPr>
          <a:xfrm>
            <a:off x="8267700" y="1447800"/>
            <a:ext cx="476250" cy="476250"/>
          </a:xfrm>
          <a:prstGeom prst="rect">
            <a:avLst/>
          </a:prstGeom>
        </p:spPr>
      </p:pic>
      <p:pic>
        <p:nvPicPr>
          <p:cNvPr id="25" name="Image 23" descr="preencoded.png"/>
          <p:cNvPicPr>
            <a:picLocks noChangeAspect="1"/>
          </p:cNvPicPr>
          <p:nvPr/>
        </p:nvPicPr>
        <p:blipFill>
          <a:blip r:embed="rId22"/>
          <a:stretch>
            <a:fillRect/>
          </a:stretch>
        </p:blipFill>
        <p:spPr>
          <a:xfrm>
            <a:off x="8443913" y="1552575"/>
            <a:ext cx="123825" cy="266700"/>
          </a:xfrm>
          <a:prstGeom prst="rect">
            <a:avLst/>
          </a:prstGeom>
        </p:spPr>
      </p:pic>
      <p:pic>
        <p:nvPicPr>
          <p:cNvPr id="26" name="Image 24" descr="preencoded.png"/>
          <p:cNvPicPr>
            <a:picLocks noChangeAspect="1"/>
          </p:cNvPicPr>
          <p:nvPr/>
        </p:nvPicPr>
        <p:blipFill>
          <a:blip r:embed="rId23"/>
          <a:stretch>
            <a:fillRect/>
          </a:stretch>
        </p:blipFill>
        <p:spPr>
          <a:xfrm>
            <a:off x="8077200" y="3048000"/>
            <a:ext cx="3505200" cy="1333500"/>
          </a:xfrm>
          <a:prstGeom prst="rect">
            <a:avLst/>
          </a:prstGeom>
        </p:spPr>
      </p:pic>
      <p:pic>
        <p:nvPicPr>
          <p:cNvPr id="27" name="Image 25" descr="preencoded.png"/>
          <p:cNvPicPr>
            <a:picLocks noChangeAspect="1"/>
          </p:cNvPicPr>
          <p:nvPr/>
        </p:nvPicPr>
        <p:blipFill>
          <a:blip r:embed="rId24"/>
          <a:stretch>
            <a:fillRect/>
          </a:stretch>
        </p:blipFill>
        <p:spPr>
          <a:xfrm>
            <a:off x="8267700" y="3238500"/>
            <a:ext cx="476250" cy="476250"/>
          </a:xfrm>
          <a:prstGeom prst="rect">
            <a:avLst/>
          </a:prstGeom>
        </p:spPr>
      </p:pic>
      <p:pic>
        <p:nvPicPr>
          <p:cNvPr id="28" name="Image 26" descr="preencoded.png"/>
          <p:cNvPicPr>
            <a:picLocks noChangeAspect="1"/>
          </p:cNvPicPr>
          <p:nvPr/>
        </p:nvPicPr>
        <p:blipFill>
          <a:blip r:embed="rId25"/>
          <a:stretch>
            <a:fillRect/>
          </a:stretch>
        </p:blipFill>
        <p:spPr>
          <a:xfrm>
            <a:off x="8410575" y="3343275"/>
            <a:ext cx="190500" cy="266700"/>
          </a:xfrm>
          <a:prstGeom prst="rect">
            <a:avLst/>
          </a:prstGeom>
        </p:spPr>
      </p:pic>
      <p:pic>
        <p:nvPicPr>
          <p:cNvPr id="29" name="Image 27" descr="preencoded.png"/>
          <p:cNvPicPr>
            <a:picLocks noChangeAspect="1"/>
          </p:cNvPicPr>
          <p:nvPr/>
        </p:nvPicPr>
        <p:blipFill>
          <a:blip r:embed="rId6"/>
          <a:stretch>
            <a:fillRect/>
          </a:stretch>
        </p:blipFill>
        <p:spPr>
          <a:xfrm>
            <a:off x="8077200" y="4610100"/>
            <a:ext cx="3505200" cy="1562100"/>
          </a:xfrm>
          <a:prstGeom prst="rect">
            <a:avLst/>
          </a:prstGeom>
        </p:spPr>
      </p:pic>
      <p:pic>
        <p:nvPicPr>
          <p:cNvPr id="30" name="Image 28" descr="preencoded.png"/>
          <p:cNvPicPr>
            <a:picLocks noChangeAspect="1"/>
          </p:cNvPicPr>
          <p:nvPr/>
        </p:nvPicPr>
        <p:blipFill>
          <a:blip r:embed="rId26"/>
          <a:stretch>
            <a:fillRect/>
          </a:stretch>
        </p:blipFill>
        <p:spPr>
          <a:xfrm>
            <a:off x="8267700" y="4800600"/>
            <a:ext cx="476250" cy="476250"/>
          </a:xfrm>
          <a:prstGeom prst="rect">
            <a:avLst/>
          </a:prstGeom>
        </p:spPr>
      </p:pic>
      <p:pic>
        <p:nvPicPr>
          <p:cNvPr id="31" name="Image 29" descr="preencoded.png"/>
          <p:cNvPicPr>
            <a:picLocks noChangeAspect="1"/>
          </p:cNvPicPr>
          <p:nvPr/>
        </p:nvPicPr>
        <p:blipFill>
          <a:blip r:embed="rId27"/>
          <a:stretch>
            <a:fillRect/>
          </a:stretch>
        </p:blipFill>
        <p:spPr>
          <a:xfrm>
            <a:off x="8410575" y="4905375"/>
            <a:ext cx="190500" cy="266700"/>
          </a:xfrm>
          <a:prstGeom prst="rect">
            <a:avLst/>
          </a:prstGeom>
        </p:spPr>
      </p:pic>
      <p:sp>
        <p:nvSpPr>
          <p:cNvPr id="33"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Benefits of AWS Databases</a:t>
            </a:r>
            <a:endParaRPr lang="en-US" sz="2700" dirty="0"/>
          </a:p>
        </p:txBody>
      </p:sp>
      <p:sp>
        <p:nvSpPr>
          <p:cNvPr id="34" name="Text 1"/>
          <p:cNvSpPr/>
          <p:nvPr/>
        </p:nvSpPr>
        <p:spPr>
          <a:xfrm>
            <a:off x="1428750" y="1447800"/>
            <a:ext cx="29946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Fully Managed Services</a:t>
            </a:r>
            <a:endParaRPr lang="en-US" sz="1350" dirty="0"/>
          </a:p>
        </p:txBody>
      </p:sp>
      <p:sp>
        <p:nvSpPr>
          <p:cNvPr id="35" name="Text 2"/>
          <p:cNvSpPr/>
          <p:nvPr/>
        </p:nvSpPr>
        <p:spPr>
          <a:xfrm>
            <a:off x="1428750" y="1714500"/>
            <a:ext cx="24955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AWS handles infrastructure, provisioning, patching, and backups, allowing teams to focus on application logic</a:t>
            </a:r>
            <a:endParaRPr lang="en-US" sz="1200" dirty="0"/>
          </a:p>
        </p:txBody>
      </p:sp>
      <p:sp>
        <p:nvSpPr>
          <p:cNvPr id="36" name="Text 3"/>
          <p:cNvSpPr/>
          <p:nvPr/>
        </p:nvSpPr>
        <p:spPr>
          <a:xfrm>
            <a:off x="1428750" y="3238500"/>
            <a:ext cx="24955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Scalability</a:t>
            </a:r>
            <a:endParaRPr lang="en-US" sz="1350" dirty="0"/>
          </a:p>
        </p:txBody>
      </p:sp>
      <p:sp>
        <p:nvSpPr>
          <p:cNvPr id="37" name="Text 4"/>
          <p:cNvSpPr/>
          <p:nvPr/>
        </p:nvSpPr>
        <p:spPr>
          <a:xfrm>
            <a:off x="1428750" y="3505200"/>
            <a:ext cx="2495550" cy="11430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Automatic scaling to accommodate fluctuating workloads, from small applications to enterprise systems</a:t>
            </a:r>
            <a:endParaRPr lang="en-US" sz="1200" dirty="0"/>
          </a:p>
        </p:txBody>
      </p:sp>
      <p:sp>
        <p:nvSpPr>
          <p:cNvPr id="38" name="Text 5"/>
          <p:cNvSpPr/>
          <p:nvPr/>
        </p:nvSpPr>
        <p:spPr>
          <a:xfrm>
            <a:off x="1428750" y="5257800"/>
            <a:ext cx="2495550" cy="5334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High Availability &amp; Durability</a:t>
            </a:r>
            <a:endParaRPr lang="en-US" sz="1350" dirty="0"/>
          </a:p>
        </p:txBody>
      </p:sp>
      <p:sp>
        <p:nvSpPr>
          <p:cNvPr id="39" name="Text 6"/>
          <p:cNvSpPr/>
          <p:nvPr/>
        </p:nvSpPr>
        <p:spPr>
          <a:xfrm>
            <a:off x="1428750" y="5791200"/>
            <a:ext cx="24955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Multi-AZ deployments, read replicas, and continuous backups guarantee data availability and protection</a:t>
            </a:r>
            <a:endParaRPr lang="en-US" sz="1200" dirty="0"/>
          </a:p>
        </p:txBody>
      </p:sp>
      <p:sp>
        <p:nvSpPr>
          <p:cNvPr id="40" name="Text 7"/>
          <p:cNvSpPr/>
          <p:nvPr/>
        </p:nvSpPr>
        <p:spPr>
          <a:xfrm>
            <a:off x="5162550" y="1447800"/>
            <a:ext cx="29946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Robust Security</a:t>
            </a:r>
            <a:endParaRPr lang="en-US" sz="1350" dirty="0"/>
          </a:p>
        </p:txBody>
      </p:sp>
      <p:sp>
        <p:nvSpPr>
          <p:cNvPr id="41" name="Text 8"/>
          <p:cNvSpPr/>
          <p:nvPr/>
        </p:nvSpPr>
        <p:spPr>
          <a:xfrm>
            <a:off x="5162550" y="1714500"/>
            <a:ext cx="24955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Encryption at rest and in transit, network isolation, IAM integration, and compliance with industry standards</a:t>
            </a:r>
            <a:endParaRPr lang="en-US" sz="1200" dirty="0"/>
          </a:p>
        </p:txBody>
      </p:sp>
      <p:sp>
        <p:nvSpPr>
          <p:cNvPr id="42" name="Text 9"/>
          <p:cNvSpPr/>
          <p:nvPr/>
        </p:nvSpPr>
        <p:spPr>
          <a:xfrm>
            <a:off x="5162550" y="3238500"/>
            <a:ext cx="29946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Optimized Performance</a:t>
            </a:r>
            <a:endParaRPr lang="en-US" sz="1350" dirty="0"/>
          </a:p>
        </p:txBody>
      </p:sp>
      <p:sp>
        <p:nvSpPr>
          <p:cNvPr id="43" name="Text 10"/>
          <p:cNvSpPr/>
          <p:nvPr/>
        </p:nvSpPr>
        <p:spPr>
          <a:xfrm>
            <a:off x="5162550" y="3505200"/>
            <a:ext cx="2495550" cy="11430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Purpose-built databases engineered for specific workloads, delivering microsecond to single-digit millisecond latencies</a:t>
            </a:r>
            <a:endParaRPr lang="en-US" sz="1200" dirty="0"/>
          </a:p>
        </p:txBody>
      </p:sp>
      <p:sp>
        <p:nvSpPr>
          <p:cNvPr id="44" name="Text 11"/>
          <p:cNvSpPr/>
          <p:nvPr/>
        </p:nvSpPr>
        <p:spPr>
          <a:xfrm>
            <a:off x="5162550" y="5257800"/>
            <a:ext cx="24955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Global Reach</a:t>
            </a:r>
            <a:endParaRPr lang="en-US" sz="1350" dirty="0"/>
          </a:p>
        </p:txBody>
      </p:sp>
      <p:sp>
        <p:nvSpPr>
          <p:cNvPr id="45" name="Text 12"/>
          <p:cNvSpPr/>
          <p:nvPr/>
        </p:nvSpPr>
        <p:spPr>
          <a:xfrm>
            <a:off x="5162550" y="5524500"/>
            <a:ext cx="24955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Deploy databases across multiple AWS regions and Availability Zones to reduce latency for global users</a:t>
            </a:r>
            <a:endParaRPr lang="en-US" sz="1200" dirty="0"/>
          </a:p>
        </p:txBody>
      </p:sp>
      <p:sp>
        <p:nvSpPr>
          <p:cNvPr id="46" name="Text 13"/>
          <p:cNvSpPr/>
          <p:nvPr/>
        </p:nvSpPr>
        <p:spPr>
          <a:xfrm>
            <a:off x="8896350" y="1447800"/>
            <a:ext cx="29946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Cost-Effectiveness</a:t>
            </a:r>
            <a:endParaRPr lang="en-US" sz="1350" dirty="0"/>
          </a:p>
        </p:txBody>
      </p:sp>
      <p:sp>
        <p:nvSpPr>
          <p:cNvPr id="47" name="Text 14"/>
          <p:cNvSpPr/>
          <p:nvPr/>
        </p:nvSpPr>
        <p:spPr>
          <a:xfrm>
            <a:off x="8896350" y="1714500"/>
            <a:ext cx="24955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Pay-as-you-go model with serverless options and performance optimizations to control costs</a:t>
            </a:r>
            <a:endParaRPr lang="en-US" sz="1200" dirty="0"/>
          </a:p>
        </p:txBody>
      </p:sp>
      <p:sp>
        <p:nvSpPr>
          <p:cNvPr id="48" name="Text 15"/>
          <p:cNvSpPr/>
          <p:nvPr/>
        </p:nvSpPr>
        <p:spPr>
          <a:xfrm>
            <a:off x="8896350" y="3238500"/>
            <a:ext cx="29946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Variety of Options</a:t>
            </a:r>
            <a:endParaRPr lang="en-US" sz="1350" dirty="0"/>
          </a:p>
        </p:txBody>
      </p:sp>
      <p:sp>
        <p:nvSpPr>
          <p:cNvPr id="49" name="Text 16"/>
          <p:cNvSpPr/>
          <p:nvPr/>
        </p:nvSpPr>
        <p:spPr>
          <a:xfrm>
            <a:off x="8896350" y="3505200"/>
            <a:ext cx="24955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Extensive portfolio of database types for specific data models and access patterns</a:t>
            </a:r>
            <a:endParaRPr lang="en-US" sz="1200" dirty="0"/>
          </a:p>
        </p:txBody>
      </p:sp>
      <p:sp>
        <p:nvSpPr>
          <p:cNvPr id="50" name="Text 17"/>
          <p:cNvSpPr/>
          <p:nvPr/>
        </p:nvSpPr>
        <p:spPr>
          <a:xfrm>
            <a:off x="8896350" y="4800600"/>
            <a:ext cx="29946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Simplified Migration</a:t>
            </a:r>
            <a:endParaRPr lang="en-US" sz="1350" dirty="0"/>
          </a:p>
        </p:txBody>
      </p:sp>
      <p:sp>
        <p:nvSpPr>
          <p:cNvPr id="51" name="Text 18"/>
          <p:cNvSpPr/>
          <p:nvPr/>
        </p:nvSpPr>
        <p:spPr>
          <a:xfrm>
            <a:off x="8896350" y="5067300"/>
            <a:ext cx="249555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AWS Database Migration Service facilitates moving existing databases to AWS with minimal downtime</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591300"/>
          </a:xfrm>
          <a:prstGeom prst="rect">
            <a:avLst/>
          </a:prstGeom>
        </p:spPr>
      </p:pic>
      <p:pic>
        <p:nvPicPr>
          <p:cNvPr id="3" name="Image 1" descr="preencoded.png"/>
          <p:cNvPicPr>
            <a:picLocks noChangeAspect="1"/>
          </p:cNvPicPr>
          <p:nvPr/>
        </p:nvPicPr>
        <p:blipFill>
          <a:blip r:embed="rId4"/>
          <a:stretch>
            <a:fillRect/>
          </a:stretch>
        </p:blipFill>
        <p:spPr>
          <a:xfrm>
            <a:off x="0" y="0"/>
            <a:ext cx="12192000" cy="914400"/>
          </a:xfrm>
          <a:prstGeom prst="rect">
            <a:avLst/>
          </a:prstGeom>
        </p:spPr>
      </p:pic>
      <p:pic>
        <p:nvPicPr>
          <p:cNvPr id="4" name="Image 2" descr="preencoded.png"/>
          <p:cNvPicPr>
            <a:picLocks noChangeAspect="1"/>
          </p:cNvPicPr>
          <p:nvPr/>
        </p:nvPicPr>
        <p:blipFill>
          <a:blip r:embed="rId5"/>
          <a:stretch>
            <a:fillRect/>
          </a:stretch>
        </p:blipFill>
        <p:spPr>
          <a:xfrm>
            <a:off x="304800" y="1247775"/>
            <a:ext cx="228600" cy="228600"/>
          </a:xfrm>
          <a:prstGeom prst="rect">
            <a:avLst/>
          </a:prstGeom>
        </p:spPr>
      </p:pic>
      <p:pic>
        <p:nvPicPr>
          <p:cNvPr id="5" name="Image 3" descr="preencoded.png"/>
          <p:cNvPicPr>
            <a:picLocks noChangeAspect="1"/>
          </p:cNvPicPr>
          <p:nvPr/>
        </p:nvPicPr>
        <p:blipFill>
          <a:blip r:embed="rId6"/>
          <a:stretch>
            <a:fillRect/>
          </a:stretch>
        </p:blipFill>
        <p:spPr>
          <a:xfrm>
            <a:off x="304800" y="1714500"/>
            <a:ext cx="5562600" cy="1104900"/>
          </a:xfrm>
          <a:prstGeom prst="rect">
            <a:avLst/>
          </a:prstGeom>
        </p:spPr>
      </p:pic>
      <p:pic>
        <p:nvPicPr>
          <p:cNvPr id="6" name="Image 4" descr="preencoded.png"/>
          <p:cNvPicPr>
            <a:picLocks noChangeAspect="1"/>
          </p:cNvPicPr>
          <p:nvPr/>
        </p:nvPicPr>
        <p:blipFill>
          <a:blip r:embed="rId7"/>
          <a:stretch>
            <a:fillRect/>
          </a:stretch>
        </p:blipFill>
        <p:spPr>
          <a:xfrm>
            <a:off x="457200" y="1905000"/>
            <a:ext cx="219075" cy="190500"/>
          </a:xfrm>
          <a:prstGeom prst="rect">
            <a:avLst/>
          </a:prstGeom>
        </p:spPr>
      </p:pic>
      <p:pic>
        <p:nvPicPr>
          <p:cNvPr id="7" name="Image 5" descr="preencoded.png"/>
          <p:cNvPicPr>
            <a:picLocks noChangeAspect="1"/>
          </p:cNvPicPr>
          <p:nvPr/>
        </p:nvPicPr>
        <p:blipFill>
          <a:blip r:embed="rId8"/>
          <a:stretch>
            <a:fillRect/>
          </a:stretch>
        </p:blipFill>
        <p:spPr>
          <a:xfrm>
            <a:off x="304800" y="2971800"/>
            <a:ext cx="5562600" cy="1104900"/>
          </a:xfrm>
          <a:prstGeom prst="rect">
            <a:avLst/>
          </a:prstGeom>
        </p:spPr>
      </p:pic>
      <p:pic>
        <p:nvPicPr>
          <p:cNvPr id="8" name="Image 6" descr="preencoded.png"/>
          <p:cNvPicPr>
            <a:picLocks noChangeAspect="1"/>
          </p:cNvPicPr>
          <p:nvPr/>
        </p:nvPicPr>
        <p:blipFill>
          <a:blip r:embed="rId9"/>
          <a:stretch>
            <a:fillRect/>
          </a:stretch>
        </p:blipFill>
        <p:spPr>
          <a:xfrm>
            <a:off x="457200" y="3162300"/>
            <a:ext cx="238125" cy="190500"/>
          </a:xfrm>
          <a:prstGeom prst="rect">
            <a:avLst/>
          </a:prstGeom>
        </p:spPr>
      </p:pic>
      <p:pic>
        <p:nvPicPr>
          <p:cNvPr id="9" name="Image 7" descr="preencoded.png"/>
          <p:cNvPicPr>
            <a:picLocks noChangeAspect="1"/>
          </p:cNvPicPr>
          <p:nvPr/>
        </p:nvPicPr>
        <p:blipFill>
          <a:blip r:embed="rId6"/>
          <a:stretch>
            <a:fillRect/>
          </a:stretch>
        </p:blipFill>
        <p:spPr>
          <a:xfrm>
            <a:off x="304800" y="4229100"/>
            <a:ext cx="5562600" cy="1104900"/>
          </a:xfrm>
          <a:prstGeom prst="rect">
            <a:avLst/>
          </a:prstGeom>
        </p:spPr>
      </p:pic>
      <p:pic>
        <p:nvPicPr>
          <p:cNvPr id="10" name="Image 8" descr="preencoded.png"/>
          <p:cNvPicPr>
            <a:picLocks noChangeAspect="1"/>
          </p:cNvPicPr>
          <p:nvPr/>
        </p:nvPicPr>
        <p:blipFill>
          <a:blip r:embed="rId10"/>
          <a:stretch>
            <a:fillRect/>
          </a:stretch>
        </p:blipFill>
        <p:spPr>
          <a:xfrm>
            <a:off x="457200" y="4419600"/>
            <a:ext cx="190500" cy="190500"/>
          </a:xfrm>
          <a:prstGeom prst="rect">
            <a:avLst/>
          </a:prstGeom>
        </p:spPr>
      </p:pic>
      <p:pic>
        <p:nvPicPr>
          <p:cNvPr id="11" name="Image 9" descr="preencoded.png"/>
          <p:cNvPicPr>
            <a:picLocks noChangeAspect="1"/>
          </p:cNvPicPr>
          <p:nvPr/>
        </p:nvPicPr>
        <p:blipFill>
          <a:blip r:embed="rId11"/>
          <a:stretch>
            <a:fillRect/>
          </a:stretch>
        </p:blipFill>
        <p:spPr>
          <a:xfrm>
            <a:off x="6324600" y="1247775"/>
            <a:ext cx="171450" cy="228600"/>
          </a:xfrm>
          <a:prstGeom prst="rect">
            <a:avLst/>
          </a:prstGeom>
        </p:spPr>
      </p:pic>
      <p:pic>
        <p:nvPicPr>
          <p:cNvPr id="12" name="Image 10" descr="preencoded.png"/>
          <p:cNvPicPr>
            <a:picLocks noChangeAspect="1"/>
          </p:cNvPicPr>
          <p:nvPr/>
        </p:nvPicPr>
        <p:blipFill>
          <a:blip r:embed="rId12"/>
          <a:stretch>
            <a:fillRect/>
          </a:stretch>
        </p:blipFill>
        <p:spPr>
          <a:xfrm>
            <a:off x="6324600" y="1714500"/>
            <a:ext cx="2705100" cy="1143000"/>
          </a:xfrm>
          <a:prstGeom prst="rect">
            <a:avLst/>
          </a:prstGeom>
        </p:spPr>
      </p:pic>
      <p:pic>
        <p:nvPicPr>
          <p:cNvPr id="13" name="Image 11" descr="preencoded.png"/>
          <p:cNvPicPr>
            <a:picLocks noChangeAspect="1"/>
          </p:cNvPicPr>
          <p:nvPr/>
        </p:nvPicPr>
        <p:blipFill>
          <a:blip r:embed="rId12"/>
          <a:stretch>
            <a:fillRect/>
          </a:stretch>
        </p:blipFill>
        <p:spPr>
          <a:xfrm>
            <a:off x="9182100" y="1714500"/>
            <a:ext cx="2705100" cy="1143000"/>
          </a:xfrm>
          <a:prstGeom prst="rect">
            <a:avLst/>
          </a:prstGeom>
        </p:spPr>
      </p:pic>
      <p:pic>
        <p:nvPicPr>
          <p:cNvPr id="14" name="Image 12" descr="preencoded.png"/>
          <p:cNvPicPr>
            <a:picLocks noChangeAspect="1"/>
          </p:cNvPicPr>
          <p:nvPr/>
        </p:nvPicPr>
        <p:blipFill>
          <a:blip r:embed="rId12"/>
          <a:stretch>
            <a:fillRect/>
          </a:stretch>
        </p:blipFill>
        <p:spPr>
          <a:xfrm>
            <a:off x="6324600" y="3009900"/>
            <a:ext cx="2705100" cy="1143000"/>
          </a:xfrm>
          <a:prstGeom prst="rect">
            <a:avLst/>
          </a:prstGeom>
        </p:spPr>
      </p:pic>
      <p:pic>
        <p:nvPicPr>
          <p:cNvPr id="15" name="Image 13" descr="preencoded.png"/>
          <p:cNvPicPr>
            <a:picLocks noChangeAspect="1"/>
          </p:cNvPicPr>
          <p:nvPr/>
        </p:nvPicPr>
        <p:blipFill>
          <a:blip r:embed="rId12"/>
          <a:stretch>
            <a:fillRect/>
          </a:stretch>
        </p:blipFill>
        <p:spPr>
          <a:xfrm>
            <a:off x="9182100" y="3009900"/>
            <a:ext cx="2705100" cy="1143000"/>
          </a:xfrm>
          <a:prstGeom prst="rect">
            <a:avLst/>
          </a:prstGeom>
        </p:spPr>
      </p:pic>
      <p:pic>
        <p:nvPicPr>
          <p:cNvPr id="16" name="Image 14" descr="preencoded.png"/>
          <p:cNvPicPr>
            <a:picLocks noChangeAspect="1"/>
          </p:cNvPicPr>
          <p:nvPr/>
        </p:nvPicPr>
        <p:blipFill>
          <a:blip r:embed="rId13"/>
          <a:stretch>
            <a:fillRect/>
          </a:stretch>
        </p:blipFill>
        <p:spPr>
          <a:xfrm>
            <a:off x="6324600" y="4381500"/>
            <a:ext cx="5562600" cy="2057400"/>
          </a:xfrm>
          <a:prstGeom prst="rect">
            <a:avLst/>
          </a:prstGeom>
        </p:spPr>
      </p:pic>
      <p:pic>
        <p:nvPicPr>
          <p:cNvPr id="17" name="Image 15" descr="preencoded.png"/>
          <p:cNvPicPr>
            <a:picLocks noChangeAspect="1"/>
          </p:cNvPicPr>
          <p:nvPr/>
        </p:nvPicPr>
        <p:blipFill>
          <a:blip r:embed="rId14"/>
          <a:stretch>
            <a:fillRect/>
          </a:stretch>
        </p:blipFill>
        <p:spPr>
          <a:xfrm>
            <a:off x="6477000" y="4562475"/>
            <a:ext cx="171450" cy="171450"/>
          </a:xfrm>
          <a:prstGeom prst="rect">
            <a:avLst/>
          </a:prstGeom>
        </p:spPr>
      </p:pic>
      <p:pic>
        <p:nvPicPr>
          <p:cNvPr id="18" name="Image 16" descr="preencoded.png"/>
          <p:cNvPicPr>
            <a:picLocks noChangeAspect="1"/>
          </p:cNvPicPr>
          <p:nvPr/>
        </p:nvPicPr>
        <p:blipFill>
          <a:blip r:embed="rId15"/>
          <a:stretch>
            <a:fillRect/>
          </a:stretch>
        </p:blipFill>
        <p:spPr>
          <a:xfrm>
            <a:off x="6477000" y="4914900"/>
            <a:ext cx="1249263" cy="381000"/>
          </a:xfrm>
          <a:prstGeom prst="rect">
            <a:avLst/>
          </a:prstGeom>
        </p:spPr>
      </p:pic>
      <p:pic>
        <p:nvPicPr>
          <p:cNvPr id="19" name="Image 17" descr="preencoded.png"/>
          <p:cNvPicPr>
            <a:picLocks noChangeAspect="1"/>
          </p:cNvPicPr>
          <p:nvPr/>
        </p:nvPicPr>
        <p:blipFill>
          <a:blip r:embed="rId16"/>
          <a:stretch>
            <a:fillRect/>
          </a:stretch>
        </p:blipFill>
        <p:spPr>
          <a:xfrm>
            <a:off x="7726263" y="4914900"/>
            <a:ext cx="1018282" cy="381000"/>
          </a:xfrm>
          <a:prstGeom prst="rect">
            <a:avLst/>
          </a:prstGeom>
        </p:spPr>
      </p:pic>
      <p:pic>
        <p:nvPicPr>
          <p:cNvPr id="20" name="Image 18" descr="preencoded.png"/>
          <p:cNvPicPr>
            <a:picLocks noChangeAspect="1"/>
          </p:cNvPicPr>
          <p:nvPr/>
        </p:nvPicPr>
        <p:blipFill>
          <a:blip r:embed="rId17"/>
          <a:stretch>
            <a:fillRect/>
          </a:stretch>
        </p:blipFill>
        <p:spPr>
          <a:xfrm>
            <a:off x="8744545" y="4914900"/>
            <a:ext cx="1739950" cy="381000"/>
          </a:xfrm>
          <a:prstGeom prst="rect">
            <a:avLst/>
          </a:prstGeom>
        </p:spPr>
      </p:pic>
      <p:pic>
        <p:nvPicPr>
          <p:cNvPr id="21" name="Image 19" descr="preencoded.png"/>
          <p:cNvPicPr>
            <a:picLocks noChangeAspect="1"/>
          </p:cNvPicPr>
          <p:nvPr/>
        </p:nvPicPr>
        <p:blipFill>
          <a:blip r:embed="rId18"/>
          <a:stretch>
            <a:fillRect/>
          </a:stretch>
        </p:blipFill>
        <p:spPr>
          <a:xfrm>
            <a:off x="10484495" y="4914900"/>
            <a:ext cx="1250305" cy="381000"/>
          </a:xfrm>
          <a:prstGeom prst="rect">
            <a:avLst/>
          </a:prstGeom>
        </p:spPr>
      </p:pic>
      <p:pic>
        <p:nvPicPr>
          <p:cNvPr id="22" name="Image 20" descr="preencoded.png"/>
          <p:cNvPicPr>
            <a:picLocks noChangeAspect="1"/>
          </p:cNvPicPr>
          <p:nvPr/>
        </p:nvPicPr>
        <p:blipFill>
          <a:blip r:embed="rId19"/>
          <a:stretch>
            <a:fillRect/>
          </a:stretch>
        </p:blipFill>
        <p:spPr>
          <a:xfrm>
            <a:off x="6477000" y="5295900"/>
            <a:ext cx="1249263" cy="381000"/>
          </a:xfrm>
          <a:prstGeom prst="rect">
            <a:avLst/>
          </a:prstGeom>
        </p:spPr>
      </p:pic>
      <p:pic>
        <p:nvPicPr>
          <p:cNvPr id="23" name="Image 21" descr="preencoded.png"/>
          <p:cNvPicPr>
            <a:picLocks noChangeAspect="1"/>
          </p:cNvPicPr>
          <p:nvPr/>
        </p:nvPicPr>
        <p:blipFill>
          <a:blip r:embed="rId20"/>
          <a:stretch>
            <a:fillRect/>
          </a:stretch>
        </p:blipFill>
        <p:spPr>
          <a:xfrm>
            <a:off x="7726263" y="5295900"/>
            <a:ext cx="1018282" cy="381000"/>
          </a:xfrm>
          <a:prstGeom prst="rect">
            <a:avLst/>
          </a:prstGeom>
        </p:spPr>
      </p:pic>
      <p:pic>
        <p:nvPicPr>
          <p:cNvPr id="24" name="Image 22" descr="preencoded.png"/>
          <p:cNvPicPr>
            <a:picLocks noChangeAspect="1"/>
          </p:cNvPicPr>
          <p:nvPr/>
        </p:nvPicPr>
        <p:blipFill>
          <a:blip r:embed="rId21"/>
          <a:stretch>
            <a:fillRect/>
          </a:stretch>
        </p:blipFill>
        <p:spPr>
          <a:xfrm>
            <a:off x="8744545" y="5295900"/>
            <a:ext cx="1739950" cy="381000"/>
          </a:xfrm>
          <a:prstGeom prst="rect">
            <a:avLst/>
          </a:prstGeom>
        </p:spPr>
      </p:pic>
      <p:pic>
        <p:nvPicPr>
          <p:cNvPr id="25" name="Image 23" descr="preencoded.png"/>
          <p:cNvPicPr>
            <a:picLocks noChangeAspect="1"/>
          </p:cNvPicPr>
          <p:nvPr/>
        </p:nvPicPr>
        <p:blipFill>
          <a:blip r:embed="rId22"/>
          <a:stretch>
            <a:fillRect/>
          </a:stretch>
        </p:blipFill>
        <p:spPr>
          <a:xfrm>
            <a:off x="10484495" y="5295900"/>
            <a:ext cx="1250305" cy="381000"/>
          </a:xfrm>
          <a:prstGeom prst="rect">
            <a:avLst/>
          </a:prstGeom>
        </p:spPr>
      </p:pic>
      <p:pic>
        <p:nvPicPr>
          <p:cNvPr id="26" name="Image 24" descr="preencoded.png"/>
          <p:cNvPicPr>
            <a:picLocks noChangeAspect="1"/>
          </p:cNvPicPr>
          <p:nvPr/>
        </p:nvPicPr>
        <p:blipFill>
          <a:blip r:embed="rId23"/>
          <a:stretch>
            <a:fillRect/>
          </a:stretch>
        </p:blipFill>
        <p:spPr>
          <a:xfrm>
            <a:off x="6477000" y="5676900"/>
            <a:ext cx="1249263" cy="381000"/>
          </a:xfrm>
          <a:prstGeom prst="rect">
            <a:avLst/>
          </a:prstGeom>
        </p:spPr>
      </p:pic>
      <p:pic>
        <p:nvPicPr>
          <p:cNvPr id="27" name="Image 25" descr="preencoded.png"/>
          <p:cNvPicPr>
            <a:picLocks noChangeAspect="1"/>
          </p:cNvPicPr>
          <p:nvPr/>
        </p:nvPicPr>
        <p:blipFill>
          <a:blip r:embed="rId24"/>
          <a:stretch>
            <a:fillRect/>
          </a:stretch>
        </p:blipFill>
        <p:spPr>
          <a:xfrm>
            <a:off x="7726263" y="5676900"/>
            <a:ext cx="1018282" cy="381000"/>
          </a:xfrm>
          <a:prstGeom prst="rect">
            <a:avLst/>
          </a:prstGeom>
        </p:spPr>
      </p:pic>
      <p:pic>
        <p:nvPicPr>
          <p:cNvPr id="28" name="Image 26" descr="preencoded.png"/>
          <p:cNvPicPr>
            <a:picLocks noChangeAspect="1"/>
          </p:cNvPicPr>
          <p:nvPr/>
        </p:nvPicPr>
        <p:blipFill>
          <a:blip r:embed="rId25"/>
          <a:stretch>
            <a:fillRect/>
          </a:stretch>
        </p:blipFill>
        <p:spPr>
          <a:xfrm>
            <a:off x="8744545" y="5676900"/>
            <a:ext cx="1739950" cy="381000"/>
          </a:xfrm>
          <a:prstGeom prst="rect">
            <a:avLst/>
          </a:prstGeom>
        </p:spPr>
      </p:pic>
      <p:pic>
        <p:nvPicPr>
          <p:cNvPr id="29" name="Image 27" descr="preencoded.png"/>
          <p:cNvPicPr>
            <a:picLocks noChangeAspect="1"/>
          </p:cNvPicPr>
          <p:nvPr/>
        </p:nvPicPr>
        <p:blipFill>
          <a:blip r:embed="rId26"/>
          <a:stretch>
            <a:fillRect/>
          </a:stretch>
        </p:blipFill>
        <p:spPr>
          <a:xfrm>
            <a:off x="10484495" y="5676900"/>
            <a:ext cx="1250305" cy="381000"/>
          </a:xfrm>
          <a:prstGeom prst="rect">
            <a:avLst/>
          </a:prstGeom>
        </p:spPr>
      </p:pic>
      <p:pic>
        <p:nvPicPr>
          <p:cNvPr id="30" name="Image 28" descr="preencoded.png"/>
          <p:cNvPicPr>
            <a:picLocks noChangeAspect="1"/>
          </p:cNvPicPr>
          <p:nvPr/>
        </p:nvPicPr>
        <p:blipFill>
          <a:blip r:embed="rId27"/>
          <a:stretch>
            <a:fillRect/>
          </a:stretch>
        </p:blipFill>
        <p:spPr>
          <a:xfrm>
            <a:off x="6477000" y="6153150"/>
            <a:ext cx="114300" cy="114300"/>
          </a:xfrm>
          <a:prstGeom prst="rect">
            <a:avLst/>
          </a:prstGeom>
        </p:spPr>
      </p:pic>
      <p:sp>
        <p:nvSpPr>
          <p:cNvPr id="32" name="Text 0"/>
          <p:cNvSpPr/>
          <p:nvPr/>
        </p:nvSpPr>
        <p:spPr>
          <a:xfrm>
            <a:off x="381000" y="266700"/>
            <a:ext cx="7141071"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SQL Databases: </a:t>
            </a:r>
            <a:r>
              <a:rPr lang="en-US" sz="2700" b="1" dirty="0">
                <a:solidFill>
                  <a:srgbClr val="FF9900"/>
                </a:solidFill>
                <a:latin typeface="ui-sans-serif" pitchFamily="34" charset="0"/>
                <a:ea typeface="ui-sans-serif" pitchFamily="34" charset="-122"/>
                <a:cs typeface="ui-sans-serif" pitchFamily="34" charset="-120"/>
              </a:rPr>
              <a:t>Core Concepts</a:t>
            </a:r>
            <a:endParaRPr lang="en-US" sz="2700" dirty="0"/>
          </a:p>
        </p:txBody>
      </p:sp>
      <p:sp>
        <p:nvSpPr>
          <p:cNvPr id="33" name="Text 1"/>
          <p:cNvSpPr/>
          <p:nvPr/>
        </p:nvSpPr>
        <p:spPr>
          <a:xfrm>
            <a:off x="609600" y="1219200"/>
            <a:ext cx="66751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Relational Model Fundamentals</a:t>
            </a:r>
            <a:endParaRPr lang="en-US" sz="1800" dirty="0"/>
          </a:p>
        </p:txBody>
      </p:sp>
      <p:sp>
        <p:nvSpPr>
          <p:cNvPr id="34" name="Text 2"/>
          <p:cNvSpPr/>
          <p:nvPr/>
        </p:nvSpPr>
        <p:spPr>
          <a:xfrm>
            <a:off x="752475" y="1866900"/>
            <a:ext cx="5257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Structured Tables</a:t>
            </a:r>
            <a:endParaRPr lang="en-US" sz="1500" dirty="0"/>
          </a:p>
        </p:txBody>
      </p:sp>
      <p:sp>
        <p:nvSpPr>
          <p:cNvPr id="35" name="Text 3"/>
          <p:cNvSpPr/>
          <p:nvPr/>
        </p:nvSpPr>
        <p:spPr>
          <a:xfrm>
            <a:off x="457200" y="2209800"/>
            <a:ext cx="52578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Data is organized into highly structured tables with predefined schemas, comprising rows (tuples) and columns (attributes).</a:t>
            </a:r>
            <a:endParaRPr lang="en-US" sz="1200" dirty="0"/>
          </a:p>
        </p:txBody>
      </p:sp>
      <p:sp>
        <p:nvSpPr>
          <p:cNvPr id="36" name="Text 4"/>
          <p:cNvSpPr/>
          <p:nvPr/>
        </p:nvSpPr>
        <p:spPr>
          <a:xfrm>
            <a:off x="771525" y="3124200"/>
            <a:ext cx="5257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Relationships</a:t>
            </a:r>
            <a:endParaRPr lang="en-US" sz="1500" dirty="0"/>
          </a:p>
        </p:txBody>
      </p:sp>
      <p:sp>
        <p:nvSpPr>
          <p:cNvPr id="37" name="Text 5"/>
          <p:cNvSpPr/>
          <p:nvPr/>
        </p:nvSpPr>
        <p:spPr>
          <a:xfrm>
            <a:off x="457200" y="3467100"/>
            <a:ext cx="52578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Tables can be related through primary and foreign key constraints, enabling efficient data organization and retrieval.</a:t>
            </a:r>
            <a:endParaRPr lang="en-US" sz="1200" dirty="0"/>
          </a:p>
        </p:txBody>
      </p:sp>
      <p:sp>
        <p:nvSpPr>
          <p:cNvPr id="38" name="Text 6"/>
          <p:cNvSpPr/>
          <p:nvPr/>
        </p:nvSpPr>
        <p:spPr>
          <a:xfrm>
            <a:off x="723900" y="4381500"/>
            <a:ext cx="5257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Data Integrity</a:t>
            </a:r>
            <a:endParaRPr lang="en-US" sz="1500" dirty="0"/>
          </a:p>
        </p:txBody>
      </p:sp>
      <p:sp>
        <p:nvSpPr>
          <p:cNvPr id="39" name="Text 7"/>
          <p:cNvSpPr/>
          <p:nvPr/>
        </p:nvSpPr>
        <p:spPr>
          <a:xfrm>
            <a:off x="457200" y="4724400"/>
            <a:ext cx="52578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Enforces entity integrity, referential integrity, and domain integrity through constraints, unique keys, and check conditions.</a:t>
            </a:r>
            <a:endParaRPr lang="en-US" sz="1200" dirty="0"/>
          </a:p>
        </p:txBody>
      </p:sp>
      <p:sp>
        <p:nvSpPr>
          <p:cNvPr id="40" name="Text 8"/>
          <p:cNvSpPr/>
          <p:nvPr/>
        </p:nvSpPr>
        <p:spPr>
          <a:xfrm>
            <a:off x="6572250" y="1219200"/>
            <a:ext cx="5562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ACID Properties</a:t>
            </a:r>
            <a:endParaRPr lang="en-US" sz="1800" dirty="0"/>
          </a:p>
        </p:txBody>
      </p:sp>
      <p:sp>
        <p:nvSpPr>
          <p:cNvPr id="41" name="Text 9"/>
          <p:cNvSpPr/>
          <p:nvPr/>
        </p:nvSpPr>
        <p:spPr>
          <a:xfrm>
            <a:off x="6477000" y="1866900"/>
            <a:ext cx="24003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D4ED8"/>
                </a:solidFill>
                <a:latin typeface="ui-sans-serif" pitchFamily="34" charset="0"/>
                <a:ea typeface="ui-sans-serif" pitchFamily="34" charset="-122"/>
                <a:cs typeface="ui-sans-serif" pitchFamily="34" charset="-120"/>
              </a:rPr>
              <a:t>Atomicity</a:t>
            </a:r>
            <a:endParaRPr lang="en-US" sz="1200" dirty="0"/>
          </a:p>
        </p:txBody>
      </p:sp>
      <p:sp>
        <p:nvSpPr>
          <p:cNvPr id="42" name="Text 10"/>
          <p:cNvSpPr/>
          <p:nvPr/>
        </p:nvSpPr>
        <p:spPr>
          <a:xfrm>
            <a:off x="6477000" y="2133600"/>
            <a:ext cx="24003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Ensures all operations within a transaction are completed successfully, or none are.</a:t>
            </a:r>
            <a:endParaRPr lang="en-US" sz="1050" dirty="0"/>
          </a:p>
        </p:txBody>
      </p:sp>
      <p:sp>
        <p:nvSpPr>
          <p:cNvPr id="43" name="Text 11"/>
          <p:cNvSpPr/>
          <p:nvPr/>
        </p:nvSpPr>
        <p:spPr>
          <a:xfrm>
            <a:off x="9334500" y="1866900"/>
            <a:ext cx="24003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D4ED8"/>
                </a:solidFill>
                <a:latin typeface="ui-sans-serif" pitchFamily="34" charset="0"/>
                <a:ea typeface="ui-sans-serif" pitchFamily="34" charset="-122"/>
                <a:cs typeface="ui-sans-serif" pitchFamily="34" charset="-120"/>
              </a:rPr>
              <a:t>Consistency</a:t>
            </a:r>
            <a:endParaRPr lang="en-US" sz="1200" dirty="0"/>
          </a:p>
        </p:txBody>
      </p:sp>
      <p:sp>
        <p:nvSpPr>
          <p:cNvPr id="44" name="Text 12"/>
          <p:cNvSpPr/>
          <p:nvPr/>
        </p:nvSpPr>
        <p:spPr>
          <a:xfrm>
            <a:off x="9334500" y="2133600"/>
            <a:ext cx="24003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Guarantees that a transaction brings the database from one valid state to another.</a:t>
            </a:r>
            <a:endParaRPr lang="en-US" sz="1050" dirty="0"/>
          </a:p>
        </p:txBody>
      </p:sp>
      <p:sp>
        <p:nvSpPr>
          <p:cNvPr id="45" name="Text 13"/>
          <p:cNvSpPr/>
          <p:nvPr/>
        </p:nvSpPr>
        <p:spPr>
          <a:xfrm>
            <a:off x="6477000" y="3162300"/>
            <a:ext cx="24003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D4ED8"/>
                </a:solidFill>
                <a:latin typeface="ui-sans-serif" pitchFamily="34" charset="0"/>
                <a:ea typeface="ui-sans-serif" pitchFamily="34" charset="-122"/>
                <a:cs typeface="ui-sans-serif" pitchFamily="34" charset="-120"/>
              </a:rPr>
              <a:t>Isolation</a:t>
            </a:r>
            <a:endParaRPr lang="en-US" sz="1200" dirty="0"/>
          </a:p>
        </p:txBody>
      </p:sp>
      <p:sp>
        <p:nvSpPr>
          <p:cNvPr id="46" name="Text 14"/>
          <p:cNvSpPr/>
          <p:nvPr/>
        </p:nvSpPr>
        <p:spPr>
          <a:xfrm>
            <a:off x="6477000" y="3429000"/>
            <a:ext cx="24003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Ensures concurrent transactions execute independently without interfering with each other.</a:t>
            </a:r>
            <a:endParaRPr lang="en-US" sz="1050" dirty="0"/>
          </a:p>
        </p:txBody>
      </p:sp>
      <p:sp>
        <p:nvSpPr>
          <p:cNvPr id="47" name="Text 15"/>
          <p:cNvSpPr/>
          <p:nvPr/>
        </p:nvSpPr>
        <p:spPr>
          <a:xfrm>
            <a:off x="9334500" y="3162300"/>
            <a:ext cx="24003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D4ED8"/>
                </a:solidFill>
                <a:latin typeface="ui-sans-serif" pitchFamily="34" charset="0"/>
                <a:ea typeface="ui-sans-serif" pitchFamily="34" charset="-122"/>
                <a:cs typeface="ui-sans-serif" pitchFamily="34" charset="-120"/>
              </a:rPr>
              <a:t>Durability</a:t>
            </a:r>
            <a:endParaRPr lang="en-US" sz="1200" dirty="0"/>
          </a:p>
        </p:txBody>
      </p:sp>
      <p:sp>
        <p:nvSpPr>
          <p:cNvPr id="48" name="Text 16"/>
          <p:cNvSpPr/>
          <p:nvPr/>
        </p:nvSpPr>
        <p:spPr>
          <a:xfrm>
            <a:off x="9334500" y="3429000"/>
            <a:ext cx="24003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Once a transaction is committed, its changes are permanent and survive system failures.</a:t>
            </a:r>
            <a:endParaRPr lang="en-US" sz="1050" dirty="0"/>
          </a:p>
        </p:txBody>
      </p:sp>
      <p:sp>
        <p:nvSpPr>
          <p:cNvPr id="49" name="Text 17"/>
          <p:cNvSpPr/>
          <p:nvPr/>
        </p:nvSpPr>
        <p:spPr>
          <a:xfrm>
            <a:off x="6724650" y="4533900"/>
            <a:ext cx="52578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SQL Table Example</a:t>
            </a:r>
            <a:endParaRPr lang="en-US" sz="1350" dirty="0"/>
          </a:p>
        </p:txBody>
      </p:sp>
      <p:sp>
        <p:nvSpPr>
          <p:cNvPr id="50" name="Text 18"/>
          <p:cNvSpPr/>
          <p:nvPr/>
        </p:nvSpPr>
        <p:spPr>
          <a:xfrm>
            <a:off x="6352074" y="4914900"/>
            <a:ext cx="1499116"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customer_id</a:t>
            </a:r>
            <a:endParaRPr lang="en-US" sz="1200" dirty="0"/>
          </a:p>
        </p:txBody>
      </p:sp>
      <p:sp>
        <p:nvSpPr>
          <p:cNvPr id="51" name="Text 19"/>
          <p:cNvSpPr/>
          <p:nvPr/>
        </p:nvSpPr>
        <p:spPr>
          <a:xfrm>
            <a:off x="7726263" y="4914900"/>
            <a:ext cx="1018282"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name</a:t>
            </a:r>
            <a:endParaRPr lang="en-US" sz="1200" dirty="0"/>
          </a:p>
        </p:txBody>
      </p:sp>
      <p:sp>
        <p:nvSpPr>
          <p:cNvPr id="52" name="Text 20"/>
          <p:cNvSpPr/>
          <p:nvPr/>
        </p:nvSpPr>
        <p:spPr>
          <a:xfrm>
            <a:off x="8744545" y="4914900"/>
            <a:ext cx="1739950"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email</a:t>
            </a:r>
            <a:endParaRPr lang="en-US" sz="1200" dirty="0"/>
          </a:p>
        </p:txBody>
      </p:sp>
      <p:sp>
        <p:nvSpPr>
          <p:cNvPr id="53" name="Text 21"/>
          <p:cNvSpPr/>
          <p:nvPr/>
        </p:nvSpPr>
        <p:spPr>
          <a:xfrm>
            <a:off x="10359464" y="4914900"/>
            <a:ext cx="1500366"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signup_date</a:t>
            </a:r>
            <a:endParaRPr lang="en-US" sz="1200" dirty="0"/>
          </a:p>
        </p:txBody>
      </p:sp>
      <p:sp>
        <p:nvSpPr>
          <p:cNvPr id="54" name="Text 22"/>
          <p:cNvSpPr/>
          <p:nvPr/>
        </p:nvSpPr>
        <p:spPr>
          <a:xfrm>
            <a:off x="6477000" y="5295900"/>
            <a:ext cx="1249263"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1001</a:t>
            </a:r>
            <a:endParaRPr lang="en-US" sz="1200" dirty="0"/>
          </a:p>
        </p:txBody>
      </p:sp>
      <p:sp>
        <p:nvSpPr>
          <p:cNvPr id="55" name="Text 23"/>
          <p:cNvSpPr/>
          <p:nvPr/>
        </p:nvSpPr>
        <p:spPr>
          <a:xfrm>
            <a:off x="7624435" y="5295900"/>
            <a:ext cx="1221938"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John Doe</a:t>
            </a:r>
            <a:endParaRPr lang="en-US" sz="1200" dirty="0"/>
          </a:p>
        </p:txBody>
      </p:sp>
      <p:sp>
        <p:nvSpPr>
          <p:cNvPr id="56" name="Text 24"/>
          <p:cNvSpPr/>
          <p:nvPr/>
        </p:nvSpPr>
        <p:spPr>
          <a:xfrm>
            <a:off x="8570550" y="5295900"/>
            <a:ext cx="208794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john@example.com</a:t>
            </a:r>
            <a:endParaRPr lang="en-US" sz="1200" dirty="0"/>
          </a:p>
        </p:txBody>
      </p:sp>
      <p:sp>
        <p:nvSpPr>
          <p:cNvPr id="57" name="Text 25"/>
          <p:cNvSpPr/>
          <p:nvPr/>
        </p:nvSpPr>
        <p:spPr>
          <a:xfrm>
            <a:off x="10359464" y="5295900"/>
            <a:ext cx="1500366"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2023-01-15</a:t>
            </a:r>
            <a:endParaRPr lang="en-US" sz="1200" dirty="0"/>
          </a:p>
        </p:txBody>
      </p:sp>
      <p:sp>
        <p:nvSpPr>
          <p:cNvPr id="58" name="Text 26"/>
          <p:cNvSpPr/>
          <p:nvPr/>
        </p:nvSpPr>
        <p:spPr>
          <a:xfrm>
            <a:off x="6477000" y="5676900"/>
            <a:ext cx="1249263"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1002</a:t>
            </a:r>
            <a:endParaRPr lang="en-US" sz="1200" dirty="0"/>
          </a:p>
        </p:txBody>
      </p:sp>
      <p:sp>
        <p:nvSpPr>
          <p:cNvPr id="59" name="Text 27"/>
          <p:cNvSpPr/>
          <p:nvPr/>
        </p:nvSpPr>
        <p:spPr>
          <a:xfrm>
            <a:off x="7624435" y="5676900"/>
            <a:ext cx="1221938"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Jane Smith</a:t>
            </a:r>
            <a:endParaRPr lang="en-US" sz="1200" dirty="0"/>
          </a:p>
        </p:txBody>
      </p:sp>
      <p:sp>
        <p:nvSpPr>
          <p:cNvPr id="60" name="Text 28"/>
          <p:cNvSpPr/>
          <p:nvPr/>
        </p:nvSpPr>
        <p:spPr>
          <a:xfrm>
            <a:off x="8570550" y="5676900"/>
            <a:ext cx="208794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jane@example.com</a:t>
            </a:r>
            <a:endParaRPr lang="en-US" sz="1200" dirty="0"/>
          </a:p>
        </p:txBody>
      </p:sp>
      <p:sp>
        <p:nvSpPr>
          <p:cNvPr id="61" name="Text 29"/>
          <p:cNvSpPr/>
          <p:nvPr/>
        </p:nvSpPr>
        <p:spPr>
          <a:xfrm>
            <a:off x="10359464" y="5676900"/>
            <a:ext cx="1500366"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2023-02-22</a:t>
            </a:r>
            <a:endParaRPr lang="en-US" sz="1200" dirty="0"/>
          </a:p>
        </p:txBody>
      </p:sp>
      <p:sp>
        <p:nvSpPr>
          <p:cNvPr id="62" name="Text 30"/>
          <p:cNvSpPr/>
          <p:nvPr/>
        </p:nvSpPr>
        <p:spPr>
          <a:xfrm>
            <a:off x="6629400" y="6134100"/>
            <a:ext cx="6309360" cy="152400"/>
          </a:xfrm>
          <a:prstGeom prst="rect">
            <a:avLst/>
          </a:prstGeom>
          <a:noFill/>
          <a:ln/>
        </p:spPr>
        <p:txBody>
          <a:bodyPr vert="horz" wrap="square" lIns="0" tIns="0" rIns="0" bIns="0" rtlCol="0" anchor="t"/>
          <a:lstStyle/>
          <a:p>
            <a:pPr marL="0" indent="0">
              <a:lnSpc>
                <a:spcPts val="1200"/>
              </a:lnSpc>
              <a:buNone/>
            </a:pPr>
            <a:r>
              <a:rPr lang="en-US" sz="900" dirty="0">
                <a:solidFill>
                  <a:srgbClr val="6B7280"/>
                </a:solidFill>
                <a:latin typeface="ui-sans-serif" pitchFamily="34" charset="0"/>
                <a:ea typeface="ui-sans-serif" pitchFamily="34" charset="-122"/>
                <a:cs typeface="ui-sans-serif" pitchFamily="34" charset="-120"/>
              </a:rPr>
              <a:t> Each table has a predefined schema with columns, data types, and constraints.</a:t>
            </a:r>
            <a:endParaRPr lang="en-US" sz="9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914400"/>
          </a:xfrm>
          <a:prstGeom prst="rect">
            <a:avLst/>
          </a:prstGeom>
        </p:spPr>
      </p:pic>
      <p:pic>
        <p:nvPicPr>
          <p:cNvPr id="4" name="Image 2" descr="preencoded.png"/>
          <p:cNvPicPr>
            <a:picLocks noChangeAspect="1"/>
          </p:cNvPicPr>
          <p:nvPr/>
        </p:nvPicPr>
        <p:blipFill>
          <a:blip r:embed="rId5"/>
          <a:stretch>
            <a:fillRect/>
          </a:stretch>
        </p:blipFill>
        <p:spPr>
          <a:xfrm>
            <a:off x="381000" y="1295400"/>
            <a:ext cx="5562600" cy="5486400"/>
          </a:xfrm>
          <a:prstGeom prst="rect">
            <a:avLst/>
          </a:prstGeom>
        </p:spPr>
      </p:pic>
      <p:pic>
        <p:nvPicPr>
          <p:cNvPr id="5" name="Image 3" descr="preencoded.png"/>
          <p:cNvPicPr>
            <a:picLocks noChangeAspect="1"/>
          </p:cNvPicPr>
          <p:nvPr/>
        </p:nvPicPr>
        <p:blipFill>
          <a:blip r:embed="rId6"/>
          <a:stretch>
            <a:fillRect/>
          </a:stretch>
        </p:blipFill>
        <p:spPr>
          <a:xfrm>
            <a:off x="609600" y="1562100"/>
            <a:ext cx="228600" cy="228600"/>
          </a:xfrm>
          <a:prstGeom prst="rect">
            <a:avLst/>
          </a:prstGeom>
        </p:spPr>
      </p:pic>
      <p:pic>
        <p:nvPicPr>
          <p:cNvPr id="6" name="Image 4" descr="preencoded.png"/>
          <p:cNvPicPr>
            <a:picLocks noChangeAspect="1"/>
          </p:cNvPicPr>
          <p:nvPr/>
        </p:nvPicPr>
        <p:blipFill>
          <a:blip r:embed="rId7"/>
          <a:stretch>
            <a:fillRect/>
          </a:stretch>
        </p:blipFill>
        <p:spPr>
          <a:xfrm>
            <a:off x="609600" y="1981200"/>
            <a:ext cx="5105400" cy="1028700"/>
          </a:xfrm>
          <a:prstGeom prst="rect">
            <a:avLst/>
          </a:prstGeom>
        </p:spPr>
      </p:pic>
      <p:pic>
        <p:nvPicPr>
          <p:cNvPr id="7" name="Image 5" descr="preencoded.png"/>
          <p:cNvPicPr>
            <a:picLocks noChangeAspect="1"/>
          </p:cNvPicPr>
          <p:nvPr/>
        </p:nvPicPr>
        <p:blipFill>
          <a:blip r:embed="rId8"/>
          <a:stretch>
            <a:fillRect/>
          </a:stretch>
        </p:blipFill>
        <p:spPr>
          <a:xfrm>
            <a:off x="762000" y="2133600"/>
            <a:ext cx="476250" cy="476250"/>
          </a:xfrm>
          <a:prstGeom prst="rect">
            <a:avLst/>
          </a:prstGeom>
        </p:spPr>
      </p:pic>
      <p:pic>
        <p:nvPicPr>
          <p:cNvPr id="8" name="Image 6" descr="preencoded.png"/>
          <p:cNvPicPr>
            <a:picLocks noChangeAspect="1"/>
          </p:cNvPicPr>
          <p:nvPr/>
        </p:nvPicPr>
        <p:blipFill>
          <a:blip r:embed="rId9"/>
          <a:stretch>
            <a:fillRect/>
          </a:stretch>
        </p:blipFill>
        <p:spPr>
          <a:xfrm>
            <a:off x="904875" y="2238375"/>
            <a:ext cx="190500" cy="266700"/>
          </a:xfrm>
          <a:prstGeom prst="rect">
            <a:avLst/>
          </a:prstGeom>
        </p:spPr>
      </p:pic>
      <p:pic>
        <p:nvPicPr>
          <p:cNvPr id="9" name="Image 7" descr="preencoded.png"/>
          <p:cNvPicPr>
            <a:picLocks noChangeAspect="1"/>
          </p:cNvPicPr>
          <p:nvPr/>
        </p:nvPicPr>
        <p:blipFill>
          <a:blip r:embed="rId10"/>
          <a:stretch>
            <a:fillRect/>
          </a:stretch>
        </p:blipFill>
        <p:spPr>
          <a:xfrm>
            <a:off x="609600" y="3162300"/>
            <a:ext cx="5105400" cy="1028700"/>
          </a:xfrm>
          <a:prstGeom prst="rect">
            <a:avLst/>
          </a:prstGeom>
        </p:spPr>
      </p:pic>
      <p:pic>
        <p:nvPicPr>
          <p:cNvPr id="10" name="Image 8" descr="preencoded.png"/>
          <p:cNvPicPr>
            <a:picLocks noChangeAspect="1"/>
          </p:cNvPicPr>
          <p:nvPr/>
        </p:nvPicPr>
        <p:blipFill>
          <a:blip r:embed="rId11"/>
          <a:stretch>
            <a:fillRect/>
          </a:stretch>
        </p:blipFill>
        <p:spPr>
          <a:xfrm>
            <a:off x="762000" y="3314700"/>
            <a:ext cx="476250" cy="476250"/>
          </a:xfrm>
          <a:prstGeom prst="rect">
            <a:avLst/>
          </a:prstGeom>
        </p:spPr>
      </p:pic>
      <p:pic>
        <p:nvPicPr>
          <p:cNvPr id="11" name="Image 9" descr="preencoded.png"/>
          <p:cNvPicPr>
            <a:picLocks noChangeAspect="1"/>
          </p:cNvPicPr>
          <p:nvPr/>
        </p:nvPicPr>
        <p:blipFill>
          <a:blip r:embed="rId12"/>
          <a:stretch>
            <a:fillRect/>
          </a:stretch>
        </p:blipFill>
        <p:spPr>
          <a:xfrm>
            <a:off x="904875" y="3419475"/>
            <a:ext cx="190500" cy="266700"/>
          </a:xfrm>
          <a:prstGeom prst="rect">
            <a:avLst/>
          </a:prstGeom>
        </p:spPr>
      </p:pic>
      <p:pic>
        <p:nvPicPr>
          <p:cNvPr id="12" name="Image 10" descr="preencoded.png"/>
          <p:cNvPicPr>
            <a:picLocks noChangeAspect="1"/>
          </p:cNvPicPr>
          <p:nvPr/>
        </p:nvPicPr>
        <p:blipFill>
          <a:blip r:embed="rId7"/>
          <a:stretch>
            <a:fillRect/>
          </a:stretch>
        </p:blipFill>
        <p:spPr>
          <a:xfrm>
            <a:off x="609600" y="4343400"/>
            <a:ext cx="5105400" cy="1028700"/>
          </a:xfrm>
          <a:prstGeom prst="rect">
            <a:avLst/>
          </a:prstGeom>
        </p:spPr>
      </p:pic>
      <p:pic>
        <p:nvPicPr>
          <p:cNvPr id="13" name="Image 11" descr="preencoded.png"/>
          <p:cNvPicPr>
            <a:picLocks noChangeAspect="1"/>
          </p:cNvPicPr>
          <p:nvPr/>
        </p:nvPicPr>
        <p:blipFill>
          <a:blip r:embed="rId13"/>
          <a:stretch>
            <a:fillRect/>
          </a:stretch>
        </p:blipFill>
        <p:spPr>
          <a:xfrm>
            <a:off x="762000" y="4495800"/>
            <a:ext cx="476250" cy="476250"/>
          </a:xfrm>
          <a:prstGeom prst="rect">
            <a:avLst/>
          </a:prstGeom>
        </p:spPr>
      </p:pic>
      <p:pic>
        <p:nvPicPr>
          <p:cNvPr id="14" name="Image 12" descr="preencoded.png"/>
          <p:cNvPicPr>
            <a:picLocks noChangeAspect="1"/>
          </p:cNvPicPr>
          <p:nvPr/>
        </p:nvPicPr>
        <p:blipFill>
          <a:blip r:embed="rId14"/>
          <a:stretch>
            <a:fillRect/>
          </a:stretch>
        </p:blipFill>
        <p:spPr>
          <a:xfrm>
            <a:off x="904875" y="4600575"/>
            <a:ext cx="190500" cy="266700"/>
          </a:xfrm>
          <a:prstGeom prst="rect">
            <a:avLst/>
          </a:prstGeom>
        </p:spPr>
      </p:pic>
      <p:pic>
        <p:nvPicPr>
          <p:cNvPr id="15" name="Image 13" descr="preencoded.png"/>
          <p:cNvPicPr>
            <a:picLocks noChangeAspect="1"/>
          </p:cNvPicPr>
          <p:nvPr/>
        </p:nvPicPr>
        <p:blipFill>
          <a:blip r:embed="rId7"/>
          <a:stretch>
            <a:fillRect/>
          </a:stretch>
        </p:blipFill>
        <p:spPr>
          <a:xfrm>
            <a:off x="609600" y="5524500"/>
            <a:ext cx="5105400" cy="1028700"/>
          </a:xfrm>
          <a:prstGeom prst="rect">
            <a:avLst/>
          </a:prstGeom>
        </p:spPr>
      </p:pic>
      <p:pic>
        <p:nvPicPr>
          <p:cNvPr id="16" name="Image 14" descr="preencoded.png"/>
          <p:cNvPicPr>
            <a:picLocks noChangeAspect="1"/>
          </p:cNvPicPr>
          <p:nvPr/>
        </p:nvPicPr>
        <p:blipFill>
          <a:blip r:embed="rId11"/>
          <a:stretch>
            <a:fillRect/>
          </a:stretch>
        </p:blipFill>
        <p:spPr>
          <a:xfrm>
            <a:off x="762000" y="5676900"/>
            <a:ext cx="476250" cy="476250"/>
          </a:xfrm>
          <a:prstGeom prst="rect">
            <a:avLst/>
          </a:prstGeom>
        </p:spPr>
      </p:pic>
      <p:pic>
        <p:nvPicPr>
          <p:cNvPr id="17" name="Image 15" descr="preencoded.png"/>
          <p:cNvPicPr>
            <a:picLocks noChangeAspect="1"/>
          </p:cNvPicPr>
          <p:nvPr/>
        </p:nvPicPr>
        <p:blipFill>
          <a:blip r:embed="rId15"/>
          <a:stretch>
            <a:fillRect/>
          </a:stretch>
        </p:blipFill>
        <p:spPr>
          <a:xfrm>
            <a:off x="904875" y="5781675"/>
            <a:ext cx="190500" cy="266700"/>
          </a:xfrm>
          <a:prstGeom prst="rect">
            <a:avLst/>
          </a:prstGeom>
        </p:spPr>
      </p:pic>
      <p:pic>
        <p:nvPicPr>
          <p:cNvPr id="18" name="Image 16" descr="preencoded.png"/>
          <p:cNvPicPr>
            <a:picLocks noChangeAspect="1"/>
          </p:cNvPicPr>
          <p:nvPr/>
        </p:nvPicPr>
        <p:blipFill>
          <a:blip r:embed="rId5"/>
          <a:stretch>
            <a:fillRect/>
          </a:stretch>
        </p:blipFill>
        <p:spPr>
          <a:xfrm>
            <a:off x="6248400" y="1295400"/>
            <a:ext cx="5562600" cy="5486400"/>
          </a:xfrm>
          <a:prstGeom prst="rect">
            <a:avLst/>
          </a:prstGeom>
        </p:spPr>
      </p:pic>
      <p:pic>
        <p:nvPicPr>
          <p:cNvPr id="19" name="Image 17" descr="preencoded.png"/>
          <p:cNvPicPr>
            <a:picLocks noChangeAspect="1"/>
          </p:cNvPicPr>
          <p:nvPr/>
        </p:nvPicPr>
        <p:blipFill>
          <a:blip r:embed="rId16"/>
          <a:stretch>
            <a:fillRect/>
          </a:stretch>
        </p:blipFill>
        <p:spPr>
          <a:xfrm>
            <a:off x="6477000" y="1562100"/>
            <a:ext cx="228600" cy="228600"/>
          </a:xfrm>
          <a:prstGeom prst="rect">
            <a:avLst/>
          </a:prstGeom>
        </p:spPr>
      </p:pic>
      <p:pic>
        <p:nvPicPr>
          <p:cNvPr id="20" name="Image 18" descr="preencoded.png"/>
          <p:cNvPicPr>
            <a:picLocks noChangeAspect="1"/>
          </p:cNvPicPr>
          <p:nvPr/>
        </p:nvPicPr>
        <p:blipFill>
          <a:blip r:embed="rId17"/>
          <a:stretch>
            <a:fillRect/>
          </a:stretch>
        </p:blipFill>
        <p:spPr>
          <a:xfrm>
            <a:off x="6477000" y="1981200"/>
            <a:ext cx="5105400" cy="1028700"/>
          </a:xfrm>
          <a:prstGeom prst="rect">
            <a:avLst/>
          </a:prstGeom>
        </p:spPr>
      </p:pic>
      <p:pic>
        <p:nvPicPr>
          <p:cNvPr id="21" name="Image 19" descr="preencoded.png"/>
          <p:cNvPicPr>
            <a:picLocks noChangeAspect="1"/>
          </p:cNvPicPr>
          <p:nvPr/>
        </p:nvPicPr>
        <p:blipFill>
          <a:blip r:embed="rId18"/>
          <a:stretch>
            <a:fillRect/>
          </a:stretch>
        </p:blipFill>
        <p:spPr>
          <a:xfrm>
            <a:off x="6629400" y="2133600"/>
            <a:ext cx="476250" cy="476250"/>
          </a:xfrm>
          <a:prstGeom prst="rect">
            <a:avLst/>
          </a:prstGeom>
        </p:spPr>
      </p:pic>
      <p:pic>
        <p:nvPicPr>
          <p:cNvPr id="22" name="Image 20" descr="preencoded.png"/>
          <p:cNvPicPr>
            <a:picLocks noChangeAspect="1"/>
          </p:cNvPicPr>
          <p:nvPr/>
        </p:nvPicPr>
        <p:blipFill>
          <a:blip r:embed="rId19"/>
          <a:stretch>
            <a:fillRect/>
          </a:stretch>
        </p:blipFill>
        <p:spPr>
          <a:xfrm>
            <a:off x="6781800" y="2238375"/>
            <a:ext cx="171450" cy="266700"/>
          </a:xfrm>
          <a:prstGeom prst="rect">
            <a:avLst/>
          </a:prstGeom>
        </p:spPr>
      </p:pic>
      <p:pic>
        <p:nvPicPr>
          <p:cNvPr id="23" name="Image 21" descr="preencoded.png"/>
          <p:cNvPicPr>
            <a:picLocks noChangeAspect="1"/>
          </p:cNvPicPr>
          <p:nvPr/>
        </p:nvPicPr>
        <p:blipFill>
          <a:blip r:embed="rId20"/>
          <a:stretch>
            <a:fillRect/>
          </a:stretch>
        </p:blipFill>
        <p:spPr>
          <a:xfrm>
            <a:off x="6477000" y="3162300"/>
            <a:ext cx="5105400" cy="1028700"/>
          </a:xfrm>
          <a:prstGeom prst="rect">
            <a:avLst/>
          </a:prstGeom>
        </p:spPr>
      </p:pic>
      <p:pic>
        <p:nvPicPr>
          <p:cNvPr id="24" name="Image 22" descr="preencoded.png"/>
          <p:cNvPicPr>
            <a:picLocks noChangeAspect="1"/>
          </p:cNvPicPr>
          <p:nvPr/>
        </p:nvPicPr>
        <p:blipFill>
          <a:blip r:embed="rId21"/>
          <a:stretch>
            <a:fillRect/>
          </a:stretch>
        </p:blipFill>
        <p:spPr>
          <a:xfrm>
            <a:off x="6629400" y="3314700"/>
            <a:ext cx="476250" cy="476250"/>
          </a:xfrm>
          <a:prstGeom prst="rect">
            <a:avLst/>
          </a:prstGeom>
        </p:spPr>
      </p:pic>
      <p:pic>
        <p:nvPicPr>
          <p:cNvPr id="25" name="Image 23" descr="preencoded.png"/>
          <p:cNvPicPr>
            <a:picLocks noChangeAspect="1"/>
          </p:cNvPicPr>
          <p:nvPr/>
        </p:nvPicPr>
        <p:blipFill>
          <a:blip r:embed="rId22"/>
          <a:stretch>
            <a:fillRect/>
          </a:stretch>
        </p:blipFill>
        <p:spPr>
          <a:xfrm>
            <a:off x="6781800" y="3419475"/>
            <a:ext cx="171450" cy="266700"/>
          </a:xfrm>
          <a:prstGeom prst="rect">
            <a:avLst/>
          </a:prstGeom>
        </p:spPr>
      </p:pic>
      <p:pic>
        <p:nvPicPr>
          <p:cNvPr id="26" name="Image 24" descr="preencoded.png"/>
          <p:cNvPicPr>
            <a:picLocks noChangeAspect="1"/>
          </p:cNvPicPr>
          <p:nvPr/>
        </p:nvPicPr>
        <p:blipFill>
          <a:blip r:embed="rId17"/>
          <a:stretch>
            <a:fillRect/>
          </a:stretch>
        </p:blipFill>
        <p:spPr>
          <a:xfrm>
            <a:off x="6477000" y="4343400"/>
            <a:ext cx="5105400" cy="1028700"/>
          </a:xfrm>
          <a:prstGeom prst="rect">
            <a:avLst/>
          </a:prstGeom>
        </p:spPr>
      </p:pic>
      <p:pic>
        <p:nvPicPr>
          <p:cNvPr id="27" name="Image 25" descr="preencoded.png"/>
          <p:cNvPicPr>
            <a:picLocks noChangeAspect="1"/>
          </p:cNvPicPr>
          <p:nvPr/>
        </p:nvPicPr>
        <p:blipFill>
          <a:blip r:embed="rId23"/>
          <a:stretch>
            <a:fillRect/>
          </a:stretch>
        </p:blipFill>
        <p:spPr>
          <a:xfrm>
            <a:off x="6629400" y="4495800"/>
            <a:ext cx="476250" cy="476250"/>
          </a:xfrm>
          <a:prstGeom prst="rect">
            <a:avLst/>
          </a:prstGeom>
        </p:spPr>
      </p:pic>
      <p:pic>
        <p:nvPicPr>
          <p:cNvPr id="28" name="Image 26" descr="preencoded.png"/>
          <p:cNvPicPr>
            <a:picLocks noChangeAspect="1"/>
          </p:cNvPicPr>
          <p:nvPr/>
        </p:nvPicPr>
        <p:blipFill>
          <a:blip r:embed="rId24"/>
          <a:stretch>
            <a:fillRect/>
          </a:stretch>
        </p:blipFill>
        <p:spPr>
          <a:xfrm>
            <a:off x="6757988" y="4600575"/>
            <a:ext cx="219075" cy="266700"/>
          </a:xfrm>
          <a:prstGeom prst="rect">
            <a:avLst/>
          </a:prstGeom>
        </p:spPr>
      </p:pic>
      <p:pic>
        <p:nvPicPr>
          <p:cNvPr id="29" name="Image 27" descr="preencoded.png"/>
          <p:cNvPicPr>
            <a:picLocks noChangeAspect="1"/>
          </p:cNvPicPr>
          <p:nvPr/>
        </p:nvPicPr>
        <p:blipFill>
          <a:blip r:embed="rId17"/>
          <a:stretch>
            <a:fillRect/>
          </a:stretch>
        </p:blipFill>
        <p:spPr>
          <a:xfrm>
            <a:off x="6477000" y="5524500"/>
            <a:ext cx="5105400" cy="1028700"/>
          </a:xfrm>
          <a:prstGeom prst="rect">
            <a:avLst/>
          </a:prstGeom>
        </p:spPr>
      </p:pic>
      <p:pic>
        <p:nvPicPr>
          <p:cNvPr id="30" name="Image 28" descr="preencoded.png"/>
          <p:cNvPicPr>
            <a:picLocks noChangeAspect="1"/>
          </p:cNvPicPr>
          <p:nvPr/>
        </p:nvPicPr>
        <p:blipFill>
          <a:blip r:embed="rId21"/>
          <a:stretch>
            <a:fillRect/>
          </a:stretch>
        </p:blipFill>
        <p:spPr>
          <a:xfrm>
            <a:off x="6629400" y="5676900"/>
            <a:ext cx="476250" cy="476250"/>
          </a:xfrm>
          <a:prstGeom prst="rect">
            <a:avLst/>
          </a:prstGeom>
        </p:spPr>
      </p:pic>
      <p:pic>
        <p:nvPicPr>
          <p:cNvPr id="31" name="Image 29" descr="preencoded.png"/>
          <p:cNvPicPr>
            <a:picLocks noChangeAspect="1"/>
          </p:cNvPicPr>
          <p:nvPr/>
        </p:nvPicPr>
        <p:blipFill>
          <a:blip r:embed="rId25"/>
          <a:stretch>
            <a:fillRect/>
          </a:stretch>
        </p:blipFill>
        <p:spPr>
          <a:xfrm>
            <a:off x="6748463" y="5781675"/>
            <a:ext cx="238125" cy="266700"/>
          </a:xfrm>
          <a:prstGeom prst="rect">
            <a:avLst/>
          </a:prstGeom>
        </p:spPr>
      </p:pic>
      <p:sp>
        <p:nvSpPr>
          <p:cNvPr id="33" name="Text 0"/>
          <p:cNvSpPr/>
          <p:nvPr/>
        </p:nvSpPr>
        <p:spPr>
          <a:xfrm>
            <a:off x="381000" y="266700"/>
            <a:ext cx="10098584"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SQL Databases: </a:t>
            </a:r>
            <a:r>
              <a:rPr lang="en-US" sz="2700" b="1" dirty="0">
                <a:solidFill>
                  <a:srgbClr val="FF9900"/>
                </a:solidFill>
                <a:latin typeface="ui-sans-serif" pitchFamily="34" charset="0"/>
                <a:ea typeface="ui-sans-serif" pitchFamily="34" charset="-122"/>
                <a:cs typeface="ui-sans-serif" pitchFamily="34" charset="-120"/>
              </a:rPr>
              <a:t>Strengths and Weaknesses</a:t>
            </a:r>
            <a:endParaRPr lang="en-US" sz="2700" dirty="0"/>
          </a:p>
        </p:txBody>
      </p:sp>
      <p:sp>
        <p:nvSpPr>
          <p:cNvPr id="34" name="Text 1"/>
          <p:cNvSpPr/>
          <p:nvPr/>
        </p:nvSpPr>
        <p:spPr>
          <a:xfrm>
            <a:off x="952500" y="1524000"/>
            <a:ext cx="5105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Strengths</a:t>
            </a:r>
            <a:endParaRPr lang="en-US" sz="1800" dirty="0"/>
          </a:p>
        </p:txBody>
      </p:sp>
      <p:sp>
        <p:nvSpPr>
          <p:cNvPr id="35" name="Text 2"/>
          <p:cNvSpPr/>
          <p:nvPr/>
        </p:nvSpPr>
        <p:spPr>
          <a:xfrm>
            <a:off x="1390650" y="2133600"/>
            <a:ext cx="41719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Data Integrity</a:t>
            </a:r>
            <a:endParaRPr lang="en-US" sz="1350" dirty="0"/>
          </a:p>
        </p:txBody>
      </p:sp>
      <p:sp>
        <p:nvSpPr>
          <p:cNvPr id="36" name="Text 3"/>
          <p:cNvSpPr/>
          <p:nvPr/>
        </p:nvSpPr>
        <p:spPr>
          <a:xfrm>
            <a:off x="1390650" y="2400300"/>
            <a:ext cx="41719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Strong ACID compliance ensures data consistency and reliability</a:t>
            </a:r>
            <a:endParaRPr lang="en-US" sz="1200" dirty="0"/>
          </a:p>
        </p:txBody>
      </p:sp>
      <p:sp>
        <p:nvSpPr>
          <p:cNvPr id="37" name="Text 4"/>
          <p:cNvSpPr/>
          <p:nvPr/>
        </p:nvSpPr>
        <p:spPr>
          <a:xfrm>
            <a:off x="1390650" y="3314700"/>
            <a:ext cx="41719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Complex Queries</a:t>
            </a:r>
            <a:endParaRPr lang="en-US" sz="1350" dirty="0"/>
          </a:p>
        </p:txBody>
      </p:sp>
      <p:sp>
        <p:nvSpPr>
          <p:cNvPr id="38" name="Text 5"/>
          <p:cNvSpPr/>
          <p:nvPr/>
        </p:nvSpPr>
        <p:spPr>
          <a:xfrm>
            <a:off x="1390650" y="3581400"/>
            <a:ext cx="41719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Excellent for handling complex queries, joins, and aggregations across multiple related tables</a:t>
            </a:r>
            <a:endParaRPr lang="en-US" sz="1200" dirty="0"/>
          </a:p>
        </p:txBody>
      </p:sp>
      <p:sp>
        <p:nvSpPr>
          <p:cNvPr id="39" name="Text 6"/>
          <p:cNvSpPr/>
          <p:nvPr/>
        </p:nvSpPr>
        <p:spPr>
          <a:xfrm>
            <a:off x="1390650" y="4495800"/>
            <a:ext cx="41719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Mature Ecosystem</a:t>
            </a:r>
            <a:endParaRPr lang="en-US" sz="1350" dirty="0"/>
          </a:p>
        </p:txBody>
      </p:sp>
      <p:sp>
        <p:nvSpPr>
          <p:cNvPr id="40" name="Text 7"/>
          <p:cNvSpPr/>
          <p:nvPr/>
        </p:nvSpPr>
        <p:spPr>
          <a:xfrm>
            <a:off x="1390650" y="4762500"/>
            <a:ext cx="41719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Decades of development have led to robust tools, extensive documentation, and a large community</a:t>
            </a:r>
            <a:endParaRPr lang="en-US" sz="1200" dirty="0"/>
          </a:p>
        </p:txBody>
      </p:sp>
      <p:sp>
        <p:nvSpPr>
          <p:cNvPr id="41" name="Text 8"/>
          <p:cNvSpPr/>
          <p:nvPr/>
        </p:nvSpPr>
        <p:spPr>
          <a:xfrm>
            <a:off x="1390650" y="5676900"/>
            <a:ext cx="41719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Standardization</a:t>
            </a:r>
            <a:endParaRPr lang="en-US" sz="1350" dirty="0"/>
          </a:p>
        </p:txBody>
      </p:sp>
      <p:sp>
        <p:nvSpPr>
          <p:cNvPr id="42" name="Text 9"/>
          <p:cNvSpPr/>
          <p:nvPr/>
        </p:nvSpPr>
        <p:spPr>
          <a:xfrm>
            <a:off x="1390650" y="5943600"/>
            <a:ext cx="41719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SQL is a standardized language (ANSI/ISO), ensuring broad compatibility</a:t>
            </a:r>
            <a:endParaRPr lang="en-US" sz="1200" dirty="0"/>
          </a:p>
        </p:txBody>
      </p:sp>
      <p:sp>
        <p:nvSpPr>
          <p:cNvPr id="43" name="Text 10"/>
          <p:cNvSpPr/>
          <p:nvPr/>
        </p:nvSpPr>
        <p:spPr>
          <a:xfrm>
            <a:off x="6819900" y="1524000"/>
            <a:ext cx="5105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Weaknesses</a:t>
            </a:r>
            <a:endParaRPr lang="en-US" sz="1800" dirty="0"/>
          </a:p>
        </p:txBody>
      </p:sp>
      <p:sp>
        <p:nvSpPr>
          <p:cNvPr id="44" name="Text 11"/>
          <p:cNvSpPr/>
          <p:nvPr/>
        </p:nvSpPr>
        <p:spPr>
          <a:xfrm>
            <a:off x="7258050" y="2133600"/>
            <a:ext cx="50063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Scalability Challenges</a:t>
            </a:r>
            <a:endParaRPr lang="en-US" sz="1350" dirty="0"/>
          </a:p>
        </p:txBody>
      </p:sp>
      <p:sp>
        <p:nvSpPr>
          <p:cNvPr id="45" name="Text 12"/>
          <p:cNvSpPr/>
          <p:nvPr/>
        </p:nvSpPr>
        <p:spPr>
          <a:xfrm>
            <a:off x="7258050" y="2400300"/>
            <a:ext cx="41719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Primarily scales vertically, which can be expensive and hit physical limits</a:t>
            </a:r>
            <a:endParaRPr lang="en-US" sz="1200" dirty="0"/>
          </a:p>
        </p:txBody>
      </p:sp>
      <p:sp>
        <p:nvSpPr>
          <p:cNvPr id="46" name="Text 13"/>
          <p:cNvSpPr/>
          <p:nvPr/>
        </p:nvSpPr>
        <p:spPr>
          <a:xfrm>
            <a:off x="7258050" y="3314700"/>
            <a:ext cx="41719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Schema Rigidity</a:t>
            </a:r>
            <a:endParaRPr lang="en-US" sz="1350" dirty="0"/>
          </a:p>
        </p:txBody>
      </p:sp>
      <p:sp>
        <p:nvSpPr>
          <p:cNvPr id="47" name="Text 14"/>
          <p:cNvSpPr/>
          <p:nvPr/>
        </p:nvSpPr>
        <p:spPr>
          <a:xfrm>
            <a:off x="7258050" y="3581400"/>
            <a:ext cx="41719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Requires a predefined schema, making it less flexible for rapidly evolving data models or unstructured data</a:t>
            </a:r>
            <a:endParaRPr lang="en-US" sz="1200" dirty="0"/>
          </a:p>
        </p:txBody>
      </p:sp>
      <p:sp>
        <p:nvSpPr>
          <p:cNvPr id="48" name="Text 15"/>
          <p:cNvSpPr/>
          <p:nvPr/>
        </p:nvSpPr>
        <p:spPr>
          <a:xfrm>
            <a:off x="7258050" y="4495800"/>
            <a:ext cx="50063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Performance Bottlenecks</a:t>
            </a:r>
            <a:endParaRPr lang="en-US" sz="1350" dirty="0"/>
          </a:p>
        </p:txBody>
      </p:sp>
      <p:sp>
        <p:nvSpPr>
          <p:cNvPr id="49" name="Text 16"/>
          <p:cNvSpPr/>
          <p:nvPr/>
        </p:nvSpPr>
        <p:spPr>
          <a:xfrm>
            <a:off x="7258050" y="4762500"/>
            <a:ext cx="41719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Can struggle with very large volumes of unstructured data or extremely high write loads</a:t>
            </a:r>
            <a:endParaRPr lang="en-US" sz="1200" dirty="0"/>
          </a:p>
        </p:txBody>
      </p:sp>
      <p:sp>
        <p:nvSpPr>
          <p:cNvPr id="50" name="Text 17"/>
          <p:cNvSpPr/>
          <p:nvPr/>
        </p:nvSpPr>
        <p:spPr>
          <a:xfrm>
            <a:off x="7258050" y="5676900"/>
            <a:ext cx="50063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Complexity in Horizontal Scaling</a:t>
            </a:r>
            <a:endParaRPr lang="en-US" sz="1350" dirty="0"/>
          </a:p>
        </p:txBody>
      </p:sp>
      <p:sp>
        <p:nvSpPr>
          <p:cNvPr id="51" name="Text 18"/>
          <p:cNvSpPr/>
          <p:nvPr/>
        </p:nvSpPr>
        <p:spPr>
          <a:xfrm>
            <a:off x="7258050" y="5943600"/>
            <a:ext cx="41719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While possible through sharding, it is often complex to implement and manage</a:t>
            </a:r>
            <a:endParaRPr lang="en-US" sz="1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058150"/>
          </a:xfrm>
          <a:prstGeom prst="rect">
            <a:avLst/>
          </a:prstGeom>
        </p:spPr>
      </p:pic>
      <p:pic>
        <p:nvPicPr>
          <p:cNvPr id="3" name="Image 1" descr="preencoded.png"/>
          <p:cNvPicPr>
            <a:picLocks noChangeAspect="1"/>
          </p:cNvPicPr>
          <p:nvPr/>
        </p:nvPicPr>
        <p:blipFill>
          <a:blip r:embed="rId4"/>
          <a:stretch>
            <a:fillRect/>
          </a:stretch>
        </p:blipFill>
        <p:spPr>
          <a:xfrm>
            <a:off x="0" y="0"/>
            <a:ext cx="12192000" cy="914400"/>
          </a:xfrm>
          <a:prstGeom prst="rect">
            <a:avLst/>
          </a:prstGeom>
        </p:spPr>
      </p:pic>
      <p:pic>
        <p:nvPicPr>
          <p:cNvPr id="4" name="Image 2" descr="preencoded.png"/>
          <p:cNvPicPr>
            <a:picLocks noChangeAspect="1"/>
          </p:cNvPicPr>
          <p:nvPr/>
        </p:nvPicPr>
        <p:blipFill>
          <a:blip r:embed="rId5"/>
          <a:stretch>
            <a:fillRect/>
          </a:stretch>
        </p:blipFill>
        <p:spPr>
          <a:xfrm>
            <a:off x="304800" y="1257300"/>
            <a:ext cx="257175" cy="228600"/>
          </a:xfrm>
          <a:prstGeom prst="rect">
            <a:avLst/>
          </a:prstGeom>
        </p:spPr>
      </p:pic>
      <p:pic>
        <p:nvPicPr>
          <p:cNvPr id="5" name="Image 3" descr="preencoded.png"/>
          <p:cNvPicPr>
            <a:picLocks noChangeAspect="1"/>
          </p:cNvPicPr>
          <p:nvPr/>
        </p:nvPicPr>
        <p:blipFill>
          <a:blip r:embed="rId6"/>
          <a:stretch>
            <a:fillRect/>
          </a:stretch>
        </p:blipFill>
        <p:spPr>
          <a:xfrm>
            <a:off x="304800" y="2933700"/>
            <a:ext cx="5562600" cy="1333500"/>
          </a:xfrm>
          <a:prstGeom prst="rect">
            <a:avLst/>
          </a:prstGeom>
        </p:spPr>
      </p:pic>
      <p:pic>
        <p:nvPicPr>
          <p:cNvPr id="6" name="Image 4" descr="preencoded.png"/>
          <p:cNvPicPr>
            <a:picLocks noChangeAspect="1"/>
          </p:cNvPicPr>
          <p:nvPr/>
        </p:nvPicPr>
        <p:blipFill>
          <a:blip r:embed="rId7"/>
          <a:stretch>
            <a:fillRect/>
          </a:stretch>
        </p:blipFill>
        <p:spPr>
          <a:xfrm>
            <a:off x="457200" y="3124200"/>
            <a:ext cx="190500" cy="190500"/>
          </a:xfrm>
          <a:prstGeom prst="rect">
            <a:avLst/>
          </a:prstGeom>
        </p:spPr>
      </p:pic>
      <p:pic>
        <p:nvPicPr>
          <p:cNvPr id="7" name="Image 5" descr="preencoded.png"/>
          <p:cNvPicPr>
            <a:picLocks noChangeAspect="1"/>
          </p:cNvPicPr>
          <p:nvPr/>
        </p:nvPicPr>
        <p:blipFill>
          <a:blip r:embed="rId6"/>
          <a:stretch>
            <a:fillRect/>
          </a:stretch>
        </p:blipFill>
        <p:spPr>
          <a:xfrm>
            <a:off x="304800" y="4419600"/>
            <a:ext cx="5562600" cy="1333500"/>
          </a:xfrm>
          <a:prstGeom prst="rect">
            <a:avLst/>
          </a:prstGeom>
        </p:spPr>
      </p:pic>
      <p:pic>
        <p:nvPicPr>
          <p:cNvPr id="8" name="Image 6" descr="preencoded.png"/>
          <p:cNvPicPr>
            <a:picLocks noChangeAspect="1"/>
          </p:cNvPicPr>
          <p:nvPr/>
        </p:nvPicPr>
        <p:blipFill>
          <a:blip r:embed="rId8"/>
          <a:stretch>
            <a:fillRect/>
          </a:stretch>
        </p:blipFill>
        <p:spPr>
          <a:xfrm>
            <a:off x="457200" y="4610100"/>
            <a:ext cx="171450" cy="190500"/>
          </a:xfrm>
          <a:prstGeom prst="rect">
            <a:avLst/>
          </a:prstGeom>
        </p:spPr>
      </p:pic>
      <p:pic>
        <p:nvPicPr>
          <p:cNvPr id="9" name="Image 7" descr="preencoded.png"/>
          <p:cNvPicPr>
            <a:picLocks noChangeAspect="1"/>
          </p:cNvPicPr>
          <p:nvPr/>
        </p:nvPicPr>
        <p:blipFill>
          <a:blip r:embed="rId6"/>
          <a:stretch>
            <a:fillRect/>
          </a:stretch>
        </p:blipFill>
        <p:spPr>
          <a:xfrm>
            <a:off x="304800" y="5905500"/>
            <a:ext cx="5562600" cy="1333500"/>
          </a:xfrm>
          <a:prstGeom prst="rect">
            <a:avLst/>
          </a:prstGeom>
        </p:spPr>
      </p:pic>
      <p:pic>
        <p:nvPicPr>
          <p:cNvPr id="10" name="Image 8" descr="preencoded.png"/>
          <p:cNvPicPr>
            <a:picLocks noChangeAspect="1"/>
          </p:cNvPicPr>
          <p:nvPr/>
        </p:nvPicPr>
        <p:blipFill>
          <a:blip r:embed="rId9"/>
          <a:stretch>
            <a:fillRect/>
          </a:stretch>
        </p:blipFill>
        <p:spPr>
          <a:xfrm>
            <a:off x="457200" y="6096000"/>
            <a:ext cx="238125" cy="190500"/>
          </a:xfrm>
          <a:prstGeom prst="rect">
            <a:avLst/>
          </a:prstGeom>
        </p:spPr>
      </p:pic>
      <p:pic>
        <p:nvPicPr>
          <p:cNvPr id="11" name="Image 9" descr="preencoded.png"/>
          <p:cNvPicPr>
            <a:picLocks noChangeAspect="1"/>
          </p:cNvPicPr>
          <p:nvPr/>
        </p:nvPicPr>
        <p:blipFill>
          <a:blip r:embed="rId10"/>
          <a:stretch>
            <a:fillRect/>
          </a:stretch>
        </p:blipFill>
        <p:spPr>
          <a:xfrm>
            <a:off x="6324600" y="1257300"/>
            <a:ext cx="228600" cy="228600"/>
          </a:xfrm>
          <a:prstGeom prst="rect">
            <a:avLst/>
          </a:prstGeom>
        </p:spPr>
      </p:pic>
      <p:pic>
        <p:nvPicPr>
          <p:cNvPr id="12" name="Image 10" descr="preencoded.png"/>
          <p:cNvPicPr>
            <a:picLocks noChangeAspect="1"/>
          </p:cNvPicPr>
          <p:nvPr/>
        </p:nvPicPr>
        <p:blipFill>
          <a:blip r:embed="rId11"/>
          <a:stretch>
            <a:fillRect/>
          </a:stretch>
        </p:blipFill>
        <p:spPr>
          <a:xfrm>
            <a:off x="6324600" y="1676400"/>
            <a:ext cx="2705100" cy="2019300"/>
          </a:xfrm>
          <a:prstGeom prst="rect">
            <a:avLst/>
          </a:prstGeom>
        </p:spPr>
      </p:pic>
      <p:pic>
        <p:nvPicPr>
          <p:cNvPr id="13" name="Image 11" descr="preencoded.png"/>
          <p:cNvPicPr>
            <a:picLocks noChangeAspect="1"/>
          </p:cNvPicPr>
          <p:nvPr/>
        </p:nvPicPr>
        <p:blipFill>
          <a:blip r:embed="rId12"/>
          <a:stretch>
            <a:fillRect/>
          </a:stretch>
        </p:blipFill>
        <p:spPr>
          <a:xfrm>
            <a:off x="6477000" y="1828800"/>
            <a:ext cx="609600" cy="609600"/>
          </a:xfrm>
          <a:prstGeom prst="rect">
            <a:avLst/>
          </a:prstGeom>
        </p:spPr>
      </p:pic>
      <p:pic>
        <p:nvPicPr>
          <p:cNvPr id="14" name="Image 12" descr="preencoded.png"/>
          <p:cNvPicPr>
            <a:picLocks noChangeAspect="1"/>
          </p:cNvPicPr>
          <p:nvPr/>
        </p:nvPicPr>
        <p:blipFill>
          <a:blip r:embed="rId13"/>
          <a:stretch>
            <a:fillRect/>
          </a:stretch>
        </p:blipFill>
        <p:spPr>
          <a:xfrm>
            <a:off x="6667500" y="1981200"/>
            <a:ext cx="228600" cy="304800"/>
          </a:xfrm>
          <a:prstGeom prst="rect">
            <a:avLst/>
          </a:prstGeom>
        </p:spPr>
      </p:pic>
      <p:pic>
        <p:nvPicPr>
          <p:cNvPr id="15" name="Image 13" descr="preencoded.png"/>
          <p:cNvPicPr>
            <a:picLocks noChangeAspect="1"/>
          </p:cNvPicPr>
          <p:nvPr/>
        </p:nvPicPr>
        <p:blipFill>
          <a:blip r:embed="rId11"/>
          <a:stretch>
            <a:fillRect/>
          </a:stretch>
        </p:blipFill>
        <p:spPr>
          <a:xfrm>
            <a:off x="9182100" y="1676400"/>
            <a:ext cx="2705100" cy="2019300"/>
          </a:xfrm>
          <a:prstGeom prst="rect">
            <a:avLst/>
          </a:prstGeom>
        </p:spPr>
      </p:pic>
      <p:pic>
        <p:nvPicPr>
          <p:cNvPr id="16" name="Image 14" descr="preencoded.png"/>
          <p:cNvPicPr>
            <a:picLocks noChangeAspect="1"/>
          </p:cNvPicPr>
          <p:nvPr/>
        </p:nvPicPr>
        <p:blipFill>
          <a:blip r:embed="rId14"/>
          <a:stretch>
            <a:fillRect/>
          </a:stretch>
        </p:blipFill>
        <p:spPr>
          <a:xfrm>
            <a:off x="9334500" y="1828800"/>
            <a:ext cx="609600" cy="609600"/>
          </a:xfrm>
          <a:prstGeom prst="rect">
            <a:avLst/>
          </a:prstGeom>
        </p:spPr>
      </p:pic>
      <p:pic>
        <p:nvPicPr>
          <p:cNvPr id="17" name="Image 15" descr="preencoded.png"/>
          <p:cNvPicPr>
            <a:picLocks noChangeAspect="1"/>
          </p:cNvPicPr>
          <p:nvPr/>
        </p:nvPicPr>
        <p:blipFill>
          <a:blip r:embed="rId15"/>
          <a:stretch>
            <a:fillRect/>
          </a:stretch>
        </p:blipFill>
        <p:spPr>
          <a:xfrm>
            <a:off x="9553575" y="1981200"/>
            <a:ext cx="171450" cy="304800"/>
          </a:xfrm>
          <a:prstGeom prst="rect">
            <a:avLst/>
          </a:prstGeom>
        </p:spPr>
      </p:pic>
      <p:pic>
        <p:nvPicPr>
          <p:cNvPr id="18" name="Image 16" descr="preencoded.png"/>
          <p:cNvPicPr>
            <a:picLocks noChangeAspect="1"/>
          </p:cNvPicPr>
          <p:nvPr/>
        </p:nvPicPr>
        <p:blipFill>
          <a:blip r:embed="rId11"/>
          <a:stretch>
            <a:fillRect/>
          </a:stretch>
        </p:blipFill>
        <p:spPr>
          <a:xfrm>
            <a:off x="6324600" y="3848100"/>
            <a:ext cx="2705100" cy="2019300"/>
          </a:xfrm>
          <a:prstGeom prst="rect">
            <a:avLst/>
          </a:prstGeom>
        </p:spPr>
      </p:pic>
      <p:pic>
        <p:nvPicPr>
          <p:cNvPr id="19" name="Image 17" descr="preencoded.png"/>
          <p:cNvPicPr>
            <a:picLocks noChangeAspect="1"/>
          </p:cNvPicPr>
          <p:nvPr/>
        </p:nvPicPr>
        <p:blipFill>
          <a:blip r:embed="rId16"/>
          <a:stretch>
            <a:fillRect/>
          </a:stretch>
        </p:blipFill>
        <p:spPr>
          <a:xfrm>
            <a:off x="6477000" y="4000500"/>
            <a:ext cx="609600" cy="609600"/>
          </a:xfrm>
          <a:prstGeom prst="rect">
            <a:avLst/>
          </a:prstGeom>
        </p:spPr>
      </p:pic>
      <p:pic>
        <p:nvPicPr>
          <p:cNvPr id="20" name="Image 18" descr="preencoded.png"/>
          <p:cNvPicPr>
            <a:picLocks noChangeAspect="1"/>
          </p:cNvPicPr>
          <p:nvPr/>
        </p:nvPicPr>
        <p:blipFill>
          <a:blip r:embed="rId17"/>
          <a:stretch>
            <a:fillRect/>
          </a:stretch>
        </p:blipFill>
        <p:spPr>
          <a:xfrm>
            <a:off x="6667500" y="4152900"/>
            <a:ext cx="228600" cy="304800"/>
          </a:xfrm>
          <a:prstGeom prst="rect">
            <a:avLst/>
          </a:prstGeom>
        </p:spPr>
      </p:pic>
      <p:pic>
        <p:nvPicPr>
          <p:cNvPr id="21" name="Image 19" descr="preencoded.png"/>
          <p:cNvPicPr>
            <a:picLocks noChangeAspect="1"/>
          </p:cNvPicPr>
          <p:nvPr/>
        </p:nvPicPr>
        <p:blipFill>
          <a:blip r:embed="rId11"/>
          <a:stretch>
            <a:fillRect/>
          </a:stretch>
        </p:blipFill>
        <p:spPr>
          <a:xfrm>
            <a:off x="9182100" y="3848100"/>
            <a:ext cx="2705100" cy="2019300"/>
          </a:xfrm>
          <a:prstGeom prst="rect">
            <a:avLst/>
          </a:prstGeom>
        </p:spPr>
      </p:pic>
      <p:pic>
        <p:nvPicPr>
          <p:cNvPr id="22" name="Image 20" descr="preencoded.png"/>
          <p:cNvPicPr>
            <a:picLocks noChangeAspect="1"/>
          </p:cNvPicPr>
          <p:nvPr/>
        </p:nvPicPr>
        <p:blipFill>
          <a:blip r:embed="rId18"/>
          <a:stretch>
            <a:fillRect/>
          </a:stretch>
        </p:blipFill>
        <p:spPr>
          <a:xfrm>
            <a:off x="9334500" y="4000500"/>
            <a:ext cx="609600" cy="609600"/>
          </a:xfrm>
          <a:prstGeom prst="rect">
            <a:avLst/>
          </a:prstGeom>
        </p:spPr>
      </p:pic>
      <p:pic>
        <p:nvPicPr>
          <p:cNvPr id="23" name="Image 21" descr="preencoded.png"/>
          <p:cNvPicPr>
            <a:picLocks noChangeAspect="1"/>
          </p:cNvPicPr>
          <p:nvPr/>
        </p:nvPicPr>
        <p:blipFill>
          <a:blip r:embed="rId19"/>
          <a:stretch>
            <a:fillRect/>
          </a:stretch>
        </p:blipFill>
        <p:spPr>
          <a:xfrm>
            <a:off x="9510713" y="4152900"/>
            <a:ext cx="257175" cy="304800"/>
          </a:xfrm>
          <a:prstGeom prst="rect">
            <a:avLst/>
          </a:prstGeom>
        </p:spPr>
      </p:pic>
      <p:pic>
        <p:nvPicPr>
          <p:cNvPr id="24" name="Image 22" descr="preencoded.png"/>
          <p:cNvPicPr>
            <a:picLocks noChangeAspect="1"/>
          </p:cNvPicPr>
          <p:nvPr/>
        </p:nvPicPr>
        <p:blipFill>
          <a:blip r:embed="rId20"/>
          <a:stretch>
            <a:fillRect/>
          </a:stretch>
        </p:blipFill>
        <p:spPr>
          <a:xfrm>
            <a:off x="6324600" y="6096000"/>
            <a:ext cx="5562600" cy="1181100"/>
          </a:xfrm>
          <a:prstGeom prst="rect">
            <a:avLst/>
          </a:prstGeom>
        </p:spPr>
      </p:pic>
      <p:pic>
        <p:nvPicPr>
          <p:cNvPr id="25" name="Image 23" descr="preencoded.png"/>
          <p:cNvPicPr>
            <a:picLocks noChangeAspect="1"/>
          </p:cNvPicPr>
          <p:nvPr/>
        </p:nvPicPr>
        <p:blipFill>
          <a:blip r:embed="rId21"/>
          <a:stretch>
            <a:fillRect/>
          </a:stretch>
        </p:blipFill>
        <p:spPr>
          <a:xfrm>
            <a:off x="6477000" y="6296025"/>
            <a:ext cx="133350" cy="171450"/>
          </a:xfrm>
          <a:prstGeom prst="rect">
            <a:avLst/>
          </a:prstGeom>
        </p:spPr>
      </p:pic>
      <p:pic>
        <p:nvPicPr>
          <p:cNvPr id="26" name="Image 24" descr="preencoded.png"/>
          <p:cNvPicPr>
            <a:picLocks noChangeAspect="1"/>
          </p:cNvPicPr>
          <p:nvPr/>
        </p:nvPicPr>
        <p:blipFill>
          <a:blip r:embed="rId22"/>
          <a:stretch>
            <a:fillRect/>
          </a:stretch>
        </p:blipFill>
        <p:spPr>
          <a:xfrm>
            <a:off x="6477000" y="6629400"/>
            <a:ext cx="152400" cy="152400"/>
          </a:xfrm>
          <a:prstGeom prst="rect">
            <a:avLst/>
          </a:prstGeom>
        </p:spPr>
      </p:pic>
      <p:pic>
        <p:nvPicPr>
          <p:cNvPr id="27" name="Image 25" descr="preencoded.png"/>
          <p:cNvPicPr>
            <a:picLocks noChangeAspect="1"/>
          </p:cNvPicPr>
          <p:nvPr/>
        </p:nvPicPr>
        <p:blipFill>
          <a:blip r:embed="rId22"/>
          <a:stretch>
            <a:fillRect/>
          </a:stretch>
        </p:blipFill>
        <p:spPr>
          <a:xfrm>
            <a:off x="9144000" y="6629400"/>
            <a:ext cx="152400" cy="152400"/>
          </a:xfrm>
          <a:prstGeom prst="rect">
            <a:avLst/>
          </a:prstGeom>
        </p:spPr>
      </p:pic>
      <p:pic>
        <p:nvPicPr>
          <p:cNvPr id="28" name="Image 26" descr="preencoded.png"/>
          <p:cNvPicPr>
            <a:picLocks noChangeAspect="1"/>
          </p:cNvPicPr>
          <p:nvPr/>
        </p:nvPicPr>
        <p:blipFill>
          <a:blip r:embed="rId22"/>
          <a:stretch>
            <a:fillRect/>
          </a:stretch>
        </p:blipFill>
        <p:spPr>
          <a:xfrm>
            <a:off x="6477000" y="6934200"/>
            <a:ext cx="152400" cy="152400"/>
          </a:xfrm>
          <a:prstGeom prst="rect">
            <a:avLst/>
          </a:prstGeom>
        </p:spPr>
      </p:pic>
      <p:pic>
        <p:nvPicPr>
          <p:cNvPr id="29" name="Image 27" descr="preencoded.png"/>
          <p:cNvPicPr>
            <a:picLocks noChangeAspect="1"/>
          </p:cNvPicPr>
          <p:nvPr/>
        </p:nvPicPr>
        <p:blipFill>
          <a:blip r:embed="rId22"/>
          <a:stretch>
            <a:fillRect/>
          </a:stretch>
        </p:blipFill>
        <p:spPr>
          <a:xfrm>
            <a:off x="9144000" y="6934200"/>
            <a:ext cx="152400" cy="152400"/>
          </a:xfrm>
          <a:prstGeom prst="rect">
            <a:avLst/>
          </a:prstGeom>
        </p:spPr>
      </p:pic>
      <p:pic>
        <p:nvPicPr>
          <p:cNvPr id="30" name="Image 28" descr="preencoded.png"/>
          <p:cNvPicPr>
            <a:picLocks noChangeAspect="1"/>
          </p:cNvPicPr>
          <p:nvPr/>
        </p:nvPicPr>
        <p:blipFill>
          <a:blip r:embed="rId23"/>
          <a:stretch>
            <a:fillRect/>
          </a:stretch>
        </p:blipFill>
        <p:spPr>
          <a:xfrm>
            <a:off x="0" y="7600950"/>
            <a:ext cx="12192000" cy="457200"/>
          </a:xfrm>
          <a:prstGeom prst="rect">
            <a:avLst/>
          </a:prstGeom>
        </p:spPr>
      </p:pic>
      <p:sp>
        <p:nvSpPr>
          <p:cNvPr id="31" name="Text 0"/>
          <p:cNvSpPr/>
          <p:nvPr/>
        </p:nvSpPr>
        <p:spPr>
          <a:xfrm>
            <a:off x="381000" y="266700"/>
            <a:ext cx="7768114"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NoSQL Databases: </a:t>
            </a:r>
            <a:r>
              <a:rPr lang="en-US" sz="2700" b="1" dirty="0">
                <a:solidFill>
                  <a:srgbClr val="36C5F0"/>
                </a:solidFill>
                <a:latin typeface="ui-sans-serif" pitchFamily="34" charset="0"/>
                <a:ea typeface="ui-sans-serif" pitchFamily="34" charset="-122"/>
                <a:cs typeface="ui-sans-serif" pitchFamily="34" charset="-120"/>
              </a:rPr>
              <a:t>Core Concepts</a:t>
            </a:r>
            <a:endParaRPr lang="en-US" sz="2700" dirty="0"/>
          </a:p>
        </p:txBody>
      </p:sp>
      <p:sp>
        <p:nvSpPr>
          <p:cNvPr id="32" name="Text 1"/>
          <p:cNvSpPr/>
          <p:nvPr/>
        </p:nvSpPr>
        <p:spPr>
          <a:xfrm>
            <a:off x="676275" y="1219200"/>
            <a:ext cx="5562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What is NoSQL?</a:t>
            </a:r>
            <a:endParaRPr lang="en-US" sz="1800" dirty="0"/>
          </a:p>
        </p:txBody>
      </p:sp>
      <p:sp>
        <p:nvSpPr>
          <p:cNvPr id="33" name="Text 2"/>
          <p:cNvSpPr/>
          <p:nvPr/>
        </p:nvSpPr>
        <p:spPr>
          <a:xfrm>
            <a:off x="304800" y="1638300"/>
            <a:ext cx="5562600" cy="10668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NoSQL ("Not only SQL") databases are non-relational data stores designed to handle large volumes of diverse data types with flexible schemas. They prioritize availability and scalability over strict ACID properties.</a:t>
            </a:r>
            <a:endParaRPr lang="en-US" sz="1350" dirty="0"/>
          </a:p>
        </p:txBody>
      </p:sp>
      <p:sp>
        <p:nvSpPr>
          <p:cNvPr id="34" name="Text 3"/>
          <p:cNvSpPr/>
          <p:nvPr/>
        </p:nvSpPr>
        <p:spPr>
          <a:xfrm>
            <a:off x="723900" y="3086100"/>
            <a:ext cx="5257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Flexible Schema</a:t>
            </a:r>
            <a:endParaRPr lang="en-US" sz="1500" dirty="0"/>
          </a:p>
        </p:txBody>
      </p:sp>
      <p:sp>
        <p:nvSpPr>
          <p:cNvPr id="35" name="Text 4"/>
          <p:cNvSpPr/>
          <p:nvPr/>
        </p:nvSpPr>
        <p:spPr>
          <a:xfrm>
            <a:off x="457200" y="3429000"/>
            <a:ext cx="52578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Dynamic, flexible, or schemaless design allows for rapid iteration and adaptation to evolving data requirements, ideal for agile development environments.</a:t>
            </a:r>
            <a:endParaRPr lang="en-US" sz="1200" dirty="0"/>
          </a:p>
        </p:txBody>
      </p:sp>
      <p:sp>
        <p:nvSpPr>
          <p:cNvPr id="36" name="Text 5"/>
          <p:cNvSpPr/>
          <p:nvPr/>
        </p:nvSpPr>
        <p:spPr>
          <a:xfrm>
            <a:off x="704850" y="4572000"/>
            <a:ext cx="5257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Horizontal Scalability</a:t>
            </a:r>
            <a:endParaRPr lang="en-US" sz="1500" dirty="0"/>
          </a:p>
        </p:txBody>
      </p:sp>
      <p:sp>
        <p:nvSpPr>
          <p:cNvPr id="37" name="Text 6"/>
          <p:cNvSpPr/>
          <p:nvPr/>
        </p:nvSpPr>
        <p:spPr>
          <a:xfrm>
            <a:off x="457200" y="4914900"/>
            <a:ext cx="52578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Designed for horizontal scaling (scale-out) by adding more servers/nodes, allowing them to distribute data across multiple machines for handling massive data volumes.</a:t>
            </a:r>
            <a:endParaRPr lang="en-US" sz="1200" dirty="0"/>
          </a:p>
        </p:txBody>
      </p:sp>
      <p:sp>
        <p:nvSpPr>
          <p:cNvPr id="38" name="Text 7"/>
          <p:cNvSpPr/>
          <p:nvPr/>
        </p:nvSpPr>
        <p:spPr>
          <a:xfrm>
            <a:off x="771525" y="6057900"/>
            <a:ext cx="5257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BASE Properties</a:t>
            </a:r>
            <a:endParaRPr lang="en-US" sz="1500" dirty="0"/>
          </a:p>
        </p:txBody>
      </p:sp>
      <p:sp>
        <p:nvSpPr>
          <p:cNvPr id="39" name="Text 8"/>
          <p:cNvSpPr/>
          <p:nvPr/>
        </p:nvSpPr>
        <p:spPr>
          <a:xfrm>
            <a:off x="457200" y="6400800"/>
            <a:ext cx="52578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Prioritizes BASE (Basically Available, Soft state, Eventual consistency) over ACID properties for higher availability and scalability in distributed systems.</a:t>
            </a:r>
            <a:endParaRPr lang="en-US" sz="1200" dirty="0"/>
          </a:p>
        </p:txBody>
      </p:sp>
      <p:sp>
        <p:nvSpPr>
          <p:cNvPr id="40" name="Text 9"/>
          <p:cNvSpPr/>
          <p:nvPr/>
        </p:nvSpPr>
        <p:spPr>
          <a:xfrm>
            <a:off x="6667500" y="1219200"/>
            <a:ext cx="5562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Data Models</a:t>
            </a:r>
            <a:endParaRPr lang="en-US" sz="1800" dirty="0"/>
          </a:p>
        </p:txBody>
      </p:sp>
      <p:sp>
        <p:nvSpPr>
          <p:cNvPr id="41" name="Text 10"/>
          <p:cNvSpPr/>
          <p:nvPr/>
        </p:nvSpPr>
        <p:spPr>
          <a:xfrm>
            <a:off x="7200900" y="2000250"/>
            <a:ext cx="1143357"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Key-Value</a:t>
            </a:r>
            <a:endParaRPr lang="en-US" sz="1350" dirty="0"/>
          </a:p>
        </p:txBody>
      </p:sp>
      <p:sp>
        <p:nvSpPr>
          <p:cNvPr id="42" name="Text 11"/>
          <p:cNvSpPr/>
          <p:nvPr/>
        </p:nvSpPr>
        <p:spPr>
          <a:xfrm>
            <a:off x="6477000" y="2552700"/>
            <a:ext cx="2400300" cy="762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Simplest NoSQL model, storing data as unique keys paired with values. Ideal for high-performance simple lookups.</a:t>
            </a:r>
            <a:endParaRPr lang="en-US" sz="1050" dirty="0"/>
          </a:p>
        </p:txBody>
      </p:sp>
      <p:sp>
        <p:nvSpPr>
          <p:cNvPr id="43" name="Text 12"/>
          <p:cNvSpPr/>
          <p:nvPr/>
        </p:nvSpPr>
        <p:spPr>
          <a:xfrm>
            <a:off x="6477000" y="3390900"/>
            <a:ext cx="2880360" cy="152400"/>
          </a:xfrm>
          <a:prstGeom prst="rect">
            <a:avLst/>
          </a:prstGeom>
          <a:noFill/>
          <a:ln/>
        </p:spPr>
        <p:txBody>
          <a:bodyPr vert="horz" wrap="square" lIns="0" tIns="0" rIns="0" bIns="0" rtlCol="0" anchor="t"/>
          <a:lstStyle/>
          <a:p>
            <a:pPr marL="0" indent="0">
              <a:lnSpc>
                <a:spcPts val="1200"/>
              </a:lnSpc>
              <a:buNone/>
            </a:pPr>
            <a:r>
              <a:rPr lang="en-US" sz="900" b="1" dirty="0">
                <a:solidFill>
                  <a:srgbClr val="6B7280"/>
                </a:solidFill>
                <a:latin typeface="ui-sans-serif" pitchFamily="34" charset="0"/>
                <a:ea typeface="ui-sans-serif" pitchFamily="34" charset="-122"/>
                <a:cs typeface="ui-sans-serif" pitchFamily="34" charset="-120"/>
              </a:rPr>
              <a:t>Examples:</a:t>
            </a:r>
            <a:r>
              <a:rPr lang="en-US" sz="900" dirty="0">
                <a:solidFill>
                  <a:srgbClr val="6B7280"/>
                </a:solidFill>
                <a:latin typeface="ui-sans-serif" pitchFamily="34" charset="0"/>
                <a:ea typeface="ui-sans-serif" pitchFamily="34" charset="-122"/>
                <a:cs typeface="ui-sans-serif" pitchFamily="34" charset="-120"/>
              </a:rPr>
              <a:t> Redis, Amazon DynamoDB</a:t>
            </a:r>
            <a:endParaRPr lang="en-US" sz="900" dirty="0"/>
          </a:p>
        </p:txBody>
      </p:sp>
      <p:sp>
        <p:nvSpPr>
          <p:cNvPr id="44" name="Text 13"/>
          <p:cNvSpPr/>
          <p:nvPr/>
        </p:nvSpPr>
        <p:spPr>
          <a:xfrm>
            <a:off x="10058400" y="2000250"/>
            <a:ext cx="1179433"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Document</a:t>
            </a:r>
            <a:endParaRPr lang="en-US" sz="1350" dirty="0"/>
          </a:p>
        </p:txBody>
      </p:sp>
      <p:sp>
        <p:nvSpPr>
          <p:cNvPr id="45" name="Text 14"/>
          <p:cNvSpPr/>
          <p:nvPr/>
        </p:nvSpPr>
        <p:spPr>
          <a:xfrm>
            <a:off x="9334500" y="2552700"/>
            <a:ext cx="2400300" cy="762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Stores flexible, semi-structured "documents" (JSON, BSON, XML). Each document can have a unique structure.</a:t>
            </a:r>
            <a:endParaRPr lang="en-US" sz="1050" dirty="0"/>
          </a:p>
        </p:txBody>
      </p:sp>
      <p:sp>
        <p:nvSpPr>
          <p:cNvPr id="46" name="Text 15"/>
          <p:cNvSpPr/>
          <p:nvPr/>
        </p:nvSpPr>
        <p:spPr>
          <a:xfrm>
            <a:off x="9334500" y="3390900"/>
            <a:ext cx="2880360" cy="152400"/>
          </a:xfrm>
          <a:prstGeom prst="rect">
            <a:avLst/>
          </a:prstGeom>
          <a:noFill/>
          <a:ln/>
        </p:spPr>
        <p:txBody>
          <a:bodyPr vert="horz" wrap="square" lIns="0" tIns="0" rIns="0" bIns="0" rtlCol="0" anchor="t"/>
          <a:lstStyle/>
          <a:p>
            <a:pPr marL="0" indent="0">
              <a:lnSpc>
                <a:spcPts val="1200"/>
              </a:lnSpc>
              <a:buNone/>
            </a:pPr>
            <a:r>
              <a:rPr lang="en-US" sz="900" b="1" dirty="0">
                <a:solidFill>
                  <a:srgbClr val="6B7280"/>
                </a:solidFill>
                <a:latin typeface="ui-sans-serif" pitchFamily="34" charset="0"/>
                <a:ea typeface="ui-sans-serif" pitchFamily="34" charset="-122"/>
                <a:cs typeface="ui-sans-serif" pitchFamily="34" charset="-120"/>
              </a:rPr>
              <a:t>Examples:</a:t>
            </a:r>
            <a:r>
              <a:rPr lang="en-US" sz="900" dirty="0">
                <a:solidFill>
                  <a:srgbClr val="6B7280"/>
                </a:solidFill>
                <a:latin typeface="ui-sans-serif" pitchFamily="34" charset="0"/>
                <a:ea typeface="ui-sans-serif" pitchFamily="34" charset="-122"/>
                <a:cs typeface="ui-sans-serif" pitchFamily="34" charset="-120"/>
              </a:rPr>
              <a:t> MongoDB, CouchDB</a:t>
            </a:r>
            <a:endParaRPr lang="en-US" sz="900" dirty="0"/>
          </a:p>
        </p:txBody>
      </p:sp>
      <p:sp>
        <p:nvSpPr>
          <p:cNvPr id="47" name="Text 16"/>
          <p:cNvSpPr/>
          <p:nvPr/>
        </p:nvSpPr>
        <p:spPr>
          <a:xfrm>
            <a:off x="7200900" y="4171950"/>
            <a:ext cx="171253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Column-Family</a:t>
            </a:r>
            <a:endParaRPr lang="en-US" sz="1350" dirty="0"/>
          </a:p>
        </p:txBody>
      </p:sp>
      <p:sp>
        <p:nvSpPr>
          <p:cNvPr id="48" name="Text 17"/>
          <p:cNvSpPr/>
          <p:nvPr/>
        </p:nvSpPr>
        <p:spPr>
          <a:xfrm>
            <a:off x="6477000" y="4724400"/>
            <a:ext cx="24003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Stores data in columns rather than rows, optimizing for aggregating values across specific columns.</a:t>
            </a:r>
            <a:endParaRPr lang="en-US" sz="1050" dirty="0"/>
          </a:p>
        </p:txBody>
      </p:sp>
      <p:sp>
        <p:nvSpPr>
          <p:cNvPr id="49" name="Text 18"/>
          <p:cNvSpPr/>
          <p:nvPr/>
        </p:nvSpPr>
        <p:spPr>
          <a:xfrm>
            <a:off x="6477000" y="5372100"/>
            <a:ext cx="2400300" cy="304800"/>
          </a:xfrm>
          <a:prstGeom prst="rect">
            <a:avLst/>
          </a:prstGeom>
          <a:noFill/>
          <a:ln/>
        </p:spPr>
        <p:txBody>
          <a:bodyPr vert="horz" wrap="square" lIns="0" tIns="0" rIns="0" bIns="0" rtlCol="0" anchor="t"/>
          <a:lstStyle/>
          <a:p>
            <a:pPr marL="0" indent="0">
              <a:lnSpc>
                <a:spcPts val="1200"/>
              </a:lnSpc>
              <a:buNone/>
            </a:pPr>
            <a:r>
              <a:rPr lang="en-US" sz="900" b="1" dirty="0">
                <a:solidFill>
                  <a:srgbClr val="6B7280"/>
                </a:solidFill>
                <a:latin typeface="ui-sans-serif" pitchFamily="34" charset="0"/>
                <a:ea typeface="ui-sans-serif" pitchFamily="34" charset="-122"/>
                <a:cs typeface="ui-sans-serif" pitchFamily="34" charset="-120"/>
              </a:rPr>
              <a:t>Examples:</a:t>
            </a:r>
            <a:r>
              <a:rPr lang="en-US" sz="900" dirty="0">
                <a:solidFill>
                  <a:srgbClr val="6B7280"/>
                </a:solidFill>
                <a:latin typeface="ui-sans-serif" pitchFamily="34" charset="0"/>
                <a:ea typeface="ui-sans-serif" pitchFamily="34" charset="-122"/>
                <a:cs typeface="ui-sans-serif" pitchFamily="34" charset="-120"/>
              </a:rPr>
              <a:t> Apache Cassandra, Google Bigtable</a:t>
            </a:r>
            <a:endParaRPr lang="en-US" sz="900" dirty="0"/>
          </a:p>
        </p:txBody>
      </p:sp>
      <p:sp>
        <p:nvSpPr>
          <p:cNvPr id="50" name="Text 19"/>
          <p:cNvSpPr/>
          <p:nvPr/>
        </p:nvSpPr>
        <p:spPr>
          <a:xfrm>
            <a:off x="10058400" y="4171950"/>
            <a:ext cx="70294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Graph</a:t>
            </a:r>
            <a:endParaRPr lang="en-US" sz="1350" dirty="0"/>
          </a:p>
        </p:txBody>
      </p:sp>
      <p:sp>
        <p:nvSpPr>
          <p:cNvPr id="51" name="Text 20"/>
          <p:cNvSpPr/>
          <p:nvPr/>
        </p:nvSpPr>
        <p:spPr>
          <a:xfrm>
            <a:off x="9334500" y="4724400"/>
            <a:ext cx="2400300" cy="762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Organizes data as nodes (entities) and edges (relationships). Excels at complex relationship-based queries.</a:t>
            </a:r>
            <a:endParaRPr lang="en-US" sz="1050" dirty="0"/>
          </a:p>
        </p:txBody>
      </p:sp>
      <p:sp>
        <p:nvSpPr>
          <p:cNvPr id="52" name="Text 21"/>
          <p:cNvSpPr/>
          <p:nvPr/>
        </p:nvSpPr>
        <p:spPr>
          <a:xfrm>
            <a:off x="9334500" y="5562600"/>
            <a:ext cx="2880360" cy="152400"/>
          </a:xfrm>
          <a:prstGeom prst="rect">
            <a:avLst/>
          </a:prstGeom>
          <a:noFill/>
          <a:ln/>
        </p:spPr>
        <p:txBody>
          <a:bodyPr vert="horz" wrap="square" lIns="0" tIns="0" rIns="0" bIns="0" rtlCol="0" anchor="t"/>
          <a:lstStyle/>
          <a:p>
            <a:pPr marL="0" indent="0">
              <a:lnSpc>
                <a:spcPts val="1200"/>
              </a:lnSpc>
              <a:buNone/>
            </a:pPr>
            <a:r>
              <a:rPr lang="en-US" sz="900" b="1" dirty="0">
                <a:solidFill>
                  <a:srgbClr val="6B7280"/>
                </a:solidFill>
                <a:latin typeface="ui-sans-serif" pitchFamily="34" charset="0"/>
                <a:ea typeface="ui-sans-serif" pitchFamily="34" charset="-122"/>
                <a:cs typeface="ui-sans-serif" pitchFamily="34" charset="-120"/>
              </a:rPr>
              <a:t>Examples:</a:t>
            </a:r>
            <a:r>
              <a:rPr lang="en-US" sz="900" dirty="0">
                <a:solidFill>
                  <a:srgbClr val="6B7280"/>
                </a:solidFill>
                <a:latin typeface="ui-sans-serif" pitchFamily="34" charset="0"/>
                <a:ea typeface="ui-sans-serif" pitchFamily="34" charset="-122"/>
                <a:cs typeface="ui-sans-serif" pitchFamily="34" charset="-120"/>
              </a:rPr>
              <a:t> Neo4j, Amazon Neptune</a:t>
            </a:r>
            <a:endParaRPr lang="en-US" sz="900" dirty="0"/>
          </a:p>
        </p:txBody>
      </p:sp>
      <p:sp>
        <p:nvSpPr>
          <p:cNvPr id="53" name="Text 22"/>
          <p:cNvSpPr/>
          <p:nvPr/>
        </p:nvSpPr>
        <p:spPr>
          <a:xfrm>
            <a:off x="6686550" y="6248400"/>
            <a:ext cx="52578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Ideal For</a:t>
            </a:r>
            <a:endParaRPr lang="en-US" sz="1350" dirty="0"/>
          </a:p>
        </p:txBody>
      </p:sp>
      <p:sp>
        <p:nvSpPr>
          <p:cNvPr id="54" name="Text 23"/>
          <p:cNvSpPr/>
          <p:nvPr/>
        </p:nvSpPr>
        <p:spPr>
          <a:xfrm>
            <a:off x="6705600" y="6591300"/>
            <a:ext cx="166592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Unstructured data</a:t>
            </a:r>
            <a:endParaRPr lang="en-US" sz="1200" dirty="0"/>
          </a:p>
        </p:txBody>
      </p:sp>
      <p:sp>
        <p:nvSpPr>
          <p:cNvPr id="55" name="Text 24"/>
          <p:cNvSpPr/>
          <p:nvPr/>
        </p:nvSpPr>
        <p:spPr>
          <a:xfrm>
            <a:off x="9372600" y="6591300"/>
            <a:ext cx="171985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Agile development</a:t>
            </a:r>
            <a:endParaRPr lang="en-US" sz="1200" dirty="0"/>
          </a:p>
        </p:txBody>
      </p:sp>
      <p:sp>
        <p:nvSpPr>
          <p:cNvPr id="56" name="Text 25"/>
          <p:cNvSpPr/>
          <p:nvPr/>
        </p:nvSpPr>
        <p:spPr>
          <a:xfrm>
            <a:off x="6705600" y="6896100"/>
            <a:ext cx="135945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Large datasets</a:t>
            </a:r>
            <a:endParaRPr lang="en-US" sz="1200" dirty="0"/>
          </a:p>
        </p:txBody>
      </p:sp>
      <p:sp>
        <p:nvSpPr>
          <p:cNvPr id="57" name="Text 26"/>
          <p:cNvSpPr/>
          <p:nvPr/>
        </p:nvSpPr>
        <p:spPr>
          <a:xfrm>
            <a:off x="9372600" y="6896100"/>
            <a:ext cx="217705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High traffic applications</a:t>
            </a:r>
            <a:endParaRPr lang="en-US" sz="1200" dirty="0"/>
          </a:p>
        </p:txBody>
      </p:sp>
      <p:sp>
        <p:nvSpPr>
          <p:cNvPr id="59" name="Text 28"/>
          <p:cNvSpPr/>
          <p:nvPr/>
        </p:nvSpPr>
        <p:spPr>
          <a:xfrm>
            <a:off x="10858946" y="7715250"/>
            <a:ext cx="1142464"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Page 5 of 11</a:t>
            </a:r>
            <a:endParaRPr lang="en-US" sz="1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5791200"/>
          </a:xfrm>
          <a:prstGeom prst="rect">
            <a:avLst/>
          </a:prstGeom>
        </p:spPr>
      </p:pic>
      <p:pic>
        <p:nvPicPr>
          <p:cNvPr id="3" name="Image 1" descr="preencoded.png"/>
          <p:cNvPicPr>
            <a:picLocks noChangeAspect="1"/>
          </p:cNvPicPr>
          <p:nvPr/>
        </p:nvPicPr>
        <p:blipFill>
          <a:blip r:embed="rId4"/>
          <a:stretch>
            <a:fillRect/>
          </a:stretch>
        </p:blipFill>
        <p:spPr>
          <a:xfrm>
            <a:off x="0" y="0"/>
            <a:ext cx="12192000" cy="914400"/>
          </a:xfrm>
          <a:prstGeom prst="rect">
            <a:avLst/>
          </a:prstGeom>
        </p:spPr>
      </p:pic>
      <p:pic>
        <p:nvPicPr>
          <p:cNvPr id="4" name="Image 2" descr="preencoded.png"/>
          <p:cNvPicPr>
            <a:picLocks noChangeAspect="1"/>
          </p:cNvPicPr>
          <p:nvPr/>
        </p:nvPicPr>
        <p:blipFill>
          <a:blip r:embed="rId5"/>
          <a:stretch>
            <a:fillRect/>
          </a:stretch>
        </p:blipFill>
        <p:spPr>
          <a:xfrm>
            <a:off x="304800" y="1714500"/>
            <a:ext cx="5676900" cy="1371600"/>
          </a:xfrm>
          <a:prstGeom prst="rect">
            <a:avLst/>
          </a:prstGeom>
        </p:spPr>
      </p:pic>
      <p:pic>
        <p:nvPicPr>
          <p:cNvPr id="5" name="Image 3" descr="preencoded.png"/>
          <p:cNvPicPr>
            <a:picLocks noChangeAspect="1"/>
          </p:cNvPicPr>
          <p:nvPr/>
        </p:nvPicPr>
        <p:blipFill>
          <a:blip r:embed="rId6"/>
          <a:stretch>
            <a:fillRect/>
          </a:stretch>
        </p:blipFill>
        <p:spPr>
          <a:xfrm>
            <a:off x="495300" y="1905000"/>
            <a:ext cx="476250" cy="476250"/>
          </a:xfrm>
          <a:prstGeom prst="rect">
            <a:avLst/>
          </a:prstGeom>
        </p:spPr>
      </p:pic>
      <p:pic>
        <p:nvPicPr>
          <p:cNvPr id="6" name="Image 4" descr="preencoded.png"/>
          <p:cNvPicPr>
            <a:picLocks noChangeAspect="1"/>
          </p:cNvPicPr>
          <p:nvPr/>
        </p:nvPicPr>
        <p:blipFill>
          <a:blip r:embed="rId7"/>
          <a:stretch>
            <a:fillRect/>
          </a:stretch>
        </p:blipFill>
        <p:spPr>
          <a:xfrm>
            <a:off x="619125" y="1990725"/>
            <a:ext cx="228600" cy="304800"/>
          </a:xfrm>
          <a:prstGeom prst="rect">
            <a:avLst/>
          </a:prstGeom>
        </p:spPr>
      </p:pic>
      <p:pic>
        <p:nvPicPr>
          <p:cNvPr id="7" name="Image 5" descr="preencoded.png"/>
          <p:cNvPicPr>
            <a:picLocks noChangeAspect="1"/>
          </p:cNvPicPr>
          <p:nvPr/>
        </p:nvPicPr>
        <p:blipFill>
          <a:blip r:embed="rId8"/>
          <a:stretch>
            <a:fillRect/>
          </a:stretch>
        </p:blipFill>
        <p:spPr>
          <a:xfrm>
            <a:off x="6210300" y="1714500"/>
            <a:ext cx="5676900" cy="1371600"/>
          </a:xfrm>
          <a:prstGeom prst="rect">
            <a:avLst/>
          </a:prstGeom>
        </p:spPr>
      </p:pic>
      <p:pic>
        <p:nvPicPr>
          <p:cNvPr id="8" name="Image 6" descr="preencoded.png"/>
          <p:cNvPicPr>
            <a:picLocks noChangeAspect="1"/>
          </p:cNvPicPr>
          <p:nvPr/>
        </p:nvPicPr>
        <p:blipFill>
          <a:blip r:embed="rId9"/>
          <a:stretch>
            <a:fillRect/>
          </a:stretch>
        </p:blipFill>
        <p:spPr>
          <a:xfrm>
            <a:off x="6400800" y="1905000"/>
            <a:ext cx="476250" cy="476250"/>
          </a:xfrm>
          <a:prstGeom prst="rect">
            <a:avLst/>
          </a:prstGeom>
        </p:spPr>
      </p:pic>
      <p:pic>
        <p:nvPicPr>
          <p:cNvPr id="9" name="Image 7" descr="preencoded.png"/>
          <p:cNvPicPr>
            <a:picLocks noChangeAspect="1"/>
          </p:cNvPicPr>
          <p:nvPr/>
        </p:nvPicPr>
        <p:blipFill>
          <a:blip r:embed="rId10"/>
          <a:stretch>
            <a:fillRect/>
          </a:stretch>
        </p:blipFill>
        <p:spPr>
          <a:xfrm>
            <a:off x="6553200" y="1990725"/>
            <a:ext cx="171450" cy="304800"/>
          </a:xfrm>
          <a:prstGeom prst="rect">
            <a:avLst/>
          </a:prstGeom>
        </p:spPr>
      </p:pic>
      <p:pic>
        <p:nvPicPr>
          <p:cNvPr id="10" name="Image 8" descr="preencoded.png"/>
          <p:cNvPicPr>
            <a:picLocks noChangeAspect="1"/>
          </p:cNvPicPr>
          <p:nvPr/>
        </p:nvPicPr>
        <p:blipFill>
          <a:blip r:embed="rId11"/>
          <a:stretch>
            <a:fillRect/>
          </a:stretch>
        </p:blipFill>
        <p:spPr>
          <a:xfrm>
            <a:off x="304800" y="3314700"/>
            <a:ext cx="5676900" cy="1371600"/>
          </a:xfrm>
          <a:prstGeom prst="rect">
            <a:avLst/>
          </a:prstGeom>
        </p:spPr>
      </p:pic>
      <p:pic>
        <p:nvPicPr>
          <p:cNvPr id="11" name="Image 9" descr="preencoded.png"/>
          <p:cNvPicPr>
            <a:picLocks noChangeAspect="1"/>
          </p:cNvPicPr>
          <p:nvPr/>
        </p:nvPicPr>
        <p:blipFill>
          <a:blip r:embed="rId12"/>
          <a:stretch>
            <a:fillRect/>
          </a:stretch>
        </p:blipFill>
        <p:spPr>
          <a:xfrm>
            <a:off x="495300" y="3505200"/>
            <a:ext cx="476250" cy="476250"/>
          </a:xfrm>
          <a:prstGeom prst="rect">
            <a:avLst/>
          </a:prstGeom>
        </p:spPr>
      </p:pic>
      <p:pic>
        <p:nvPicPr>
          <p:cNvPr id="12" name="Image 10" descr="preencoded.png"/>
          <p:cNvPicPr>
            <a:picLocks noChangeAspect="1"/>
          </p:cNvPicPr>
          <p:nvPr/>
        </p:nvPicPr>
        <p:blipFill>
          <a:blip r:embed="rId13"/>
          <a:stretch>
            <a:fillRect/>
          </a:stretch>
        </p:blipFill>
        <p:spPr>
          <a:xfrm>
            <a:off x="619125" y="3590925"/>
            <a:ext cx="228600" cy="304800"/>
          </a:xfrm>
          <a:prstGeom prst="rect">
            <a:avLst/>
          </a:prstGeom>
        </p:spPr>
      </p:pic>
      <p:pic>
        <p:nvPicPr>
          <p:cNvPr id="13" name="Image 11" descr="preencoded.png"/>
          <p:cNvPicPr>
            <a:picLocks noChangeAspect="1"/>
          </p:cNvPicPr>
          <p:nvPr/>
        </p:nvPicPr>
        <p:blipFill>
          <a:blip r:embed="rId14"/>
          <a:stretch>
            <a:fillRect/>
          </a:stretch>
        </p:blipFill>
        <p:spPr>
          <a:xfrm>
            <a:off x="6210300" y="3314700"/>
            <a:ext cx="5676900" cy="1371600"/>
          </a:xfrm>
          <a:prstGeom prst="rect">
            <a:avLst/>
          </a:prstGeom>
        </p:spPr>
      </p:pic>
      <p:pic>
        <p:nvPicPr>
          <p:cNvPr id="14" name="Image 12" descr="preencoded.png"/>
          <p:cNvPicPr>
            <a:picLocks noChangeAspect="1"/>
          </p:cNvPicPr>
          <p:nvPr/>
        </p:nvPicPr>
        <p:blipFill>
          <a:blip r:embed="rId15"/>
          <a:stretch>
            <a:fillRect/>
          </a:stretch>
        </p:blipFill>
        <p:spPr>
          <a:xfrm>
            <a:off x="6400800" y="3505200"/>
            <a:ext cx="476250" cy="476250"/>
          </a:xfrm>
          <a:prstGeom prst="rect">
            <a:avLst/>
          </a:prstGeom>
        </p:spPr>
      </p:pic>
      <p:pic>
        <p:nvPicPr>
          <p:cNvPr id="15" name="Image 13" descr="preencoded.png"/>
          <p:cNvPicPr>
            <a:picLocks noChangeAspect="1"/>
          </p:cNvPicPr>
          <p:nvPr/>
        </p:nvPicPr>
        <p:blipFill>
          <a:blip r:embed="rId16"/>
          <a:stretch>
            <a:fillRect/>
          </a:stretch>
        </p:blipFill>
        <p:spPr>
          <a:xfrm>
            <a:off x="6510338" y="3590925"/>
            <a:ext cx="257175" cy="304800"/>
          </a:xfrm>
          <a:prstGeom prst="rect">
            <a:avLst/>
          </a:prstGeom>
        </p:spPr>
      </p:pic>
      <p:pic>
        <p:nvPicPr>
          <p:cNvPr id="16" name="Image 14" descr="preencoded.png"/>
          <p:cNvPicPr>
            <a:picLocks noChangeAspect="1"/>
          </p:cNvPicPr>
          <p:nvPr/>
        </p:nvPicPr>
        <p:blipFill>
          <a:blip r:embed="rId17"/>
          <a:stretch>
            <a:fillRect/>
          </a:stretch>
        </p:blipFill>
        <p:spPr>
          <a:xfrm>
            <a:off x="304800" y="4914900"/>
            <a:ext cx="11582400" cy="876300"/>
          </a:xfrm>
          <a:prstGeom prst="rect">
            <a:avLst/>
          </a:prstGeom>
        </p:spPr>
      </p:pic>
      <p:pic>
        <p:nvPicPr>
          <p:cNvPr id="17" name="Image 15" descr="preencoded.png"/>
          <p:cNvPicPr>
            <a:picLocks noChangeAspect="1"/>
          </p:cNvPicPr>
          <p:nvPr/>
        </p:nvPicPr>
        <p:blipFill>
          <a:blip r:embed="rId18"/>
          <a:stretch>
            <a:fillRect/>
          </a:stretch>
        </p:blipFill>
        <p:spPr>
          <a:xfrm>
            <a:off x="457200" y="5095875"/>
            <a:ext cx="133350" cy="171450"/>
          </a:xfrm>
          <a:prstGeom prst="rect">
            <a:avLst/>
          </a:prstGeom>
        </p:spPr>
      </p:pic>
      <p:sp>
        <p:nvSpPr>
          <p:cNvPr id="19" name="Text 0"/>
          <p:cNvSpPr/>
          <p:nvPr/>
        </p:nvSpPr>
        <p:spPr>
          <a:xfrm>
            <a:off x="381000" y="266700"/>
            <a:ext cx="6180415"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Types of </a:t>
            </a:r>
            <a:r>
              <a:rPr lang="en-US" sz="2700" b="1" dirty="0">
                <a:solidFill>
                  <a:srgbClr val="FF9900"/>
                </a:solidFill>
                <a:latin typeface="ui-sans-serif" pitchFamily="34" charset="0"/>
                <a:ea typeface="ui-sans-serif" pitchFamily="34" charset="-122"/>
                <a:cs typeface="ui-sans-serif" pitchFamily="34" charset="-120"/>
              </a:rPr>
              <a:t>NoSQL</a:t>
            </a:r>
            <a:r>
              <a:rPr lang="en-US" sz="2700" b="1" dirty="0">
                <a:solidFill>
                  <a:srgbClr val="1F2937"/>
                </a:solidFill>
                <a:latin typeface="ui-sans-serif" pitchFamily="34" charset="0"/>
                <a:ea typeface="ui-sans-serif" pitchFamily="34" charset="-122"/>
                <a:cs typeface="ui-sans-serif" pitchFamily="34" charset="-120"/>
              </a:rPr>
              <a:t> Databases</a:t>
            </a:r>
            <a:endParaRPr lang="en-US" sz="2700" dirty="0"/>
          </a:p>
        </p:txBody>
      </p:sp>
      <p:sp>
        <p:nvSpPr>
          <p:cNvPr id="20" name="Text 1"/>
          <p:cNvSpPr/>
          <p:nvPr/>
        </p:nvSpPr>
        <p:spPr>
          <a:xfrm>
            <a:off x="304800" y="1219200"/>
            <a:ext cx="138988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NoSQL databases are categorized into several types, each optimized for specific data models and use cases.</a:t>
            </a:r>
            <a:endParaRPr lang="en-US" sz="1350" dirty="0"/>
          </a:p>
        </p:txBody>
      </p:sp>
      <p:sp>
        <p:nvSpPr>
          <p:cNvPr id="21" name="Text 2"/>
          <p:cNvSpPr/>
          <p:nvPr/>
        </p:nvSpPr>
        <p:spPr>
          <a:xfrm>
            <a:off x="1123950" y="1905000"/>
            <a:ext cx="46672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Key-Value Stores</a:t>
            </a:r>
            <a:endParaRPr lang="en-US" sz="1500" dirty="0"/>
          </a:p>
        </p:txBody>
      </p:sp>
      <p:sp>
        <p:nvSpPr>
          <p:cNvPr id="22" name="Text 3"/>
          <p:cNvSpPr/>
          <p:nvPr/>
        </p:nvSpPr>
        <p:spPr>
          <a:xfrm>
            <a:off x="1123950" y="217170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Simplest NoSQL databases, storing data as unique keys paired with values.</a:t>
            </a:r>
            <a:endParaRPr lang="en-US" sz="1200" dirty="0"/>
          </a:p>
        </p:txBody>
      </p:sp>
      <p:sp>
        <p:nvSpPr>
          <p:cNvPr id="23" name="Text 4"/>
          <p:cNvSpPr/>
          <p:nvPr/>
        </p:nvSpPr>
        <p:spPr>
          <a:xfrm>
            <a:off x="1123950" y="2705100"/>
            <a:ext cx="924580" cy="190500"/>
          </a:xfrm>
          <a:prstGeom prst="rect">
            <a:avLst/>
          </a:prstGeom>
          <a:noFill/>
          <a:ln/>
        </p:spPr>
        <p:txBody>
          <a:bodyPr vert="horz" wrap="square" lIns="0" tIns="0" rIns="0" bIns="0" rtlCol="0" anchor="t"/>
          <a:lstStyle/>
          <a:p>
            <a:pPr marL="0" indent="0">
              <a:lnSpc>
                <a:spcPts val="1500"/>
              </a:lnSpc>
              <a:buNone/>
            </a:pPr>
            <a:r>
              <a:rPr lang="en-US" sz="1050" b="1" dirty="0">
                <a:solidFill>
                  <a:srgbClr val="6B7280"/>
                </a:solidFill>
                <a:latin typeface="ui-sans-serif" pitchFamily="34" charset="0"/>
                <a:ea typeface="ui-sans-serif" pitchFamily="34" charset="-122"/>
                <a:cs typeface="ui-sans-serif" pitchFamily="34" charset="-120"/>
              </a:rPr>
              <a:t>Examples:</a:t>
            </a:r>
            <a:endParaRPr lang="en-US" sz="1050" dirty="0"/>
          </a:p>
        </p:txBody>
      </p:sp>
      <p:sp>
        <p:nvSpPr>
          <p:cNvPr id="24" name="Text 5"/>
          <p:cNvSpPr/>
          <p:nvPr/>
        </p:nvSpPr>
        <p:spPr>
          <a:xfrm>
            <a:off x="1970633" y="2705100"/>
            <a:ext cx="2135445"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Redis, Amazon DynamoDB</a:t>
            </a:r>
            <a:endParaRPr lang="en-US" sz="1050" dirty="0"/>
          </a:p>
        </p:txBody>
      </p:sp>
      <p:sp>
        <p:nvSpPr>
          <p:cNvPr id="25" name="Text 6"/>
          <p:cNvSpPr/>
          <p:nvPr/>
        </p:nvSpPr>
        <p:spPr>
          <a:xfrm>
            <a:off x="7029450" y="1905000"/>
            <a:ext cx="46672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6A34A"/>
                </a:solidFill>
                <a:latin typeface="ui-sans-serif" pitchFamily="34" charset="0"/>
                <a:ea typeface="ui-sans-serif" pitchFamily="34" charset="-122"/>
                <a:cs typeface="ui-sans-serif" pitchFamily="34" charset="-120"/>
              </a:rPr>
              <a:t>Document Databases</a:t>
            </a:r>
            <a:endParaRPr lang="en-US" sz="1500" dirty="0"/>
          </a:p>
        </p:txBody>
      </p:sp>
      <p:sp>
        <p:nvSpPr>
          <p:cNvPr id="26" name="Text 7"/>
          <p:cNvSpPr/>
          <p:nvPr/>
        </p:nvSpPr>
        <p:spPr>
          <a:xfrm>
            <a:off x="7029450" y="217170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Data stored in flexible, semi-structured documents (JSON, BSON, XML).</a:t>
            </a:r>
            <a:endParaRPr lang="en-US" sz="1200" dirty="0"/>
          </a:p>
        </p:txBody>
      </p:sp>
      <p:sp>
        <p:nvSpPr>
          <p:cNvPr id="27" name="Text 8"/>
          <p:cNvSpPr/>
          <p:nvPr/>
        </p:nvSpPr>
        <p:spPr>
          <a:xfrm>
            <a:off x="7029450" y="2705100"/>
            <a:ext cx="924580" cy="190500"/>
          </a:xfrm>
          <a:prstGeom prst="rect">
            <a:avLst/>
          </a:prstGeom>
          <a:noFill/>
          <a:ln/>
        </p:spPr>
        <p:txBody>
          <a:bodyPr vert="horz" wrap="square" lIns="0" tIns="0" rIns="0" bIns="0" rtlCol="0" anchor="t"/>
          <a:lstStyle/>
          <a:p>
            <a:pPr marL="0" indent="0">
              <a:lnSpc>
                <a:spcPts val="1500"/>
              </a:lnSpc>
              <a:buNone/>
            </a:pPr>
            <a:r>
              <a:rPr lang="en-US" sz="1050" b="1" dirty="0">
                <a:solidFill>
                  <a:srgbClr val="6B7280"/>
                </a:solidFill>
                <a:latin typeface="ui-sans-serif" pitchFamily="34" charset="0"/>
                <a:ea typeface="ui-sans-serif" pitchFamily="34" charset="-122"/>
                <a:cs typeface="ui-sans-serif" pitchFamily="34" charset="-120"/>
              </a:rPr>
              <a:t>Examples:</a:t>
            </a:r>
            <a:endParaRPr lang="en-US" sz="1050" dirty="0"/>
          </a:p>
        </p:txBody>
      </p:sp>
      <p:sp>
        <p:nvSpPr>
          <p:cNvPr id="28" name="Text 9"/>
          <p:cNvSpPr/>
          <p:nvPr/>
        </p:nvSpPr>
        <p:spPr>
          <a:xfrm>
            <a:off x="7876133" y="2705100"/>
            <a:ext cx="1605201"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MongoDB, CouchDB</a:t>
            </a:r>
            <a:endParaRPr lang="en-US" sz="1050" dirty="0"/>
          </a:p>
        </p:txBody>
      </p:sp>
      <p:sp>
        <p:nvSpPr>
          <p:cNvPr id="29" name="Text 10"/>
          <p:cNvSpPr/>
          <p:nvPr/>
        </p:nvSpPr>
        <p:spPr>
          <a:xfrm>
            <a:off x="1123950" y="3505200"/>
            <a:ext cx="5600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9333EA"/>
                </a:solidFill>
                <a:latin typeface="ui-sans-serif" pitchFamily="34" charset="0"/>
                <a:ea typeface="ui-sans-serif" pitchFamily="34" charset="-122"/>
                <a:cs typeface="ui-sans-serif" pitchFamily="34" charset="-120"/>
              </a:rPr>
              <a:t>Column-Oriented Databases</a:t>
            </a:r>
            <a:endParaRPr lang="en-US" sz="1500" dirty="0"/>
          </a:p>
        </p:txBody>
      </p:sp>
      <p:sp>
        <p:nvSpPr>
          <p:cNvPr id="30" name="Text 11"/>
          <p:cNvSpPr/>
          <p:nvPr/>
        </p:nvSpPr>
        <p:spPr>
          <a:xfrm>
            <a:off x="1123950" y="377190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Store data in columns rather than rows, optimized for analytical queries.</a:t>
            </a:r>
            <a:endParaRPr lang="en-US" sz="1200" dirty="0"/>
          </a:p>
        </p:txBody>
      </p:sp>
      <p:sp>
        <p:nvSpPr>
          <p:cNvPr id="31" name="Text 12"/>
          <p:cNvSpPr/>
          <p:nvPr/>
        </p:nvSpPr>
        <p:spPr>
          <a:xfrm>
            <a:off x="1123950" y="4305300"/>
            <a:ext cx="924580" cy="190500"/>
          </a:xfrm>
          <a:prstGeom prst="rect">
            <a:avLst/>
          </a:prstGeom>
          <a:noFill/>
          <a:ln/>
        </p:spPr>
        <p:txBody>
          <a:bodyPr vert="horz" wrap="square" lIns="0" tIns="0" rIns="0" bIns="0" rtlCol="0" anchor="t"/>
          <a:lstStyle/>
          <a:p>
            <a:pPr marL="0" indent="0">
              <a:lnSpc>
                <a:spcPts val="1500"/>
              </a:lnSpc>
              <a:buNone/>
            </a:pPr>
            <a:r>
              <a:rPr lang="en-US" sz="1050" b="1" dirty="0">
                <a:solidFill>
                  <a:srgbClr val="6B7280"/>
                </a:solidFill>
                <a:latin typeface="ui-sans-serif" pitchFamily="34" charset="0"/>
                <a:ea typeface="ui-sans-serif" pitchFamily="34" charset="-122"/>
                <a:cs typeface="ui-sans-serif" pitchFamily="34" charset="-120"/>
              </a:rPr>
              <a:t>Examples:</a:t>
            </a:r>
            <a:endParaRPr lang="en-US" sz="1050" dirty="0"/>
          </a:p>
        </p:txBody>
      </p:sp>
      <p:sp>
        <p:nvSpPr>
          <p:cNvPr id="32" name="Text 13"/>
          <p:cNvSpPr/>
          <p:nvPr/>
        </p:nvSpPr>
        <p:spPr>
          <a:xfrm>
            <a:off x="1970633" y="4305300"/>
            <a:ext cx="2867323"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Apache Cassandra, Google Bigtable</a:t>
            </a:r>
            <a:endParaRPr lang="en-US" sz="1050" dirty="0"/>
          </a:p>
        </p:txBody>
      </p:sp>
      <p:sp>
        <p:nvSpPr>
          <p:cNvPr id="33" name="Text 14"/>
          <p:cNvSpPr/>
          <p:nvPr/>
        </p:nvSpPr>
        <p:spPr>
          <a:xfrm>
            <a:off x="7029450" y="3505200"/>
            <a:ext cx="46672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EA580C"/>
                </a:solidFill>
                <a:latin typeface="ui-sans-serif" pitchFamily="34" charset="0"/>
                <a:ea typeface="ui-sans-serif" pitchFamily="34" charset="-122"/>
                <a:cs typeface="ui-sans-serif" pitchFamily="34" charset="-120"/>
              </a:rPr>
              <a:t>Graph Databases</a:t>
            </a:r>
            <a:endParaRPr lang="en-US" sz="1500" dirty="0"/>
          </a:p>
        </p:txBody>
      </p:sp>
      <p:sp>
        <p:nvSpPr>
          <p:cNvPr id="34" name="Text 15"/>
          <p:cNvSpPr/>
          <p:nvPr/>
        </p:nvSpPr>
        <p:spPr>
          <a:xfrm>
            <a:off x="7029450" y="377190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Data organized as nodes and edges, focusing on relationships between data.</a:t>
            </a:r>
            <a:endParaRPr lang="en-US" sz="1200" dirty="0"/>
          </a:p>
        </p:txBody>
      </p:sp>
      <p:sp>
        <p:nvSpPr>
          <p:cNvPr id="35" name="Text 16"/>
          <p:cNvSpPr/>
          <p:nvPr/>
        </p:nvSpPr>
        <p:spPr>
          <a:xfrm>
            <a:off x="7029450" y="4305300"/>
            <a:ext cx="924580" cy="190500"/>
          </a:xfrm>
          <a:prstGeom prst="rect">
            <a:avLst/>
          </a:prstGeom>
          <a:noFill/>
          <a:ln/>
        </p:spPr>
        <p:txBody>
          <a:bodyPr vert="horz" wrap="square" lIns="0" tIns="0" rIns="0" bIns="0" rtlCol="0" anchor="t"/>
          <a:lstStyle/>
          <a:p>
            <a:pPr marL="0" indent="0">
              <a:lnSpc>
                <a:spcPts val="1500"/>
              </a:lnSpc>
              <a:buNone/>
            </a:pPr>
            <a:r>
              <a:rPr lang="en-US" sz="1050" b="1" dirty="0">
                <a:solidFill>
                  <a:srgbClr val="6B7280"/>
                </a:solidFill>
                <a:latin typeface="ui-sans-serif" pitchFamily="34" charset="0"/>
                <a:ea typeface="ui-sans-serif" pitchFamily="34" charset="-122"/>
                <a:cs typeface="ui-sans-serif" pitchFamily="34" charset="-120"/>
              </a:rPr>
              <a:t>Examples:</a:t>
            </a:r>
            <a:endParaRPr lang="en-US" sz="1050" dirty="0"/>
          </a:p>
        </p:txBody>
      </p:sp>
      <p:sp>
        <p:nvSpPr>
          <p:cNvPr id="36" name="Text 17"/>
          <p:cNvSpPr/>
          <p:nvPr/>
        </p:nvSpPr>
        <p:spPr>
          <a:xfrm>
            <a:off x="7876133" y="4305300"/>
            <a:ext cx="1945422"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Neo4j, Amazon Neptune</a:t>
            </a:r>
            <a:endParaRPr lang="en-US" sz="1050" dirty="0"/>
          </a:p>
        </p:txBody>
      </p:sp>
      <p:sp>
        <p:nvSpPr>
          <p:cNvPr id="37" name="Text 18"/>
          <p:cNvSpPr/>
          <p:nvPr/>
        </p:nvSpPr>
        <p:spPr>
          <a:xfrm>
            <a:off x="666750" y="5067300"/>
            <a:ext cx="112776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Selection Criteria</a:t>
            </a:r>
            <a:endParaRPr lang="en-US" sz="1350" dirty="0"/>
          </a:p>
        </p:txBody>
      </p:sp>
      <p:sp>
        <p:nvSpPr>
          <p:cNvPr id="38" name="Text 19"/>
          <p:cNvSpPr/>
          <p:nvPr/>
        </p:nvSpPr>
        <p:spPr>
          <a:xfrm>
            <a:off x="457200" y="5410200"/>
            <a:ext cx="1353312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Choose a NoSQL database type based on your data model, access patterns, and performance requirements.</a:t>
            </a:r>
            <a:endParaRPr 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5926347"/>
          </a:xfrm>
          <a:prstGeom prst="rect">
            <a:avLst/>
          </a:prstGeom>
        </p:spPr>
      </p:pic>
      <p:pic>
        <p:nvPicPr>
          <p:cNvPr id="3" name="Image 1" descr="preencoded.png"/>
          <p:cNvPicPr>
            <a:picLocks noChangeAspect="1"/>
          </p:cNvPicPr>
          <p:nvPr/>
        </p:nvPicPr>
        <p:blipFill>
          <a:blip r:embed="rId4"/>
          <a:stretch>
            <a:fillRect/>
          </a:stretch>
        </p:blipFill>
        <p:spPr>
          <a:xfrm>
            <a:off x="0" y="0"/>
            <a:ext cx="12192000" cy="914400"/>
          </a:xfrm>
          <a:prstGeom prst="rect">
            <a:avLst/>
          </a:prstGeom>
        </p:spPr>
      </p:pic>
      <p:pic>
        <p:nvPicPr>
          <p:cNvPr id="4" name="Image 2" descr="preencoded.png"/>
          <p:cNvPicPr>
            <a:picLocks noChangeAspect="1"/>
          </p:cNvPicPr>
          <p:nvPr/>
        </p:nvPicPr>
        <p:blipFill>
          <a:blip r:embed="rId5"/>
          <a:stretch>
            <a:fillRect/>
          </a:stretch>
        </p:blipFill>
        <p:spPr>
          <a:xfrm>
            <a:off x="228600" y="1143000"/>
            <a:ext cx="5715000" cy="4457700"/>
          </a:xfrm>
          <a:prstGeom prst="rect">
            <a:avLst/>
          </a:prstGeom>
        </p:spPr>
      </p:pic>
      <p:pic>
        <p:nvPicPr>
          <p:cNvPr id="5" name="Image 3" descr="preencoded.png"/>
          <p:cNvPicPr>
            <a:picLocks noChangeAspect="1"/>
          </p:cNvPicPr>
          <p:nvPr/>
        </p:nvPicPr>
        <p:blipFill>
          <a:blip r:embed="rId6"/>
          <a:stretch>
            <a:fillRect/>
          </a:stretch>
        </p:blipFill>
        <p:spPr>
          <a:xfrm>
            <a:off x="381000" y="1333500"/>
            <a:ext cx="228600" cy="228600"/>
          </a:xfrm>
          <a:prstGeom prst="rect">
            <a:avLst/>
          </a:prstGeom>
        </p:spPr>
      </p:pic>
      <p:pic>
        <p:nvPicPr>
          <p:cNvPr id="6" name="Image 4" descr="preencoded.png"/>
          <p:cNvPicPr>
            <a:picLocks noChangeAspect="1"/>
          </p:cNvPicPr>
          <p:nvPr/>
        </p:nvPicPr>
        <p:blipFill>
          <a:blip r:embed="rId7"/>
          <a:stretch>
            <a:fillRect/>
          </a:stretch>
        </p:blipFill>
        <p:spPr>
          <a:xfrm>
            <a:off x="381000" y="1752600"/>
            <a:ext cx="5410200" cy="838200"/>
          </a:xfrm>
          <a:prstGeom prst="rect">
            <a:avLst/>
          </a:prstGeom>
        </p:spPr>
      </p:pic>
      <p:pic>
        <p:nvPicPr>
          <p:cNvPr id="7" name="Image 5" descr="preencoded.png"/>
          <p:cNvPicPr>
            <a:picLocks noChangeAspect="1"/>
          </p:cNvPicPr>
          <p:nvPr/>
        </p:nvPicPr>
        <p:blipFill>
          <a:blip r:embed="rId8"/>
          <a:stretch>
            <a:fillRect/>
          </a:stretch>
        </p:blipFill>
        <p:spPr>
          <a:xfrm>
            <a:off x="495300" y="1866900"/>
            <a:ext cx="476250" cy="476250"/>
          </a:xfrm>
          <a:prstGeom prst="rect">
            <a:avLst/>
          </a:prstGeom>
        </p:spPr>
      </p:pic>
      <p:pic>
        <p:nvPicPr>
          <p:cNvPr id="8" name="Image 6" descr="preencoded.png"/>
          <p:cNvPicPr>
            <a:picLocks noChangeAspect="1"/>
          </p:cNvPicPr>
          <p:nvPr/>
        </p:nvPicPr>
        <p:blipFill>
          <a:blip r:embed="rId9"/>
          <a:stretch>
            <a:fillRect/>
          </a:stretch>
        </p:blipFill>
        <p:spPr>
          <a:xfrm>
            <a:off x="647700" y="1971675"/>
            <a:ext cx="171450" cy="266700"/>
          </a:xfrm>
          <a:prstGeom prst="rect">
            <a:avLst/>
          </a:prstGeom>
        </p:spPr>
      </p:pic>
      <p:pic>
        <p:nvPicPr>
          <p:cNvPr id="9" name="Image 7" descr="preencoded.png"/>
          <p:cNvPicPr>
            <a:picLocks noChangeAspect="1"/>
          </p:cNvPicPr>
          <p:nvPr/>
        </p:nvPicPr>
        <p:blipFill>
          <a:blip r:embed="rId7"/>
          <a:stretch>
            <a:fillRect/>
          </a:stretch>
        </p:blipFill>
        <p:spPr>
          <a:xfrm>
            <a:off x="381000" y="2705100"/>
            <a:ext cx="5410200" cy="838200"/>
          </a:xfrm>
          <a:prstGeom prst="rect">
            <a:avLst/>
          </a:prstGeom>
        </p:spPr>
      </p:pic>
      <p:pic>
        <p:nvPicPr>
          <p:cNvPr id="10" name="Image 8" descr="preencoded.png"/>
          <p:cNvPicPr>
            <a:picLocks noChangeAspect="1"/>
          </p:cNvPicPr>
          <p:nvPr/>
        </p:nvPicPr>
        <p:blipFill>
          <a:blip r:embed="rId10"/>
          <a:stretch>
            <a:fillRect/>
          </a:stretch>
        </p:blipFill>
        <p:spPr>
          <a:xfrm>
            <a:off x="495300" y="2819400"/>
            <a:ext cx="476250" cy="476250"/>
          </a:xfrm>
          <a:prstGeom prst="rect">
            <a:avLst/>
          </a:prstGeom>
        </p:spPr>
      </p:pic>
      <p:pic>
        <p:nvPicPr>
          <p:cNvPr id="11" name="Image 9" descr="preencoded.png"/>
          <p:cNvPicPr>
            <a:picLocks noChangeAspect="1"/>
          </p:cNvPicPr>
          <p:nvPr/>
        </p:nvPicPr>
        <p:blipFill>
          <a:blip r:embed="rId11"/>
          <a:stretch>
            <a:fillRect/>
          </a:stretch>
        </p:blipFill>
        <p:spPr>
          <a:xfrm>
            <a:off x="638175" y="2924175"/>
            <a:ext cx="190500" cy="266700"/>
          </a:xfrm>
          <a:prstGeom prst="rect">
            <a:avLst/>
          </a:prstGeom>
        </p:spPr>
      </p:pic>
      <p:pic>
        <p:nvPicPr>
          <p:cNvPr id="12" name="Image 10" descr="preencoded.png"/>
          <p:cNvPicPr>
            <a:picLocks noChangeAspect="1"/>
          </p:cNvPicPr>
          <p:nvPr/>
        </p:nvPicPr>
        <p:blipFill>
          <a:blip r:embed="rId7"/>
          <a:stretch>
            <a:fillRect/>
          </a:stretch>
        </p:blipFill>
        <p:spPr>
          <a:xfrm>
            <a:off x="381000" y="3657600"/>
            <a:ext cx="5410200" cy="838200"/>
          </a:xfrm>
          <a:prstGeom prst="rect">
            <a:avLst/>
          </a:prstGeom>
        </p:spPr>
      </p:pic>
      <p:pic>
        <p:nvPicPr>
          <p:cNvPr id="13" name="Image 11" descr="preencoded.png"/>
          <p:cNvPicPr>
            <a:picLocks noChangeAspect="1"/>
          </p:cNvPicPr>
          <p:nvPr/>
        </p:nvPicPr>
        <p:blipFill>
          <a:blip r:embed="rId12"/>
          <a:stretch>
            <a:fillRect/>
          </a:stretch>
        </p:blipFill>
        <p:spPr>
          <a:xfrm>
            <a:off x="495300" y="3771900"/>
            <a:ext cx="476250" cy="476250"/>
          </a:xfrm>
          <a:prstGeom prst="rect">
            <a:avLst/>
          </a:prstGeom>
        </p:spPr>
      </p:pic>
      <p:pic>
        <p:nvPicPr>
          <p:cNvPr id="14" name="Image 12" descr="preencoded.png"/>
          <p:cNvPicPr>
            <a:picLocks noChangeAspect="1"/>
          </p:cNvPicPr>
          <p:nvPr/>
        </p:nvPicPr>
        <p:blipFill>
          <a:blip r:embed="rId13"/>
          <a:stretch>
            <a:fillRect/>
          </a:stretch>
        </p:blipFill>
        <p:spPr>
          <a:xfrm>
            <a:off x="623888" y="3876675"/>
            <a:ext cx="219075" cy="266700"/>
          </a:xfrm>
          <a:prstGeom prst="rect">
            <a:avLst/>
          </a:prstGeom>
        </p:spPr>
      </p:pic>
      <p:pic>
        <p:nvPicPr>
          <p:cNvPr id="15" name="Image 13" descr="preencoded.png"/>
          <p:cNvPicPr>
            <a:picLocks noChangeAspect="1"/>
          </p:cNvPicPr>
          <p:nvPr/>
        </p:nvPicPr>
        <p:blipFill>
          <a:blip r:embed="rId7"/>
          <a:stretch>
            <a:fillRect/>
          </a:stretch>
        </p:blipFill>
        <p:spPr>
          <a:xfrm>
            <a:off x="381000" y="4610100"/>
            <a:ext cx="5410200" cy="838200"/>
          </a:xfrm>
          <a:prstGeom prst="rect">
            <a:avLst/>
          </a:prstGeom>
        </p:spPr>
      </p:pic>
      <p:pic>
        <p:nvPicPr>
          <p:cNvPr id="16" name="Image 14" descr="preencoded.png"/>
          <p:cNvPicPr>
            <a:picLocks noChangeAspect="1"/>
          </p:cNvPicPr>
          <p:nvPr/>
        </p:nvPicPr>
        <p:blipFill>
          <a:blip r:embed="rId14"/>
          <a:stretch>
            <a:fillRect/>
          </a:stretch>
        </p:blipFill>
        <p:spPr>
          <a:xfrm>
            <a:off x="495300" y="4724400"/>
            <a:ext cx="476250" cy="476250"/>
          </a:xfrm>
          <a:prstGeom prst="rect">
            <a:avLst/>
          </a:prstGeom>
        </p:spPr>
      </p:pic>
      <p:pic>
        <p:nvPicPr>
          <p:cNvPr id="17" name="Image 15" descr="preencoded.png"/>
          <p:cNvPicPr>
            <a:picLocks noChangeAspect="1"/>
          </p:cNvPicPr>
          <p:nvPr/>
        </p:nvPicPr>
        <p:blipFill>
          <a:blip r:embed="rId15"/>
          <a:stretch>
            <a:fillRect/>
          </a:stretch>
        </p:blipFill>
        <p:spPr>
          <a:xfrm>
            <a:off x="638175" y="4829175"/>
            <a:ext cx="190500" cy="266700"/>
          </a:xfrm>
          <a:prstGeom prst="rect">
            <a:avLst/>
          </a:prstGeom>
        </p:spPr>
      </p:pic>
      <p:pic>
        <p:nvPicPr>
          <p:cNvPr id="18" name="Image 16" descr="preencoded.png"/>
          <p:cNvPicPr>
            <a:picLocks noChangeAspect="1"/>
          </p:cNvPicPr>
          <p:nvPr/>
        </p:nvPicPr>
        <p:blipFill>
          <a:blip r:embed="rId16"/>
          <a:stretch>
            <a:fillRect/>
          </a:stretch>
        </p:blipFill>
        <p:spPr>
          <a:xfrm>
            <a:off x="6248400" y="1143000"/>
            <a:ext cx="5715000" cy="4457700"/>
          </a:xfrm>
          <a:prstGeom prst="rect">
            <a:avLst/>
          </a:prstGeom>
        </p:spPr>
      </p:pic>
      <p:pic>
        <p:nvPicPr>
          <p:cNvPr id="19" name="Image 17" descr="preencoded.png"/>
          <p:cNvPicPr>
            <a:picLocks noChangeAspect="1"/>
          </p:cNvPicPr>
          <p:nvPr/>
        </p:nvPicPr>
        <p:blipFill>
          <a:blip r:embed="rId17"/>
          <a:stretch>
            <a:fillRect/>
          </a:stretch>
        </p:blipFill>
        <p:spPr>
          <a:xfrm>
            <a:off x="6400800" y="1333500"/>
            <a:ext cx="228600" cy="228600"/>
          </a:xfrm>
          <a:prstGeom prst="rect">
            <a:avLst/>
          </a:prstGeom>
        </p:spPr>
      </p:pic>
      <p:pic>
        <p:nvPicPr>
          <p:cNvPr id="20" name="Image 18" descr="preencoded.png"/>
          <p:cNvPicPr>
            <a:picLocks noChangeAspect="1"/>
          </p:cNvPicPr>
          <p:nvPr/>
        </p:nvPicPr>
        <p:blipFill>
          <a:blip r:embed="rId18"/>
          <a:stretch>
            <a:fillRect/>
          </a:stretch>
        </p:blipFill>
        <p:spPr>
          <a:xfrm>
            <a:off x="6400800" y="1752600"/>
            <a:ext cx="5410200" cy="838200"/>
          </a:xfrm>
          <a:prstGeom prst="rect">
            <a:avLst/>
          </a:prstGeom>
        </p:spPr>
      </p:pic>
      <p:pic>
        <p:nvPicPr>
          <p:cNvPr id="21" name="Image 19" descr="preencoded.png"/>
          <p:cNvPicPr>
            <a:picLocks noChangeAspect="1"/>
          </p:cNvPicPr>
          <p:nvPr/>
        </p:nvPicPr>
        <p:blipFill>
          <a:blip r:embed="rId19"/>
          <a:stretch>
            <a:fillRect/>
          </a:stretch>
        </p:blipFill>
        <p:spPr>
          <a:xfrm>
            <a:off x="6515100" y="1866900"/>
            <a:ext cx="476250" cy="476250"/>
          </a:xfrm>
          <a:prstGeom prst="rect">
            <a:avLst/>
          </a:prstGeom>
        </p:spPr>
      </p:pic>
      <p:pic>
        <p:nvPicPr>
          <p:cNvPr id="22" name="Image 20" descr="preencoded.png"/>
          <p:cNvPicPr>
            <a:picLocks noChangeAspect="1"/>
          </p:cNvPicPr>
          <p:nvPr/>
        </p:nvPicPr>
        <p:blipFill>
          <a:blip r:embed="rId20"/>
          <a:stretch>
            <a:fillRect/>
          </a:stretch>
        </p:blipFill>
        <p:spPr>
          <a:xfrm>
            <a:off x="6657975" y="1971675"/>
            <a:ext cx="190500" cy="266700"/>
          </a:xfrm>
          <a:prstGeom prst="rect">
            <a:avLst/>
          </a:prstGeom>
        </p:spPr>
      </p:pic>
      <p:pic>
        <p:nvPicPr>
          <p:cNvPr id="23" name="Image 21" descr="preencoded.png"/>
          <p:cNvPicPr>
            <a:picLocks noChangeAspect="1"/>
          </p:cNvPicPr>
          <p:nvPr/>
        </p:nvPicPr>
        <p:blipFill>
          <a:blip r:embed="rId18"/>
          <a:stretch>
            <a:fillRect/>
          </a:stretch>
        </p:blipFill>
        <p:spPr>
          <a:xfrm>
            <a:off x="6400800" y="2705100"/>
            <a:ext cx="5410200" cy="838200"/>
          </a:xfrm>
          <a:prstGeom prst="rect">
            <a:avLst/>
          </a:prstGeom>
        </p:spPr>
      </p:pic>
      <p:pic>
        <p:nvPicPr>
          <p:cNvPr id="24" name="Image 22" descr="preencoded.png"/>
          <p:cNvPicPr>
            <a:picLocks noChangeAspect="1"/>
          </p:cNvPicPr>
          <p:nvPr/>
        </p:nvPicPr>
        <p:blipFill>
          <a:blip r:embed="rId21"/>
          <a:stretch>
            <a:fillRect/>
          </a:stretch>
        </p:blipFill>
        <p:spPr>
          <a:xfrm>
            <a:off x="6515100" y="2819400"/>
            <a:ext cx="476250" cy="476250"/>
          </a:xfrm>
          <a:prstGeom prst="rect">
            <a:avLst/>
          </a:prstGeom>
        </p:spPr>
      </p:pic>
      <p:pic>
        <p:nvPicPr>
          <p:cNvPr id="25" name="Image 23" descr="preencoded.png"/>
          <p:cNvPicPr>
            <a:picLocks noChangeAspect="1"/>
          </p:cNvPicPr>
          <p:nvPr/>
        </p:nvPicPr>
        <p:blipFill>
          <a:blip r:embed="rId22"/>
          <a:stretch>
            <a:fillRect/>
          </a:stretch>
        </p:blipFill>
        <p:spPr>
          <a:xfrm>
            <a:off x="6657975" y="2924175"/>
            <a:ext cx="190500" cy="266700"/>
          </a:xfrm>
          <a:prstGeom prst="rect">
            <a:avLst/>
          </a:prstGeom>
        </p:spPr>
      </p:pic>
      <p:pic>
        <p:nvPicPr>
          <p:cNvPr id="26" name="Image 24" descr="preencoded.png"/>
          <p:cNvPicPr>
            <a:picLocks noChangeAspect="1"/>
          </p:cNvPicPr>
          <p:nvPr/>
        </p:nvPicPr>
        <p:blipFill>
          <a:blip r:embed="rId18"/>
          <a:stretch>
            <a:fillRect/>
          </a:stretch>
        </p:blipFill>
        <p:spPr>
          <a:xfrm>
            <a:off x="6400800" y="3657600"/>
            <a:ext cx="5410200" cy="838200"/>
          </a:xfrm>
          <a:prstGeom prst="rect">
            <a:avLst/>
          </a:prstGeom>
        </p:spPr>
      </p:pic>
      <p:pic>
        <p:nvPicPr>
          <p:cNvPr id="27" name="Image 25" descr="preencoded.png"/>
          <p:cNvPicPr>
            <a:picLocks noChangeAspect="1"/>
          </p:cNvPicPr>
          <p:nvPr/>
        </p:nvPicPr>
        <p:blipFill>
          <a:blip r:embed="rId23"/>
          <a:stretch>
            <a:fillRect/>
          </a:stretch>
        </p:blipFill>
        <p:spPr>
          <a:xfrm>
            <a:off x="6515100" y="3771900"/>
            <a:ext cx="476250" cy="476250"/>
          </a:xfrm>
          <a:prstGeom prst="rect">
            <a:avLst/>
          </a:prstGeom>
        </p:spPr>
      </p:pic>
      <p:pic>
        <p:nvPicPr>
          <p:cNvPr id="28" name="Image 26" descr="preencoded.png"/>
          <p:cNvPicPr>
            <a:picLocks noChangeAspect="1"/>
          </p:cNvPicPr>
          <p:nvPr/>
        </p:nvPicPr>
        <p:blipFill>
          <a:blip r:embed="rId24"/>
          <a:stretch>
            <a:fillRect/>
          </a:stretch>
        </p:blipFill>
        <p:spPr>
          <a:xfrm>
            <a:off x="6681788" y="3876675"/>
            <a:ext cx="142875" cy="266700"/>
          </a:xfrm>
          <a:prstGeom prst="rect">
            <a:avLst/>
          </a:prstGeom>
        </p:spPr>
      </p:pic>
      <p:pic>
        <p:nvPicPr>
          <p:cNvPr id="29" name="Image 27" descr="preencoded.png"/>
          <p:cNvPicPr>
            <a:picLocks noChangeAspect="1"/>
          </p:cNvPicPr>
          <p:nvPr/>
        </p:nvPicPr>
        <p:blipFill>
          <a:blip r:embed="rId18"/>
          <a:stretch>
            <a:fillRect/>
          </a:stretch>
        </p:blipFill>
        <p:spPr>
          <a:xfrm>
            <a:off x="6400800" y="4610100"/>
            <a:ext cx="5410200" cy="838200"/>
          </a:xfrm>
          <a:prstGeom prst="rect">
            <a:avLst/>
          </a:prstGeom>
        </p:spPr>
      </p:pic>
      <p:pic>
        <p:nvPicPr>
          <p:cNvPr id="30" name="Image 28" descr="preencoded.png"/>
          <p:cNvPicPr>
            <a:picLocks noChangeAspect="1"/>
          </p:cNvPicPr>
          <p:nvPr/>
        </p:nvPicPr>
        <p:blipFill>
          <a:blip r:embed="rId25"/>
          <a:stretch>
            <a:fillRect/>
          </a:stretch>
        </p:blipFill>
        <p:spPr>
          <a:xfrm>
            <a:off x="6515100" y="4724400"/>
            <a:ext cx="476250" cy="476250"/>
          </a:xfrm>
          <a:prstGeom prst="rect">
            <a:avLst/>
          </a:prstGeom>
        </p:spPr>
      </p:pic>
      <p:pic>
        <p:nvPicPr>
          <p:cNvPr id="31" name="Image 29" descr="preencoded.png"/>
          <p:cNvPicPr>
            <a:picLocks noChangeAspect="1"/>
          </p:cNvPicPr>
          <p:nvPr/>
        </p:nvPicPr>
        <p:blipFill>
          <a:blip r:embed="rId26"/>
          <a:stretch>
            <a:fillRect/>
          </a:stretch>
        </p:blipFill>
        <p:spPr>
          <a:xfrm>
            <a:off x="6657975" y="4829175"/>
            <a:ext cx="190500" cy="266700"/>
          </a:xfrm>
          <a:prstGeom prst="rect">
            <a:avLst/>
          </a:prstGeom>
        </p:spPr>
      </p:pic>
      <p:sp>
        <p:nvSpPr>
          <p:cNvPr id="33" name="Text 0"/>
          <p:cNvSpPr/>
          <p:nvPr/>
        </p:nvSpPr>
        <p:spPr>
          <a:xfrm>
            <a:off x="381000" y="266700"/>
            <a:ext cx="10725626"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NoSQL Databases: </a:t>
            </a:r>
            <a:r>
              <a:rPr lang="en-US" sz="2700" b="1" dirty="0">
                <a:solidFill>
                  <a:srgbClr val="FF9900"/>
                </a:solidFill>
                <a:latin typeface="ui-sans-serif" pitchFamily="34" charset="0"/>
                <a:ea typeface="ui-sans-serif" pitchFamily="34" charset="-122"/>
                <a:cs typeface="ui-sans-serif" pitchFamily="34" charset="-120"/>
              </a:rPr>
              <a:t>Strengths and Weaknesses</a:t>
            </a:r>
            <a:endParaRPr lang="en-US" sz="2700" dirty="0"/>
          </a:p>
        </p:txBody>
      </p:sp>
      <p:sp>
        <p:nvSpPr>
          <p:cNvPr id="34" name="Text 1"/>
          <p:cNvSpPr/>
          <p:nvPr/>
        </p:nvSpPr>
        <p:spPr>
          <a:xfrm>
            <a:off x="723900" y="1295400"/>
            <a:ext cx="5410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5803D"/>
                </a:solidFill>
                <a:latin typeface="ui-sans-serif" pitchFamily="34" charset="0"/>
                <a:ea typeface="ui-sans-serif" pitchFamily="34" charset="-122"/>
                <a:cs typeface="ui-sans-serif" pitchFamily="34" charset="-120"/>
              </a:rPr>
              <a:t>Strengths</a:t>
            </a:r>
            <a:endParaRPr lang="en-US" sz="1800" dirty="0"/>
          </a:p>
        </p:txBody>
      </p:sp>
      <p:sp>
        <p:nvSpPr>
          <p:cNvPr id="35" name="Text 2"/>
          <p:cNvSpPr/>
          <p:nvPr/>
        </p:nvSpPr>
        <p:spPr>
          <a:xfrm>
            <a:off x="1085850" y="1866900"/>
            <a:ext cx="45910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Horizontal Scalability</a:t>
            </a:r>
            <a:endParaRPr lang="en-US" sz="1200" dirty="0"/>
          </a:p>
        </p:txBody>
      </p:sp>
      <p:sp>
        <p:nvSpPr>
          <p:cNvPr id="36" name="Text 3"/>
          <p:cNvSpPr/>
          <p:nvPr/>
        </p:nvSpPr>
        <p:spPr>
          <a:xfrm>
            <a:off x="1085850" y="2095500"/>
            <a:ext cx="45910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Distributed architecture allows scaling across multiple servers rather than upgrading single machines.</a:t>
            </a:r>
            <a:endParaRPr lang="en-US" sz="1050" dirty="0"/>
          </a:p>
        </p:txBody>
      </p:sp>
      <p:sp>
        <p:nvSpPr>
          <p:cNvPr id="37" name="Text 4"/>
          <p:cNvSpPr/>
          <p:nvPr/>
        </p:nvSpPr>
        <p:spPr>
          <a:xfrm>
            <a:off x="1085850" y="2819400"/>
            <a:ext cx="45910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Flexible Schema</a:t>
            </a:r>
            <a:endParaRPr lang="en-US" sz="1200" dirty="0"/>
          </a:p>
        </p:txBody>
      </p:sp>
      <p:sp>
        <p:nvSpPr>
          <p:cNvPr id="38" name="Text 5"/>
          <p:cNvSpPr/>
          <p:nvPr/>
        </p:nvSpPr>
        <p:spPr>
          <a:xfrm>
            <a:off x="1085850" y="3048000"/>
            <a:ext cx="45910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Dynamic or schemaless design accommodates diverse data types and evolving requirements.</a:t>
            </a:r>
            <a:endParaRPr lang="en-US" sz="1050" dirty="0"/>
          </a:p>
        </p:txBody>
      </p:sp>
      <p:sp>
        <p:nvSpPr>
          <p:cNvPr id="39" name="Text 6"/>
          <p:cNvSpPr/>
          <p:nvPr/>
        </p:nvSpPr>
        <p:spPr>
          <a:xfrm>
            <a:off x="1085850" y="3771900"/>
            <a:ext cx="45910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High Performance</a:t>
            </a:r>
            <a:endParaRPr lang="en-US" sz="1200" dirty="0"/>
          </a:p>
        </p:txBody>
      </p:sp>
      <p:sp>
        <p:nvSpPr>
          <p:cNvPr id="40" name="Text 7"/>
          <p:cNvSpPr/>
          <p:nvPr/>
        </p:nvSpPr>
        <p:spPr>
          <a:xfrm>
            <a:off x="1085850" y="4000500"/>
            <a:ext cx="45910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Optimized for specific data models, delivering low-latency operations for targeted workloads.</a:t>
            </a:r>
            <a:endParaRPr lang="en-US" sz="1050" dirty="0"/>
          </a:p>
        </p:txBody>
      </p:sp>
      <p:sp>
        <p:nvSpPr>
          <p:cNvPr id="41" name="Text 8"/>
          <p:cNvSpPr/>
          <p:nvPr/>
        </p:nvSpPr>
        <p:spPr>
          <a:xfrm>
            <a:off x="1085850" y="4724400"/>
            <a:ext cx="45910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Availability</a:t>
            </a:r>
            <a:endParaRPr lang="en-US" sz="1200" dirty="0"/>
          </a:p>
        </p:txBody>
      </p:sp>
      <p:sp>
        <p:nvSpPr>
          <p:cNvPr id="42" name="Text 9"/>
          <p:cNvSpPr/>
          <p:nvPr/>
        </p:nvSpPr>
        <p:spPr>
          <a:xfrm>
            <a:off x="1085850" y="4953000"/>
            <a:ext cx="45910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Designed for distributed systems with replication across multiple nodes for high availability.</a:t>
            </a:r>
            <a:endParaRPr lang="en-US" sz="1050" dirty="0"/>
          </a:p>
        </p:txBody>
      </p:sp>
      <p:sp>
        <p:nvSpPr>
          <p:cNvPr id="43" name="Text 10"/>
          <p:cNvSpPr/>
          <p:nvPr/>
        </p:nvSpPr>
        <p:spPr>
          <a:xfrm>
            <a:off x="6743700" y="1295400"/>
            <a:ext cx="5410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B91C1C"/>
                </a:solidFill>
                <a:latin typeface="ui-sans-serif" pitchFamily="34" charset="0"/>
                <a:ea typeface="ui-sans-serif" pitchFamily="34" charset="-122"/>
                <a:cs typeface="ui-sans-serif" pitchFamily="34" charset="-120"/>
              </a:rPr>
              <a:t>Weaknesses</a:t>
            </a:r>
            <a:endParaRPr lang="en-US" sz="1800" dirty="0"/>
          </a:p>
        </p:txBody>
      </p:sp>
      <p:sp>
        <p:nvSpPr>
          <p:cNvPr id="44" name="Text 11"/>
          <p:cNvSpPr/>
          <p:nvPr/>
        </p:nvSpPr>
        <p:spPr>
          <a:xfrm>
            <a:off x="7105650" y="1866900"/>
            <a:ext cx="45910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Eventual Consistency</a:t>
            </a:r>
            <a:endParaRPr lang="en-US" sz="1200" dirty="0"/>
          </a:p>
        </p:txBody>
      </p:sp>
      <p:sp>
        <p:nvSpPr>
          <p:cNvPr id="45" name="Text 12"/>
          <p:cNvSpPr/>
          <p:nvPr/>
        </p:nvSpPr>
        <p:spPr>
          <a:xfrm>
            <a:off x="7105650" y="2095500"/>
            <a:ext cx="45910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BASE properties prioritize availability over strict consistency, requiring careful application design.</a:t>
            </a:r>
            <a:endParaRPr lang="en-US" sz="1050" dirty="0"/>
          </a:p>
        </p:txBody>
      </p:sp>
      <p:sp>
        <p:nvSpPr>
          <p:cNvPr id="46" name="Text 13"/>
          <p:cNvSpPr/>
          <p:nvPr/>
        </p:nvSpPr>
        <p:spPr>
          <a:xfrm>
            <a:off x="7105650" y="2819400"/>
            <a:ext cx="45910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Lack of Standardization</a:t>
            </a:r>
            <a:endParaRPr lang="en-US" sz="1200" dirty="0"/>
          </a:p>
        </p:txBody>
      </p:sp>
      <p:sp>
        <p:nvSpPr>
          <p:cNvPr id="47" name="Text 14"/>
          <p:cNvSpPr/>
          <p:nvPr/>
        </p:nvSpPr>
        <p:spPr>
          <a:xfrm>
            <a:off x="7105650" y="3048000"/>
            <a:ext cx="45910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No universal query language or API, requiring learning curves for each database type.</a:t>
            </a:r>
            <a:endParaRPr lang="en-US" sz="1050" dirty="0"/>
          </a:p>
        </p:txBody>
      </p:sp>
      <p:sp>
        <p:nvSpPr>
          <p:cNvPr id="48" name="Text 15"/>
          <p:cNvSpPr/>
          <p:nvPr/>
        </p:nvSpPr>
        <p:spPr>
          <a:xfrm>
            <a:off x="7105650" y="3771900"/>
            <a:ext cx="55092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Limited Transaction Support</a:t>
            </a:r>
            <a:endParaRPr lang="en-US" sz="1200" dirty="0"/>
          </a:p>
        </p:txBody>
      </p:sp>
      <p:sp>
        <p:nvSpPr>
          <p:cNvPr id="49" name="Text 16"/>
          <p:cNvSpPr/>
          <p:nvPr/>
        </p:nvSpPr>
        <p:spPr>
          <a:xfrm>
            <a:off x="7105650" y="4000500"/>
            <a:ext cx="45910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Many NoSQL databases lack complex transaction capabilities, challenging for multi-step operations.</a:t>
            </a:r>
            <a:endParaRPr lang="en-US" sz="1050" dirty="0"/>
          </a:p>
        </p:txBody>
      </p:sp>
      <p:sp>
        <p:nvSpPr>
          <p:cNvPr id="50" name="Text 17"/>
          <p:cNvSpPr/>
          <p:nvPr/>
        </p:nvSpPr>
        <p:spPr>
          <a:xfrm>
            <a:off x="7105650" y="4724400"/>
            <a:ext cx="45910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Migration Challenges</a:t>
            </a:r>
            <a:endParaRPr lang="en-US" sz="1200" dirty="0"/>
          </a:p>
        </p:txBody>
      </p:sp>
      <p:sp>
        <p:nvSpPr>
          <p:cNvPr id="51" name="Text 18"/>
          <p:cNvSpPr/>
          <p:nvPr/>
        </p:nvSpPr>
        <p:spPr>
          <a:xfrm>
            <a:off x="7105650" y="4953000"/>
            <a:ext cx="45910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Moving between different NoSQL databases can be complex due to varying data models and APIs.</a:t>
            </a:r>
            <a:endParaRPr lang="en-US" sz="10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003985"/>
          </a:xfrm>
          <a:prstGeom prst="rect">
            <a:avLst/>
          </a:prstGeom>
        </p:spPr>
      </p:pic>
      <p:pic>
        <p:nvPicPr>
          <p:cNvPr id="3" name="Image 1" descr="preencoded.png"/>
          <p:cNvPicPr>
            <a:picLocks noChangeAspect="1"/>
          </p:cNvPicPr>
          <p:nvPr/>
        </p:nvPicPr>
        <p:blipFill>
          <a:blip r:embed="rId4"/>
          <a:stretch>
            <a:fillRect/>
          </a:stretch>
        </p:blipFill>
        <p:spPr>
          <a:xfrm>
            <a:off x="0" y="0"/>
            <a:ext cx="12192000" cy="914400"/>
          </a:xfrm>
          <a:prstGeom prst="rect">
            <a:avLst/>
          </a:prstGeom>
        </p:spPr>
      </p:pic>
      <p:pic>
        <p:nvPicPr>
          <p:cNvPr id="4" name="Image 2" descr="preencoded.png"/>
          <p:cNvPicPr>
            <a:picLocks noChangeAspect="1"/>
          </p:cNvPicPr>
          <p:nvPr/>
        </p:nvPicPr>
        <p:blipFill>
          <a:blip r:embed="rId5"/>
          <a:stretch>
            <a:fillRect/>
          </a:stretch>
        </p:blipFill>
        <p:spPr>
          <a:xfrm>
            <a:off x="304800" y="1981200"/>
            <a:ext cx="11582400" cy="3886200"/>
          </a:xfrm>
          <a:prstGeom prst="rect">
            <a:avLst/>
          </a:prstGeom>
        </p:spPr>
      </p:pic>
      <p:pic>
        <p:nvPicPr>
          <p:cNvPr id="5" name="Image 3" descr="preencoded.png"/>
          <p:cNvPicPr>
            <a:picLocks noChangeAspect="1"/>
          </p:cNvPicPr>
          <p:nvPr/>
        </p:nvPicPr>
        <p:blipFill>
          <a:blip r:embed="rId6"/>
          <a:stretch>
            <a:fillRect/>
          </a:stretch>
        </p:blipFill>
        <p:spPr>
          <a:xfrm>
            <a:off x="304800" y="1981200"/>
            <a:ext cx="11582400" cy="457200"/>
          </a:xfrm>
          <a:prstGeom prst="rect">
            <a:avLst/>
          </a:prstGeom>
        </p:spPr>
      </p:pic>
      <p:pic>
        <p:nvPicPr>
          <p:cNvPr id="6" name="Image 4" descr="preencoded.png"/>
          <p:cNvPicPr>
            <a:picLocks noChangeAspect="1"/>
          </p:cNvPicPr>
          <p:nvPr/>
        </p:nvPicPr>
        <p:blipFill>
          <a:blip r:embed="rId7"/>
          <a:stretch>
            <a:fillRect/>
          </a:stretch>
        </p:blipFill>
        <p:spPr>
          <a:xfrm>
            <a:off x="304800" y="1981200"/>
            <a:ext cx="1930301" cy="457200"/>
          </a:xfrm>
          <a:prstGeom prst="rect">
            <a:avLst/>
          </a:prstGeom>
        </p:spPr>
      </p:pic>
      <p:pic>
        <p:nvPicPr>
          <p:cNvPr id="7" name="Image 5" descr="preencoded.png"/>
          <p:cNvPicPr>
            <a:picLocks noChangeAspect="1"/>
          </p:cNvPicPr>
          <p:nvPr/>
        </p:nvPicPr>
        <p:blipFill>
          <a:blip r:embed="rId8"/>
          <a:stretch>
            <a:fillRect/>
          </a:stretch>
        </p:blipFill>
        <p:spPr>
          <a:xfrm>
            <a:off x="419100" y="2133600"/>
            <a:ext cx="190500" cy="152400"/>
          </a:xfrm>
          <a:prstGeom prst="rect">
            <a:avLst/>
          </a:prstGeom>
        </p:spPr>
      </p:pic>
      <p:pic>
        <p:nvPicPr>
          <p:cNvPr id="8" name="Image 6" descr="preencoded.png"/>
          <p:cNvPicPr>
            <a:picLocks noChangeAspect="1"/>
          </p:cNvPicPr>
          <p:nvPr/>
        </p:nvPicPr>
        <p:blipFill>
          <a:blip r:embed="rId9"/>
          <a:stretch>
            <a:fillRect/>
          </a:stretch>
        </p:blipFill>
        <p:spPr>
          <a:xfrm>
            <a:off x="2235101" y="1981200"/>
            <a:ext cx="4632871" cy="457200"/>
          </a:xfrm>
          <a:prstGeom prst="rect">
            <a:avLst/>
          </a:prstGeom>
        </p:spPr>
      </p:pic>
      <p:pic>
        <p:nvPicPr>
          <p:cNvPr id="9" name="Image 7" descr="preencoded.png"/>
          <p:cNvPicPr>
            <a:picLocks noChangeAspect="1"/>
          </p:cNvPicPr>
          <p:nvPr/>
        </p:nvPicPr>
        <p:blipFill>
          <a:blip r:embed="rId10"/>
          <a:stretch>
            <a:fillRect/>
          </a:stretch>
        </p:blipFill>
        <p:spPr>
          <a:xfrm>
            <a:off x="2349401" y="2133600"/>
            <a:ext cx="133350" cy="152400"/>
          </a:xfrm>
          <a:prstGeom prst="rect">
            <a:avLst/>
          </a:prstGeom>
        </p:spPr>
      </p:pic>
      <p:pic>
        <p:nvPicPr>
          <p:cNvPr id="10" name="Image 8" descr="preencoded.png"/>
          <p:cNvPicPr>
            <a:picLocks noChangeAspect="1"/>
          </p:cNvPicPr>
          <p:nvPr/>
        </p:nvPicPr>
        <p:blipFill>
          <a:blip r:embed="rId11"/>
          <a:stretch>
            <a:fillRect/>
          </a:stretch>
        </p:blipFill>
        <p:spPr>
          <a:xfrm>
            <a:off x="6867971" y="1981200"/>
            <a:ext cx="4632871" cy="457200"/>
          </a:xfrm>
          <a:prstGeom prst="rect">
            <a:avLst/>
          </a:prstGeom>
        </p:spPr>
      </p:pic>
      <p:pic>
        <p:nvPicPr>
          <p:cNvPr id="11" name="Image 9" descr="preencoded.png"/>
          <p:cNvPicPr>
            <a:picLocks noChangeAspect="1"/>
          </p:cNvPicPr>
          <p:nvPr/>
        </p:nvPicPr>
        <p:blipFill>
          <a:blip r:embed="rId12"/>
          <a:stretch>
            <a:fillRect/>
          </a:stretch>
        </p:blipFill>
        <p:spPr>
          <a:xfrm>
            <a:off x="6982271" y="2133600"/>
            <a:ext cx="171450" cy="152400"/>
          </a:xfrm>
          <a:prstGeom prst="rect">
            <a:avLst/>
          </a:prstGeom>
        </p:spPr>
      </p:pic>
      <p:pic>
        <p:nvPicPr>
          <p:cNvPr id="12" name="Image 10" descr="preencoded.png"/>
          <p:cNvPicPr>
            <a:picLocks noChangeAspect="1"/>
          </p:cNvPicPr>
          <p:nvPr/>
        </p:nvPicPr>
        <p:blipFill>
          <a:blip r:embed="rId7"/>
          <a:stretch>
            <a:fillRect/>
          </a:stretch>
        </p:blipFill>
        <p:spPr>
          <a:xfrm>
            <a:off x="304800" y="2438400"/>
            <a:ext cx="1930301" cy="457200"/>
          </a:xfrm>
          <a:prstGeom prst="rect">
            <a:avLst/>
          </a:prstGeom>
        </p:spPr>
      </p:pic>
      <p:pic>
        <p:nvPicPr>
          <p:cNvPr id="13" name="Image 11" descr="preencoded.png"/>
          <p:cNvPicPr>
            <a:picLocks noChangeAspect="1"/>
          </p:cNvPicPr>
          <p:nvPr/>
        </p:nvPicPr>
        <p:blipFill>
          <a:blip r:embed="rId13"/>
          <a:stretch>
            <a:fillRect/>
          </a:stretch>
        </p:blipFill>
        <p:spPr>
          <a:xfrm>
            <a:off x="419100" y="259080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2235101" y="2438400"/>
            <a:ext cx="4632871" cy="457200"/>
          </a:xfrm>
          <a:prstGeom prst="rect">
            <a:avLst/>
          </a:prstGeom>
        </p:spPr>
      </p:pic>
      <p:pic>
        <p:nvPicPr>
          <p:cNvPr id="15" name="Image 13" descr="preencoded.png"/>
          <p:cNvPicPr>
            <a:picLocks noChangeAspect="1"/>
          </p:cNvPicPr>
          <p:nvPr/>
        </p:nvPicPr>
        <p:blipFill>
          <a:blip r:embed="rId15"/>
          <a:stretch>
            <a:fillRect/>
          </a:stretch>
        </p:blipFill>
        <p:spPr>
          <a:xfrm>
            <a:off x="304800" y="2895600"/>
            <a:ext cx="11582400" cy="457200"/>
          </a:xfrm>
          <a:prstGeom prst="rect">
            <a:avLst/>
          </a:prstGeom>
        </p:spPr>
      </p:pic>
      <p:pic>
        <p:nvPicPr>
          <p:cNvPr id="16" name="Image 14" descr="preencoded.png"/>
          <p:cNvPicPr>
            <a:picLocks noChangeAspect="1"/>
          </p:cNvPicPr>
          <p:nvPr/>
        </p:nvPicPr>
        <p:blipFill>
          <a:blip r:embed="rId7"/>
          <a:stretch>
            <a:fillRect/>
          </a:stretch>
        </p:blipFill>
        <p:spPr>
          <a:xfrm>
            <a:off x="304800" y="2895600"/>
            <a:ext cx="1930301" cy="457200"/>
          </a:xfrm>
          <a:prstGeom prst="rect">
            <a:avLst/>
          </a:prstGeom>
        </p:spPr>
      </p:pic>
      <p:pic>
        <p:nvPicPr>
          <p:cNvPr id="17" name="Image 15" descr="preencoded.png"/>
          <p:cNvPicPr>
            <a:picLocks noChangeAspect="1"/>
          </p:cNvPicPr>
          <p:nvPr/>
        </p:nvPicPr>
        <p:blipFill>
          <a:blip r:embed="rId16"/>
          <a:stretch>
            <a:fillRect/>
          </a:stretch>
        </p:blipFill>
        <p:spPr>
          <a:xfrm>
            <a:off x="419100" y="3048000"/>
            <a:ext cx="171450" cy="152400"/>
          </a:xfrm>
          <a:prstGeom prst="rect">
            <a:avLst/>
          </a:prstGeom>
        </p:spPr>
      </p:pic>
      <p:pic>
        <p:nvPicPr>
          <p:cNvPr id="18" name="Image 16" descr="preencoded.png"/>
          <p:cNvPicPr>
            <a:picLocks noChangeAspect="1"/>
          </p:cNvPicPr>
          <p:nvPr/>
        </p:nvPicPr>
        <p:blipFill>
          <a:blip r:embed="rId14"/>
          <a:stretch>
            <a:fillRect/>
          </a:stretch>
        </p:blipFill>
        <p:spPr>
          <a:xfrm>
            <a:off x="2235101" y="2895600"/>
            <a:ext cx="4632871" cy="457200"/>
          </a:xfrm>
          <a:prstGeom prst="rect">
            <a:avLst/>
          </a:prstGeom>
        </p:spPr>
      </p:pic>
      <p:pic>
        <p:nvPicPr>
          <p:cNvPr id="19" name="Image 17" descr="preencoded.png"/>
          <p:cNvPicPr>
            <a:picLocks noChangeAspect="1"/>
          </p:cNvPicPr>
          <p:nvPr/>
        </p:nvPicPr>
        <p:blipFill>
          <a:blip r:embed="rId17"/>
          <a:stretch>
            <a:fillRect/>
          </a:stretch>
        </p:blipFill>
        <p:spPr>
          <a:xfrm>
            <a:off x="304800" y="3352800"/>
            <a:ext cx="1930301" cy="685800"/>
          </a:xfrm>
          <a:prstGeom prst="rect">
            <a:avLst/>
          </a:prstGeom>
        </p:spPr>
      </p:pic>
      <p:pic>
        <p:nvPicPr>
          <p:cNvPr id="20" name="Image 18" descr="preencoded.png"/>
          <p:cNvPicPr>
            <a:picLocks noChangeAspect="1"/>
          </p:cNvPicPr>
          <p:nvPr/>
        </p:nvPicPr>
        <p:blipFill>
          <a:blip r:embed="rId18"/>
          <a:stretch>
            <a:fillRect/>
          </a:stretch>
        </p:blipFill>
        <p:spPr>
          <a:xfrm>
            <a:off x="419100" y="3505200"/>
            <a:ext cx="133350" cy="152400"/>
          </a:xfrm>
          <a:prstGeom prst="rect">
            <a:avLst/>
          </a:prstGeom>
        </p:spPr>
      </p:pic>
      <p:pic>
        <p:nvPicPr>
          <p:cNvPr id="21" name="Image 19" descr="preencoded.png"/>
          <p:cNvPicPr>
            <a:picLocks noChangeAspect="1"/>
          </p:cNvPicPr>
          <p:nvPr/>
        </p:nvPicPr>
        <p:blipFill>
          <a:blip r:embed="rId19"/>
          <a:stretch>
            <a:fillRect/>
          </a:stretch>
        </p:blipFill>
        <p:spPr>
          <a:xfrm>
            <a:off x="2235101" y="3352800"/>
            <a:ext cx="4632871" cy="685800"/>
          </a:xfrm>
          <a:prstGeom prst="rect">
            <a:avLst/>
          </a:prstGeom>
        </p:spPr>
      </p:pic>
      <p:pic>
        <p:nvPicPr>
          <p:cNvPr id="22" name="Image 20" descr="preencoded.png"/>
          <p:cNvPicPr>
            <a:picLocks noChangeAspect="1"/>
          </p:cNvPicPr>
          <p:nvPr/>
        </p:nvPicPr>
        <p:blipFill>
          <a:blip r:embed="rId20"/>
          <a:stretch>
            <a:fillRect/>
          </a:stretch>
        </p:blipFill>
        <p:spPr>
          <a:xfrm>
            <a:off x="304800" y="4038600"/>
            <a:ext cx="11582400" cy="685800"/>
          </a:xfrm>
          <a:prstGeom prst="rect">
            <a:avLst/>
          </a:prstGeom>
        </p:spPr>
      </p:pic>
      <p:pic>
        <p:nvPicPr>
          <p:cNvPr id="23" name="Image 21" descr="preencoded.png"/>
          <p:cNvPicPr>
            <a:picLocks noChangeAspect="1"/>
          </p:cNvPicPr>
          <p:nvPr/>
        </p:nvPicPr>
        <p:blipFill>
          <a:blip r:embed="rId17"/>
          <a:stretch>
            <a:fillRect/>
          </a:stretch>
        </p:blipFill>
        <p:spPr>
          <a:xfrm>
            <a:off x="304800" y="4038600"/>
            <a:ext cx="1930301" cy="685800"/>
          </a:xfrm>
          <a:prstGeom prst="rect">
            <a:avLst/>
          </a:prstGeom>
        </p:spPr>
      </p:pic>
      <p:pic>
        <p:nvPicPr>
          <p:cNvPr id="24" name="Image 22" descr="preencoded.png"/>
          <p:cNvPicPr>
            <a:picLocks noChangeAspect="1"/>
          </p:cNvPicPr>
          <p:nvPr/>
        </p:nvPicPr>
        <p:blipFill>
          <a:blip r:embed="rId21"/>
          <a:stretch>
            <a:fillRect/>
          </a:stretch>
        </p:blipFill>
        <p:spPr>
          <a:xfrm>
            <a:off x="419100" y="4191000"/>
            <a:ext cx="152400" cy="152400"/>
          </a:xfrm>
          <a:prstGeom prst="rect">
            <a:avLst/>
          </a:prstGeom>
        </p:spPr>
      </p:pic>
      <p:pic>
        <p:nvPicPr>
          <p:cNvPr id="25" name="Image 23" descr="preencoded.png"/>
          <p:cNvPicPr>
            <a:picLocks noChangeAspect="1"/>
          </p:cNvPicPr>
          <p:nvPr/>
        </p:nvPicPr>
        <p:blipFill>
          <a:blip r:embed="rId19"/>
          <a:stretch>
            <a:fillRect/>
          </a:stretch>
        </p:blipFill>
        <p:spPr>
          <a:xfrm>
            <a:off x="2235101" y="4038600"/>
            <a:ext cx="4632871" cy="685800"/>
          </a:xfrm>
          <a:prstGeom prst="rect">
            <a:avLst/>
          </a:prstGeom>
        </p:spPr>
      </p:pic>
      <p:pic>
        <p:nvPicPr>
          <p:cNvPr id="26" name="Image 24" descr="preencoded.png"/>
          <p:cNvPicPr>
            <a:picLocks noChangeAspect="1"/>
          </p:cNvPicPr>
          <p:nvPr/>
        </p:nvPicPr>
        <p:blipFill>
          <a:blip r:embed="rId7"/>
          <a:stretch>
            <a:fillRect/>
          </a:stretch>
        </p:blipFill>
        <p:spPr>
          <a:xfrm>
            <a:off x="304800" y="4724400"/>
            <a:ext cx="1930301" cy="457200"/>
          </a:xfrm>
          <a:prstGeom prst="rect">
            <a:avLst/>
          </a:prstGeom>
        </p:spPr>
      </p:pic>
      <p:pic>
        <p:nvPicPr>
          <p:cNvPr id="27" name="Image 25" descr="preencoded.png"/>
          <p:cNvPicPr>
            <a:picLocks noChangeAspect="1"/>
          </p:cNvPicPr>
          <p:nvPr/>
        </p:nvPicPr>
        <p:blipFill>
          <a:blip r:embed="rId22"/>
          <a:stretch>
            <a:fillRect/>
          </a:stretch>
        </p:blipFill>
        <p:spPr>
          <a:xfrm>
            <a:off x="419100" y="4876800"/>
            <a:ext cx="152400" cy="152400"/>
          </a:xfrm>
          <a:prstGeom prst="rect">
            <a:avLst/>
          </a:prstGeom>
        </p:spPr>
      </p:pic>
      <p:pic>
        <p:nvPicPr>
          <p:cNvPr id="28" name="Image 26" descr="preencoded.png"/>
          <p:cNvPicPr>
            <a:picLocks noChangeAspect="1"/>
          </p:cNvPicPr>
          <p:nvPr/>
        </p:nvPicPr>
        <p:blipFill>
          <a:blip r:embed="rId14"/>
          <a:stretch>
            <a:fillRect/>
          </a:stretch>
        </p:blipFill>
        <p:spPr>
          <a:xfrm>
            <a:off x="2235101" y="4724400"/>
            <a:ext cx="4632871" cy="457200"/>
          </a:xfrm>
          <a:prstGeom prst="rect">
            <a:avLst/>
          </a:prstGeom>
        </p:spPr>
      </p:pic>
      <p:pic>
        <p:nvPicPr>
          <p:cNvPr id="29" name="Image 27" descr="preencoded.png"/>
          <p:cNvPicPr>
            <a:picLocks noChangeAspect="1"/>
          </p:cNvPicPr>
          <p:nvPr/>
        </p:nvPicPr>
        <p:blipFill>
          <a:blip r:embed="rId20"/>
          <a:stretch>
            <a:fillRect/>
          </a:stretch>
        </p:blipFill>
        <p:spPr>
          <a:xfrm>
            <a:off x="304800" y="5181600"/>
            <a:ext cx="11582400" cy="685800"/>
          </a:xfrm>
          <a:prstGeom prst="rect">
            <a:avLst/>
          </a:prstGeom>
        </p:spPr>
      </p:pic>
      <p:pic>
        <p:nvPicPr>
          <p:cNvPr id="30" name="Image 28" descr="preencoded.png"/>
          <p:cNvPicPr>
            <a:picLocks noChangeAspect="1"/>
          </p:cNvPicPr>
          <p:nvPr/>
        </p:nvPicPr>
        <p:blipFill>
          <a:blip r:embed="rId17"/>
          <a:stretch>
            <a:fillRect/>
          </a:stretch>
        </p:blipFill>
        <p:spPr>
          <a:xfrm>
            <a:off x="304800" y="5181600"/>
            <a:ext cx="1930301" cy="685800"/>
          </a:xfrm>
          <a:prstGeom prst="rect">
            <a:avLst/>
          </a:prstGeom>
        </p:spPr>
      </p:pic>
      <p:pic>
        <p:nvPicPr>
          <p:cNvPr id="31" name="Image 29" descr="preencoded.png"/>
          <p:cNvPicPr>
            <a:picLocks noChangeAspect="1"/>
          </p:cNvPicPr>
          <p:nvPr/>
        </p:nvPicPr>
        <p:blipFill>
          <a:blip r:embed="rId23"/>
          <a:stretch>
            <a:fillRect/>
          </a:stretch>
        </p:blipFill>
        <p:spPr>
          <a:xfrm>
            <a:off x="419100" y="5334000"/>
            <a:ext cx="114300" cy="152400"/>
          </a:xfrm>
          <a:prstGeom prst="rect">
            <a:avLst/>
          </a:prstGeom>
        </p:spPr>
      </p:pic>
      <p:pic>
        <p:nvPicPr>
          <p:cNvPr id="32" name="Image 30" descr="preencoded.png"/>
          <p:cNvPicPr>
            <a:picLocks noChangeAspect="1"/>
          </p:cNvPicPr>
          <p:nvPr/>
        </p:nvPicPr>
        <p:blipFill>
          <a:blip r:embed="rId19"/>
          <a:stretch>
            <a:fillRect/>
          </a:stretch>
        </p:blipFill>
        <p:spPr>
          <a:xfrm>
            <a:off x="2235101" y="5181600"/>
            <a:ext cx="4632871" cy="685800"/>
          </a:xfrm>
          <a:prstGeom prst="rect">
            <a:avLst/>
          </a:prstGeom>
        </p:spPr>
      </p:pic>
      <p:sp>
        <p:nvSpPr>
          <p:cNvPr id="34" name="Text 0"/>
          <p:cNvSpPr/>
          <p:nvPr/>
        </p:nvSpPr>
        <p:spPr>
          <a:xfrm>
            <a:off x="381000" y="266700"/>
            <a:ext cx="6105763"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Head-to-Head </a:t>
            </a:r>
            <a:r>
              <a:rPr lang="en-US" sz="2700" b="1" dirty="0">
                <a:solidFill>
                  <a:srgbClr val="FF9900"/>
                </a:solidFill>
                <a:latin typeface="ui-sans-serif" pitchFamily="34" charset="0"/>
                <a:ea typeface="ui-sans-serif" pitchFamily="34" charset="-122"/>
                <a:cs typeface="ui-sans-serif" pitchFamily="34" charset="-120"/>
              </a:rPr>
              <a:t>Comparison</a:t>
            </a:r>
            <a:endParaRPr lang="en-US" sz="2700" dirty="0"/>
          </a:p>
        </p:txBody>
      </p:sp>
      <p:sp>
        <p:nvSpPr>
          <p:cNvPr id="35" name="Text 1"/>
          <p:cNvSpPr/>
          <p:nvPr/>
        </p:nvSpPr>
        <p:spPr>
          <a:xfrm>
            <a:off x="304800" y="1219200"/>
            <a:ext cx="115824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comprehensive comparison of SQL and NoSQL databases across key dimensions to help understand their differences and choose the right database for your needs.</a:t>
            </a:r>
            <a:endParaRPr lang="en-US" sz="1350" dirty="0"/>
          </a:p>
        </p:txBody>
      </p:sp>
      <p:sp>
        <p:nvSpPr>
          <p:cNvPr id="36" name="Text 2"/>
          <p:cNvSpPr/>
          <p:nvPr/>
        </p:nvSpPr>
        <p:spPr>
          <a:xfrm>
            <a:off x="685800" y="2095500"/>
            <a:ext cx="796885"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Feature</a:t>
            </a:r>
            <a:endParaRPr lang="en-US" sz="1200" dirty="0"/>
          </a:p>
        </p:txBody>
      </p:sp>
      <p:sp>
        <p:nvSpPr>
          <p:cNvPr id="37" name="Text 3"/>
          <p:cNvSpPr/>
          <p:nvPr/>
        </p:nvSpPr>
        <p:spPr>
          <a:xfrm>
            <a:off x="2558951" y="2095500"/>
            <a:ext cx="1549479"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SQL Databases</a:t>
            </a:r>
            <a:endParaRPr lang="en-US" sz="1200" dirty="0"/>
          </a:p>
        </p:txBody>
      </p:sp>
      <p:sp>
        <p:nvSpPr>
          <p:cNvPr id="38" name="Text 4"/>
          <p:cNvSpPr/>
          <p:nvPr/>
        </p:nvSpPr>
        <p:spPr>
          <a:xfrm>
            <a:off x="7229921" y="2095500"/>
            <a:ext cx="1828264"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NoSQL Databases</a:t>
            </a:r>
            <a:endParaRPr lang="en-US" sz="1200" dirty="0"/>
          </a:p>
        </p:txBody>
      </p:sp>
      <p:sp>
        <p:nvSpPr>
          <p:cNvPr id="39" name="Text 5"/>
          <p:cNvSpPr/>
          <p:nvPr/>
        </p:nvSpPr>
        <p:spPr>
          <a:xfrm>
            <a:off x="647700" y="2552700"/>
            <a:ext cx="1174968"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Data Model</a:t>
            </a:r>
            <a:endParaRPr lang="en-US" sz="1200" dirty="0"/>
          </a:p>
        </p:txBody>
      </p:sp>
      <p:sp>
        <p:nvSpPr>
          <p:cNvPr id="40" name="Text 6"/>
          <p:cNvSpPr/>
          <p:nvPr/>
        </p:nvSpPr>
        <p:spPr>
          <a:xfrm>
            <a:off x="2349401" y="2438400"/>
            <a:ext cx="5559445"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Tabular (tables with rows and columns)</a:t>
            </a:r>
            <a:endParaRPr lang="en-US" sz="1200" dirty="0"/>
          </a:p>
        </p:txBody>
      </p:sp>
      <p:sp>
        <p:nvSpPr>
          <p:cNvPr id="41" name="Text 7"/>
          <p:cNvSpPr/>
          <p:nvPr/>
        </p:nvSpPr>
        <p:spPr>
          <a:xfrm>
            <a:off x="6982271" y="2438400"/>
            <a:ext cx="5559445"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Document, Key-Value, Column-Family, Graph, etc.</a:t>
            </a:r>
            <a:endParaRPr lang="en-US" sz="1200" dirty="0"/>
          </a:p>
        </p:txBody>
      </p:sp>
      <p:sp>
        <p:nvSpPr>
          <p:cNvPr id="42" name="Text 8"/>
          <p:cNvSpPr/>
          <p:nvPr/>
        </p:nvSpPr>
        <p:spPr>
          <a:xfrm>
            <a:off x="666750" y="3009900"/>
            <a:ext cx="808315"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Schema</a:t>
            </a:r>
            <a:endParaRPr lang="en-US" sz="1200" dirty="0"/>
          </a:p>
        </p:txBody>
      </p:sp>
      <p:sp>
        <p:nvSpPr>
          <p:cNvPr id="43" name="Text 9"/>
          <p:cNvSpPr/>
          <p:nvPr/>
        </p:nvSpPr>
        <p:spPr>
          <a:xfrm>
            <a:off x="2349401" y="2895600"/>
            <a:ext cx="4632871"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Predefined, rigid schema</a:t>
            </a:r>
            <a:endParaRPr lang="en-US" sz="1200" dirty="0"/>
          </a:p>
        </p:txBody>
      </p:sp>
      <p:sp>
        <p:nvSpPr>
          <p:cNvPr id="44" name="Text 10"/>
          <p:cNvSpPr/>
          <p:nvPr/>
        </p:nvSpPr>
        <p:spPr>
          <a:xfrm>
            <a:off x="6982271" y="2895600"/>
            <a:ext cx="5559445"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Dynamic, flexible, or schemaless</a:t>
            </a:r>
            <a:endParaRPr lang="en-US" sz="1200" dirty="0"/>
          </a:p>
        </p:txBody>
      </p:sp>
      <p:sp>
        <p:nvSpPr>
          <p:cNvPr id="45" name="Text 11"/>
          <p:cNvSpPr/>
          <p:nvPr/>
        </p:nvSpPr>
        <p:spPr>
          <a:xfrm>
            <a:off x="628650" y="3467100"/>
            <a:ext cx="1075313"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Scalability</a:t>
            </a:r>
            <a:endParaRPr lang="en-US" sz="1200" dirty="0"/>
          </a:p>
        </p:txBody>
      </p:sp>
      <p:sp>
        <p:nvSpPr>
          <p:cNvPr id="46" name="Text 12"/>
          <p:cNvSpPr/>
          <p:nvPr/>
        </p:nvSpPr>
        <p:spPr>
          <a:xfrm>
            <a:off x="2349401" y="3352800"/>
            <a:ext cx="5559445" cy="6858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Primarily vertical (scale-up by adding resources)</a:t>
            </a:r>
            <a:endParaRPr lang="en-US" sz="1200" dirty="0"/>
          </a:p>
        </p:txBody>
      </p:sp>
      <p:sp>
        <p:nvSpPr>
          <p:cNvPr id="47" name="Text 13"/>
          <p:cNvSpPr/>
          <p:nvPr/>
        </p:nvSpPr>
        <p:spPr>
          <a:xfrm>
            <a:off x="6982271" y="3352800"/>
            <a:ext cx="4632871" cy="6858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Primarily horizontal (scale-out by adding more servers/nodes)</a:t>
            </a:r>
            <a:endParaRPr lang="en-US" sz="1200" dirty="0"/>
          </a:p>
        </p:txBody>
      </p:sp>
      <p:sp>
        <p:nvSpPr>
          <p:cNvPr id="48" name="Text 14"/>
          <p:cNvSpPr/>
          <p:nvPr/>
        </p:nvSpPr>
        <p:spPr>
          <a:xfrm>
            <a:off x="647700" y="4152900"/>
            <a:ext cx="1239798"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Consistency</a:t>
            </a:r>
            <a:endParaRPr lang="en-US" sz="1200" dirty="0"/>
          </a:p>
        </p:txBody>
      </p:sp>
      <p:sp>
        <p:nvSpPr>
          <p:cNvPr id="49" name="Text 15"/>
          <p:cNvSpPr/>
          <p:nvPr/>
        </p:nvSpPr>
        <p:spPr>
          <a:xfrm>
            <a:off x="2349401" y="4038600"/>
            <a:ext cx="5559445" cy="6858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Strong consistency (ACID compliant)</a:t>
            </a:r>
            <a:endParaRPr lang="en-US" sz="1200" dirty="0"/>
          </a:p>
        </p:txBody>
      </p:sp>
      <p:sp>
        <p:nvSpPr>
          <p:cNvPr id="50" name="Text 16"/>
          <p:cNvSpPr/>
          <p:nvPr/>
        </p:nvSpPr>
        <p:spPr>
          <a:xfrm>
            <a:off x="6982271" y="4038600"/>
            <a:ext cx="4632871" cy="6858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Eventual consistency (BASE model) or tunable consistency</a:t>
            </a:r>
            <a:endParaRPr lang="en-US" sz="1200" dirty="0"/>
          </a:p>
        </p:txBody>
      </p:sp>
      <p:sp>
        <p:nvSpPr>
          <p:cNvPr id="51" name="Text 17"/>
          <p:cNvSpPr/>
          <p:nvPr/>
        </p:nvSpPr>
        <p:spPr>
          <a:xfrm>
            <a:off x="647700" y="4838700"/>
            <a:ext cx="1692354"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Query Language</a:t>
            </a:r>
            <a:endParaRPr lang="en-US" sz="1200" dirty="0"/>
          </a:p>
        </p:txBody>
      </p:sp>
      <p:sp>
        <p:nvSpPr>
          <p:cNvPr id="52" name="Text 18"/>
          <p:cNvSpPr/>
          <p:nvPr/>
        </p:nvSpPr>
        <p:spPr>
          <a:xfrm>
            <a:off x="2349401" y="4724400"/>
            <a:ext cx="4632871"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Standardized SQL</a:t>
            </a:r>
            <a:endParaRPr lang="en-US" sz="1200" dirty="0"/>
          </a:p>
        </p:txBody>
      </p:sp>
      <p:sp>
        <p:nvSpPr>
          <p:cNvPr id="53" name="Text 19"/>
          <p:cNvSpPr/>
          <p:nvPr/>
        </p:nvSpPr>
        <p:spPr>
          <a:xfrm>
            <a:off x="6982271" y="4724400"/>
            <a:ext cx="5559445"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Varies by database (e.g., JSON-like queries, APIs)</a:t>
            </a:r>
            <a:endParaRPr lang="en-US" sz="1200" dirty="0"/>
          </a:p>
        </p:txBody>
      </p:sp>
      <p:sp>
        <p:nvSpPr>
          <p:cNvPr id="54" name="Text 20"/>
          <p:cNvSpPr/>
          <p:nvPr/>
        </p:nvSpPr>
        <p:spPr>
          <a:xfrm>
            <a:off x="609600" y="5295900"/>
            <a:ext cx="1567875"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Best Use Cases</a:t>
            </a:r>
            <a:endParaRPr lang="en-US" sz="1200" dirty="0"/>
          </a:p>
        </p:txBody>
      </p:sp>
      <p:sp>
        <p:nvSpPr>
          <p:cNvPr id="55" name="Text 21"/>
          <p:cNvSpPr/>
          <p:nvPr/>
        </p:nvSpPr>
        <p:spPr>
          <a:xfrm>
            <a:off x="2349401" y="5181600"/>
            <a:ext cx="5559445" cy="6858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Transactional systems, complex queries, data integrity</a:t>
            </a:r>
            <a:endParaRPr lang="en-US" sz="1200" dirty="0"/>
          </a:p>
        </p:txBody>
      </p:sp>
      <p:sp>
        <p:nvSpPr>
          <p:cNvPr id="56" name="Text 22"/>
          <p:cNvSpPr/>
          <p:nvPr/>
        </p:nvSpPr>
        <p:spPr>
          <a:xfrm>
            <a:off x="6982271" y="5181600"/>
            <a:ext cx="4632871" cy="6858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Big data, real-time web apps, IoT, content management, social media</a:t>
            </a:r>
            <a:endParaRPr 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4C821-A178-19B8-5BFC-3C98E5025D2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D2F6279-7BC1-932B-89D0-D9611171BFD4}"/>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25D3A2D6-85F2-C5CD-FF91-CB5448B43512}"/>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08954950-DE35-4C21-8A78-638B7FE218A8}"/>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FE1BD3AD-E660-E505-334F-B4E78DE23BCC}"/>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642FBC29-5B5A-D025-9396-2157F0F56E9C}"/>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3E8FB23B-55DC-E383-A0C2-54C47D8A36CC}"/>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4B567C19-BE90-0604-0063-91CFE81FBC92}"/>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FCD44C60-27AD-E0D6-1CFD-0014B6FBA044}"/>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1E5E0CB1-3444-C0BD-13A7-75AA423554D6}"/>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86117190-FAF3-E778-102A-B8902E81BF04}"/>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C1A94993-D591-AF66-6642-AD69F2D29F7E}"/>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B5B4E765-B8EE-4E72-63D9-CE875A6CA4A3}"/>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D34D1E06-D1CE-84F1-4226-CB475949263F}"/>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A2680293-9F33-8D97-631B-B131B1C99CC8}"/>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6E0109DD-A7D1-F119-331B-BBB64FD1776D}"/>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D6A8DAF9-F96E-10BD-8935-1780F2AEC047}"/>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492D05DA-FBFB-1D2D-6DE6-04079D6AC3C6}"/>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C53C7538-32C5-53C9-0D00-71E7E1906486}"/>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3FF7D686-CEE8-A76E-3558-42132AFBE614}"/>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6EA00191-E9DD-0FE1-F9AE-FFF421CB1D79}"/>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1884D947-3E50-0E0B-CDF3-798D5EAEE8E1}"/>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53D71C07-A40F-916C-3DBF-0A2A99B3EB75}"/>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EC55FBB8-F2AC-3B2F-4F41-6017E89E58AE}"/>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A153D347-C677-F084-D8F9-6CBDF9514F66}"/>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250B4A29-72EE-7F85-2202-DBFE9B61F1FF}"/>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334FB2F7-AADE-53DC-1CF8-353DE7BEB07B}"/>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5E7F649C-3E97-0362-F9C2-C95A6843DA43}"/>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2EBF2839-0057-7FDC-2440-E8C3B8DCD000}"/>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B2953F57-DB33-C035-DFF4-FA713DE75C03}"/>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428D7B70-B0FC-BEA1-5172-60C146E10B8E}"/>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437BEBA9-6902-1A67-22FB-2A05879F9A02}"/>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EDDB0DF7-9141-8910-84CC-85D106996478}"/>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149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04800"/>
          </a:xfrm>
          <a:prstGeom prst="rect">
            <a:avLst/>
          </a:prstGeom>
        </p:spPr>
      </p:pic>
      <p:pic>
        <p:nvPicPr>
          <p:cNvPr id="4" name="Image 2" descr="preencoded.png"/>
          <p:cNvPicPr>
            <a:picLocks noChangeAspect="1"/>
          </p:cNvPicPr>
          <p:nvPr/>
        </p:nvPicPr>
        <p:blipFill>
          <a:blip r:embed="rId5"/>
          <a:stretch>
            <a:fillRect/>
          </a:stretch>
        </p:blipFill>
        <p:spPr>
          <a:xfrm>
            <a:off x="5939433" y="2590800"/>
            <a:ext cx="313134" cy="38100"/>
          </a:xfrm>
          <a:prstGeom prst="rect">
            <a:avLst/>
          </a:prstGeom>
        </p:spPr>
      </p:pic>
      <p:pic>
        <p:nvPicPr>
          <p:cNvPr id="5" name="Image 3" descr="preencoded.png"/>
          <p:cNvPicPr>
            <a:picLocks noChangeAspect="1"/>
          </p:cNvPicPr>
          <p:nvPr/>
        </p:nvPicPr>
        <p:blipFill>
          <a:blip r:embed="rId6"/>
          <a:stretch>
            <a:fillRect/>
          </a:stretch>
        </p:blipFill>
        <p:spPr>
          <a:xfrm>
            <a:off x="3876675" y="3676650"/>
            <a:ext cx="952500" cy="952500"/>
          </a:xfrm>
          <a:prstGeom prst="rect">
            <a:avLst/>
          </a:prstGeom>
        </p:spPr>
      </p:pic>
      <p:pic>
        <p:nvPicPr>
          <p:cNvPr id="6" name="Image 4" descr="preencoded.png"/>
          <p:cNvPicPr>
            <a:picLocks noChangeAspect="1"/>
          </p:cNvPicPr>
          <p:nvPr/>
        </p:nvPicPr>
        <p:blipFill>
          <a:blip r:embed="rId7"/>
          <a:stretch>
            <a:fillRect/>
          </a:stretch>
        </p:blipFill>
        <p:spPr>
          <a:xfrm>
            <a:off x="4186238" y="3962400"/>
            <a:ext cx="333375" cy="381000"/>
          </a:xfrm>
          <a:prstGeom prst="rect">
            <a:avLst/>
          </a:prstGeom>
        </p:spPr>
      </p:pic>
      <p:pic>
        <p:nvPicPr>
          <p:cNvPr id="7" name="Image 5" descr="preencoded.png"/>
          <p:cNvPicPr>
            <a:picLocks noChangeAspect="1"/>
          </p:cNvPicPr>
          <p:nvPr/>
        </p:nvPicPr>
        <p:blipFill>
          <a:blip r:embed="rId8"/>
          <a:stretch>
            <a:fillRect/>
          </a:stretch>
        </p:blipFill>
        <p:spPr>
          <a:xfrm>
            <a:off x="5124450" y="4029075"/>
            <a:ext cx="200025" cy="228600"/>
          </a:xfrm>
          <a:prstGeom prst="rect">
            <a:avLst/>
          </a:prstGeom>
        </p:spPr>
      </p:pic>
      <p:pic>
        <p:nvPicPr>
          <p:cNvPr id="8" name="Image 6" descr="preencoded.png"/>
          <p:cNvPicPr>
            <a:picLocks noChangeAspect="1"/>
          </p:cNvPicPr>
          <p:nvPr/>
        </p:nvPicPr>
        <p:blipFill>
          <a:blip r:embed="rId9"/>
          <a:stretch>
            <a:fillRect/>
          </a:stretch>
        </p:blipFill>
        <p:spPr>
          <a:xfrm>
            <a:off x="5619750" y="3676650"/>
            <a:ext cx="952500" cy="952500"/>
          </a:xfrm>
          <a:prstGeom prst="rect">
            <a:avLst/>
          </a:prstGeom>
        </p:spPr>
      </p:pic>
      <p:pic>
        <p:nvPicPr>
          <p:cNvPr id="9" name="Image 7" descr="preencoded.png"/>
          <p:cNvPicPr>
            <a:picLocks noChangeAspect="1"/>
          </p:cNvPicPr>
          <p:nvPr/>
        </p:nvPicPr>
        <p:blipFill>
          <a:blip r:embed="rId10"/>
          <a:stretch>
            <a:fillRect/>
          </a:stretch>
        </p:blipFill>
        <p:spPr>
          <a:xfrm>
            <a:off x="5905500" y="3962400"/>
            <a:ext cx="381000" cy="381000"/>
          </a:xfrm>
          <a:prstGeom prst="rect">
            <a:avLst/>
          </a:prstGeom>
        </p:spPr>
      </p:pic>
      <p:pic>
        <p:nvPicPr>
          <p:cNvPr id="10" name="Image 8" descr="preencoded.png"/>
          <p:cNvPicPr>
            <a:picLocks noChangeAspect="1"/>
          </p:cNvPicPr>
          <p:nvPr/>
        </p:nvPicPr>
        <p:blipFill>
          <a:blip r:embed="rId8"/>
          <a:stretch>
            <a:fillRect/>
          </a:stretch>
        </p:blipFill>
        <p:spPr>
          <a:xfrm>
            <a:off x="6867525" y="4029075"/>
            <a:ext cx="200025" cy="228600"/>
          </a:xfrm>
          <a:prstGeom prst="rect">
            <a:avLst/>
          </a:prstGeom>
        </p:spPr>
      </p:pic>
      <p:pic>
        <p:nvPicPr>
          <p:cNvPr id="11" name="Image 9" descr="preencoded.png"/>
          <p:cNvPicPr>
            <a:picLocks noChangeAspect="1"/>
          </p:cNvPicPr>
          <p:nvPr/>
        </p:nvPicPr>
        <p:blipFill>
          <a:blip r:embed="rId11"/>
          <a:stretch>
            <a:fillRect/>
          </a:stretch>
        </p:blipFill>
        <p:spPr>
          <a:xfrm>
            <a:off x="7362825" y="3676650"/>
            <a:ext cx="952500" cy="952500"/>
          </a:xfrm>
          <a:prstGeom prst="rect">
            <a:avLst/>
          </a:prstGeom>
        </p:spPr>
      </p:pic>
      <p:pic>
        <p:nvPicPr>
          <p:cNvPr id="12" name="Image 10" descr="preencoded.png"/>
          <p:cNvPicPr>
            <a:picLocks noChangeAspect="1"/>
          </p:cNvPicPr>
          <p:nvPr/>
        </p:nvPicPr>
        <p:blipFill>
          <a:blip r:embed="rId12"/>
          <a:stretch>
            <a:fillRect/>
          </a:stretch>
        </p:blipFill>
        <p:spPr>
          <a:xfrm>
            <a:off x="7648575" y="3962400"/>
            <a:ext cx="381000" cy="381000"/>
          </a:xfrm>
          <a:prstGeom prst="rect">
            <a:avLst/>
          </a:prstGeom>
        </p:spPr>
      </p:pic>
      <p:sp>
        <p:nvSpPr>
          <p:cNvPr id="13" name="Text 0"/>
          <p:cNvSpPr/>
          <p:nvPr/>
        </p:nvSpPr>
        <p:spPr>
          <a:xfrm>
            <a:off x="745168" y="2000250"/>
            <a:ext cx="10701516" cy="457200"/>
          </a:xfrm>
          <a:prstGeom prst="rect">
            <a:avLst/>
          </a:prstGeom>
          <a:noFill/>
          <a:ln/>
        </p:spPr>
        <p:txBody>
          <a:bodyPr vert="horz" wrap="square" lIns="0" tIns="0" rIns="0" bIns="0" rtlCol="0" anchor="t"/>
          <a:lstStyle/>
          <a:p>
            <a:pPr marL="0" indent="0" algn="ctr">
              <a:lnSpc>
                <a:spcPts val="3600"/>
              </a:lnSpc>
              <a:buNone/>
            </a:pPr>
            <a:r>
              <a:rPr lang="en-US" sz="3600" b="1" dirty="0">
                <a:solidFill>
                  <a:srgbClr val="1F2937"/>
                </a:solidFill>
                <a:latin typeface="ui-sans-serif" pitchFamily="34" charset="0"/>
                <a:ea typeface="ui-sans-serif" pitchFamily="34" charset="-122"/>
                <a:cs typeface="ui-sans-serif" pitchFamily="34" charset="-120"/>
              </a:rPr>
              <a:t>Understanding AWS Read Replicas</a:t>
            </a:r>
            <a:endParaRPr lang="en-US" sz="3600" dirty="0"/>
          </a:p>
        </p:txBody>
      </p:sp>
      <p:sp>
        <p:nvSpPr>
          <p:cNvPr id="14" name="Text 1"/>
          <p:cNvSpPr/>
          <p:nvPr/>
        </p:nvSpPr>
        <p:spPr>
          <a:xfrm>
            <a:off x="745168" y="2609850"/>
            <a:ext cx="10701516"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4B5563"/>
                </a:solidFill>
                <a:latin typeface="ui-sans-serif" pitchFamily="34" charset="0"/>
                <a:ea typeface="ui-sans-serif" pitchFamily="34" charset="-122"/>
                <a:cs typeface="ui-sans-serif" pitchFamily="34" charset="-120"/>
              </a:rPr>
              <a:t>Architecture, Benefits, and Implementation</a:t>
            </a:r>
            <a:endParaRPr lang="en-US" sz="1800" dirty="0"/>
          </a:p>
        </p:txBody>
      </p:sp>
      <p:sp>
        <p:nvSpPr>
          <p:cNvPr id="15" name="Text 2"/>
          <p:cNvSpPr/>
          <p:nvPr/>
        </p:nvSpPr>
        <p:spPr>
          <a:xfrm>
            <a:off x="3861137" y="4781550"/>
            <a:ext cx="1165146"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Primary DB</a:t>
            </a:r>
            <a:endParaRPr lang="en-US" sz="1200" dirty="0"/>
          </a:p>
        </p:txBody>
      </p:sp>
      <p:sp>
        <p:nvSpPr>
          <p:cNvPr id="16" name="Text 3"/>
          <p:cNvSpPr/>
          <p:nvPr/>
        </p:nvSpPr>
        <p:spPr>
          <a:xfrm>
            <a:off x="5427464" y="4781550"/>
            <a:ext cx="1335881"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Read Replica</a:t>
            </a:r>
            <a:endParaRPr lang="en-US" sz="1200" dirty="0"/>
          </a:p>
        </p:txBody>
      </p:sp>
      <p:sp>
        <p:nvSpPr>
          <p:cNvPr id="17" name="Text 4"/>
          <p:cNvSpPr/>
          <p:nvPr/>
        </p:nvSpPr>
        <p:spPr>
          <a:xfrm>
            <a:off x="7164407" y="4781550"/>
            <a:ext cx="1166574"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Application</a:t>
            </a:r>
            <a:endParaRPr lang="en-US" sz="1200" dirty="0"/>
          </a:p>
        </p:txBody>
      </p:sp>
      <p:sp>
        <p:nvSpPr>
          <p:cNvPr id="18" name="Text 5"/>
          <p:cNvSpPr/>
          <p:nvPr/>
        </p:nvSpPr>
        <p:spPr>
          <a:xfrm>
            <a:off x="0" y="5981700"/>
            <a:ext cx="1219200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ui-sans-serif" pitchFamily="34" charset="0"/>
                <a:ea typeface="ui-sans-serif" pitchFamily="34" charset="-122"/>
                <a:cs typeface="ui-sans-serif" pitchFamily="34" charset="-120"/>
              </a:rPr>
              <a:t>Optimizing Database Performance and Scalability in AWS</a:t>
            </a:r>
            <a:endParaRPr lang="en-US" sz="1350" dirty="0"/>
          </a:p>
        </p:txBody>
      </p:sp>
      <p:sp>
        <p:nvSpPr>
          <p:cNvPr id="19" name="Text 6"/>
          <p:cNvSpPr/>
          <p:nvPr/>
        </p:nvSpPr>
        <p:spPr>
          <a:xfrm>
            <a:off x="304800" y="6324600"/>
            <a:ext cx="170753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November 4, 2025</a:t>
            </a:r>
            <a:endParaRPr lang="en-US" sz="1200" dirty="0"/>
          </a:p>
        </p:txBody>
      </p:sp>
      <p:sp>
        <p:nvSpPr>
          <p:cNvPr id="20" name="Text 7"/>
          <p:cNvSpPr/>
          <p:nvPr/>
        </p:nvSpPr>
        <p:spPr>
          <a:xfrm>
            <a:off x="11786890" y="6467475"/>
            <a:ext cx="257532" cy="200025"/>
          </a:xfrm>
          <a:prstGeom prst="rect">
            <a:avLst/>
          </a:prstGeom>
          <a:noFill/>
          <a:ln/>
        </p:spPr>
        <p:txBody>
          <a:bodyPr vert="horz" wrap="square" lIns="0" tIns="0" rIns="0" bIns="0" rtlCol="0" anchor="t"/>
          <a:lstStyle/>
          <a:p>
            <a:pPr marL="0" indent="0">
              <a:lnSpc>
                <a:spcPts val="1575"/>
              </a:lnSpc>
              <a:buNone/>
            </a:pPr>
            <a:r>
              <a:rPr lang="en-US" sz="1050" dirty="0">
                <a:solidFill>
                  <a:srgbClr val="888888"/>
                </a:solidFill>
                <a:latin typeface="ui-sans-serif" pitchFamily="34" charset="0"/>
                <a:ea typeface="ui-sans-serif" pitchFamily="34" charset="-122"/>
                <a:cs typeface="ui-sans-serif" pitchFamily="34" charset="-120"/>
              </a:rPr>
              <a:t>1/4</a:t>
            </a:r>
            <a:endParaRPr lang="en-US" sz="10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04800"/>
          </a:xfrm>
          <a:prstGeom prst="rect">
            <a:avLst/>
          </a:prstGeom>
        </p:spPr>
      </p:pic>
      <p:pic>
        <p:nvPicPr>
          <p:cNvPr id="4" name="Image 2" descr="preencoded.png"/>
          <p:cNvPicPr>
            <a:picLocks noChangeAspect="1"/>
          </p:cNvPicPr>
          <p:nvPr/>
        </p:nvPicPr>
        <p:blipFill>
          <a:blip r:embed="rId5"/>
          <a:stretch>
            <a:fillRect/>
          </a:stretch>
        </p:blipFill>
        <p:spPr>
          <a:xfrm>
            <a:off x="609600" y="2909888"/>
            <a:ext cx="381000" cy="381000"/>
          </a:xfrm>
          <a:prstGeom prst="rect">
            <a:avLst/>
          </a:prstGeom>
        </p:spPr>
      </p:pic>
      <p:pic>
        <p:nvPicPr>
          <p:cNvPr id="5" name="Image 3" descr="preencoded.png"/>
          <p:cNvPicPr>
            <a:picLocks noChangeAspect="1"/>
          </p:cNvPicPr>
          <p:nvPr/>
        </p:nvPicPr>
        <p:blipFill>
          <a:blip r:embed="rId6"/>
          <a:stretch>
            <a:fillRect/>
          </a:stretch>
        </p:blipFill>
        <p:spPr>
          <a:xfrm>
            <a:off x="723900" y="3024188"/>
            <a:ext cx="152400" cy="152400"/>
          </a:xfrm>
          <a:prstGeom prst="rect">
            <a:avLst/>
          </a:prstGeom>
        </p:spPr>
      </p:pic>
      <p:pic>
        <p:nvPicPr>
          <p:cNvPr id="6" name="Image 4" descr="preencoded.png"/>
          <p:cNvPicPr>
            <a:picLocks noChangeAspect="1"/>
          </p:cNvPicPr>
          <p:nvPr/>
        </p:nvPicPr>
        <p:blipFill>
          <a:blip r:embed="rId7"/>
          <a:stretch>
            <a:fillRect/>
          </a:stretch>
        </p:blipFill>
        <p:spPr>
          <a:xfrm>
            <a:off x="609600" y="3595688"/>
            <a:ext cx="381000" cy="381000"/>
          </a:xfrm>
          <a:prstGeom prst="rect">
            <a:avLst/>
          </a:prstGeom>
        </p:spPr>
      </p:pic>
      <p:pic>
        <p:nvPicPr>
          <p:cNvPr id="7" name="Image 5" descr="preencoded.png"/>
          <p:cNvPicPr>
            <a:picLocks noChangeAspect="1"/>
          </p:cNvPicPr>
          <p:nvPr/>
        </p:nvPicPr>
        <p:blipFill>
          <a:blip r:embed="rId8"/>
          <a:stretch>
            <a:fillRect/>
          </a:stretch>
        </p:blipFill>
        <p:spPr>
          <a:xfrm>
            <a:off x="733425" y="3709988"/>
            <a:ext cx="133350" cy="152400"/>
          </a:xfrm>
          <a:prstGeom prst="rect">
            <a:avLst/>
          </a:prstGeom>
        </p:spPr>
      </p:pic>
      <p:pic>
        <p:nvPicPr>
          <p:cNvPr id="8" name="Image 6" descr="preencoded.png"/>
          <p:cNvPicPr>
            <a:picLocks noChangeAspect="1"/>
          </p:cNvPicPr>
          <p:nvPr/>
        </p:nvPicPr>
        <p:blipFill>
          <a:blip r:embed="rId9"/>
          <a:stretch>
            <a:fillRect/>
          </a:stretch>
        </p:blipFill>
        <p:spPr>
          <a:xfrm>
            <a:off x="609600" y="4281488"/>
            <a:ext cx="381000" cy="381000"/>
          </a:xfrm>
          <a:prstGeom prst="rect">
            <a:avLst/>
          </a:prstGeom>
        </p:spPr>
      </p:pic>
      <p:pic>
        <p:nvPicPr>
          <p:cNvPr id="9" name="Image 7" descr="preencoded.png"/>
          <p:cNvPicPr>
            <a:picLocks noChangeAspect="1"/>
          </p:cNvPicPr>
          <p:nvPr/>
        </p:nvPicPr>
        <p:blipFill>
          <a:blip r:embed="rId10"/>
          <a:stretch>
            <a:fillRect/>
          </a:stretch>
        </p:blipFill>
        <p:spPr>
          <a:xfrm>
            <a:off x="704850" y="4395788"/>
            <a:ext cx="190500" cy="152400"/>
          </a:xfrm>
          <a:prstGeom prst="rect">
            <a:avLst/>
          </a:prstGeom>
        </p:spPr>
      </p:pic>
      <p:pic>
        <p:nvPicPr>
          <p:cNvPr id="10" name="Image 8" descr="preencoded.png"/>
          <p:cNvPicPr>
            <a:picLocks noChangeAspect="1"/>
          </p:cNvPicPr>
          <p:nvPr/>
        </p:nvPicPr>
        <p:blipFill>
          <a:blip r:embed="rId11"/>
          <a:stretch>
            <a:fillRect/>
          </a:stretch>
        </p:blipFill>
        <p:spPr>
          <a:xfrm>
            <a:off x="609600" y="4967288"/>
            <a:ext cx="381000" cy="381000"/>
          </a:xfrm>
          <a:prstGeom prst="rect">
            <a:avLst/>
          </a:prstGeom>
        </p:spPr>
      </p:pic>
      <p:pic>
        <p:nvPicPr>
          <p:cNvPr id="11" name="Image 9" descr="preencoded.png"/>
          <p:cNvPicPr>
            <a:picLocks noChangeAspect="1"/>
          </p:cNvPicPr>
          <p:nvPr/>
        </p:nvPicPr>
        <p:blipFill>
          <a:blip r:embed="rId12"/>
          <a:stretch>
            <a:fillRect/>
          </a:stretch>
        </p:blipFill>
        <p:spPr>
          <a:xfrm>
            <a:off x="723900" y="5081588"/>
            <a:ext cx="152400" cy="152400"/>
          </a:xfrm>
          <a:prstGeom prst="rect">
            <a:avLst/>
          </a:prstGeom>
        </p:spPr>
      </p:pic>
      <p:pic>
        <p:nvPicPr>
          <p:cNvPr id="12" name="Image 10" descr="preencoded.png"/>
          <p:cNvPicPr>
            <a:picLocks noChangeAspect="1"/>
          </p:cNvPicPr>
          <p:nvPr/>
        </p:nvPicPr>
        <p:blipFill>
          <a:blip r:embed="rId13"/>
          <a:stretch>
            <a:fillRect/>
          </a:stretch>
        </p:blipFill>
        <p:spPr>
          <a:xfrm>
            <a:off x="7353300" y="1809750"/>
            <a:ext cx="1143000" cy="1143000"/>
          </a:xfrm>
          <a:prstGeom prst="rect">
            <a:avLst/>
          </a:prstGeom>
        </p:spPr>
      </p:pic>
      <p:pic>
        <p:nvPicPr>
          <p:cNvPr id="13" name="Image 11" descr="preencoded.png"/>
          <p:cNvPicPr>
            <a:picLocks noChangeAspect="1"/>
          </p:cNvPicPr>
          <p:nvPr/>
        </p:nvPicPr>
        <p:blipFill>
          <a:blip r:embed="rId14"/>
          <a:stretch>
            <a:fillRect/>
          </a:stretch>
        </p:blipFill>
        <p:spPr>
          <a:xfrm>
            <a:off x="7824787" y="1981200"/>
            <a:ext cx="200025" cy="304800"/>
          </a:xfrm>
          <a:prstGeom prst="rect">
            <a:avLst/>
          </a:prstGeom>
        </p:spPr>
      </p:pic>
      <p:pic>
        <p:nvPicPr>
          <p:cNvPr id="14" name="Image 12" descr="preencoded.png"/>
          <p:cNvPicPr>
            <a:picLocks noChangeAspect="1"/>
          </p:cNvPicPr>
          <p:nvPr/>
        </p:nvPicPr>
        <p:blipFill>
          <a:blip r:embed="rId15"/>
          <a:stretch>
            <a:fillRect/>
          </a:stretch>
        </p:blipFill>
        <p:spPr>
          <a:xfrm>
            <a:off x="9486900" y="1809750"/>
            <a:ext cx="1143000" cy="1143000"/>
          </a:xfrm>
          <a:prstGeom prst="rect">
            <a:avLst/>
          </a:prstGeom>
        </p:spPr>
      </p:pic>
      <p:pic>
        <p:nvPicPr>
          <p:cNvPr id="15" name="Image 13" descr="preencoded.png"/>
          <p:cNvPicPr>
            <a:picLocks noChangeAspect="1"/>
          </p:cNvPicPr>
          <p:nvPr/>
        </p:nvPicPr>
        <p:blipFill>
          <a:blip r:embed="rId16"/>
          <a:stretch>
            <a:fillRect/>
          </a:stretch>
        </p:blipFill>
        <p:spPr>
          <a:xfrm>
            <a:off x="9944100" y="1981200"/>
            <a:ext cx="228600" cy="304800"/>
          </a:xfrm>
          <a:prstGeom prst="rect">
            <a:avLst/>
          </a:prstGeom>
        </p:spPr>
      </p:pic>
      <p:pic>
        <p:nvPicPr>
          <p:cNvPr id="16" name="Image 14" descr="preencoded.png"/>
          <p:cNvPicPr>
            <a:picLocks noChangeAspect="1"/>
          </p:cNvPicPr>
          <p:nvPr/>
        </p:nvPicPr>
        <p:blipFill>
          <a:blip r:embed="rId17"/>
          <a:stretch>
            <a:fillRect/>
          </a:stretch>
        </p:blipFill>
        <p:spPr>
          <a:xfrm>
            <a:off x="8420100" y="2286000"/>
            <a:ext cx="1143000" cy="1143000"/>
          </a:xfrm>
          <a:prstGeom prst="rect">
            <a:avLst/>
          </a:prstGeom>
        </p:spPr>
      </p:pic>
      <p:pic>
        <p:nvPicPr>
          <p:cNvPr id="17" name="Image 15" descr="preencoded.png"/>
          <p:cNvPicPr>
            <a:picLocks noChangeAspect="1"/>
          </p:cNvPicPr>
          <p:nvPr/>
        </p:nvPicPr>
        <p:blipFill>
          <a:blip r:embed="rId18"/>
          <a:stretch>
            <a:fillRect/>
          </a:stretch>
        </p:blipFill>
        <p:spPr>
          <a:xfrm>
            <a:off x="8848725" y="2457450"/>
            <a:ext cx="285750" cy="304800"/>
          </a:xfrm>
          <a:prstGeom prst="rect">
            <a:avLst/>
          </a:prstGeom>
        </p:spPr>
      </p:pic>
      <p:pic>
        <p:nvPicPr>
          <p:cNvPr id="18" name="Image 16" descr="preencoded.png"/>
          <p:cNvPicPr>
            <a:picLocks noChangeAspect="1"/>
          </p:cNvPicPr>
          <p:nvPr/>
        </p:nvPicPr>
        <p:blipFill>
          <a:blip r:embed="rId19"/>
          <a:stretch>
            <a:fillRect/>
          </a:stretch>
        </p:blipFill>
        <p:spPr>
          <a:xfrm>
            <a:off x="8591550" y="2381250"/>
            <a:ext cx="2286000" cy="38100"/>
          </a:xfrm>
          <a:prstGeom prst="rect">
            <a:avLst/>
          </a:prstGeom>
        </p:spPr>
      </p:pic>
      <p:pic>
        <p:nvPicPr>
          <p:cNvPr id="19" name="Image 17" descr="preencoded.png"/>
          <p:cNvPicPr>
            <a:picLocks noChangeAspect="1"/>
          </p:cNvPicPr>
          <p:nvPr/>
        </p:nvPicPr>
        <p:blipFill>
          <a:blip r:embed="rId20"/>
          <a:stretch>
            <a:fillRect/>
          </a:stretch>
        </p:blipFill>
        <p:spPr>
          <a:xfrm>
            <a:off x="9353550" y="2952750"/>
            <a:ext cx="38100" cy="571500"/>
          </a:xfrm>
          <a:prstGeom prst="rect">
            <a:avLst/>
          </a:prstGeom>
        </p:spPr>
      </p:pic>
      <p:pic>
        <p:nvPicPr>
          <p:cNvPr id="20" name="Image 18" descr="preencoded.png"/>
          <p:cNvPicPr>
            <a:picLocks noChangeAspect="1"/>
          </p:cNvPicPr>
          <p:nvPr/>
        </p:nvPicPr>
        <p:blipFill>
          <a:blip r:embed="rId21"/>
          <a:stretch>
            <a:fillRect/>
          </a:stretch>
        </p:blipFill>
        <p:spPr>
          <a:xfrm>
            <a:off x="6400800" y="3619500"/>
            <a:ext cx="5181600" cy="838200"/>
          </a:xfrm>
          <a:prstGeom prst="rect">
            <a:avLst/>
          </a:prstGeom>
        </p:spPr>
      </p:pic>
      <p:pic>
        <p:nvPicPr>
          <p:cNvPr id="21" name="Image 19" descr="preencoded.png"/>
          <p:cNvPicPr>
            <a:picLocks noChangeAspect="1"/>
          </p:cNvPicPr>
          <p:nvPr/>
        </p:nvPicPr>
        <p:blipFill>
          <a:blip r:embed="rId22"/>
          <a:stretch>
            <a:fillRect/>
          </a:stretch>
        </p:blipFill>
        <p:spPr>
          <a:xfrm>
            <a:off x="6553200" y="3800475"/>
            <a:ext cx="133350" cy="171450"/>
          </a:xfrm>
          <a:prstGeom prst="rect">
            <a:avLst/>
          </a:prstGeom>
        </p:spPr>
      </p:pic>
      <p:sp>
        <p:nvSpPr>
          <p:cNvPr id="22" name="Text 0"/>
          <p:cNvSpPr/>
          <p:nvPr/>
        </p:nvSpPr>
        <p:spPr>
          <a:xfrm>
            <a:off x="609600" y="6096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What is an AWS Read Replica?</a:t>
            </a:r>
            <a:endParaRPr lang="en-US" sz="2700" dirty="0"/>
          </a:p>
        </p:txBody>
      </p:sp>
      <p:sp>
        <p:nvSpPr>
          <p:cNvPr id="23" name="Text 1"/>
          <p:cNvSpPr/>
          <p:nvPr/>
        </p:nvSpPr>
        <p:spPr>
          <a:xfrm>
            <a:off x="609600" y="1219200"/>
            <a:ext cx="5181600" cy="928688"/>
          </a:xfrm>
          <a:prstGeom prst="rect">
            <a:avLst/>
          </a:prstGeom>
          <a:noFill/>
          <a:ln/>
        </p:spPr>
        <p:txBody>
          <a:bodyPr vert="horz" wrap="square" lIns="0" tIns="0" rIns="0" bIns="0" rtlCol="0" anchor="t"/>
          <a:lstStyle/>
          <a:p>
            <a:pPr marL="0" indent="0">
              <a:lnSpc>
                <a:spcPts val="2438"/>
              </a:lnSpc>
              <a:buNone/>
            </a:pPr>
            <a:r>
              <a:rPr lang="en-US" sz="1500" dirty="0">
                <a:solidFill>
                  <a:srgbClr val="374151"/>
                </a:solidFill>
                <a:latin typeface="ui-sans-serif" pitchFamily="34" charset="0"/>
                <a:ea typeface="ui-sans-serif" pitchFamily="34" charset="-122"/>
                <a:cs typeface="ui-sans-serif" pitchFamily="34" charset="-120"/>
              </a:rPr>
              <a:t>An AWS Read Replica is a read-only copy of a primary database instance within Amazon RDS or Amazon Aurora.</a:t>
            </a:r>
            <a:endParaRPr lang="en-US" sz="1500" dirty="0"/>
          </a:p>
        </p:txBody>
      </p:sp>
      <p:sp>
        <p:nvSpPr>
          <p:cNvPr id="24" name="Text 2"/>
          <p:cNvSpPr/>
          <p:nvPr/>
        </p:nvSpPr>
        <p:spPr>
          <a:xfrm>
            <a:off x="609600" y="2376488"/>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Key Characteristics:</a:t>
            </a:r>
            <a:endParaRPr lang="en-US" sz="1800" dirty="0"/>
          </a:p>
        </p:txBody>
      </p:sp>
      <p:sp>
        <p:nvSpPr>
          <p:cNvPr id="25" name="Text 3"/>
          <p:cNvSpPr/>
          <p:nvPr/>
        </p:nvSpPr>
        <p:spPr>
          <a:xfrm>
            <a:off x="1133475" y="2833688"/>
            <a:ext cx="4657725"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Uses </a:t>
            </a:r>
            <a:r>
              <a:rPr lang="en-US" sz="1350" b="1" dirty="0">
                <a:solidFill>
                  <a:srgbClr val="374151"/>
                </a:solidFill>
                <a:latin typeface="ui-sans-serif" pitchFamily="34" charset="0"/>
                <a:ea typeface="ui-sans-serif" pitchFamily="34" charset="-122"/>
                <a:cs typeface="ui-sans-serif" pitchFamily="34" charset="-120"/>
              </a:rPr>
              <a:t>asynchronous replication</a:t>
            </a:r>
            <a:r>
              <a:rPr lang="en-US" sz="1350" dirty="0">
                <a:solidFill>
                  <a:srgbClr val="374151"/>
                </a:solidFill>
                <a:latin typeface="ui-sans-serif" pitchFamily="34" charset="0"/>
                <a:ea typeface="ui-sans-serif" pitchFamily="34" charset="-122"/>
                <a:cs typeface="ui-sans-serif" pitchFamily="34" charset="-120"/>
              </a:rPr>
              <a:t> to copy changes from the primary DB</a:t>
            </a:r>
            <a:endParaRPr lang="en-US" sz="1350" dirty="0"/>
          </a:p>
        </p:txBody>
      </p:sp>
      <p:sp>
        <p:nvSpPr>
          <p:cNvPr id="26" name="Text 4"/>
          <p:cNvSpPr/>
          <p:nvPr/>
        </p:nvSpPr>
        <p:spPr>
          <a:xfrm>
            <a:off x="1133475" y="3519488"/>
            <a:ext cx="4657725" cy="5334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Read-only</a:t>
            </a:r>
            <a:r>
              <a:rPr lang="en-US" sz="1350" dirty="0">
                <a:solidFill>
                  <a:srgbClr val="374151"/>
                </a:solidFill>
                <a:latin typeface="ui-sans-serif" pitchFamily="34" charset="0"/>
                <a:ea typeface="ui-sans-serif" pitchFamily="34" charset="-122"/>
                <a:cs typeface="ui-sans-serif" pitchFamily="34" charset="-120"/>
              </a:rPr>
              <a:t> access, processing SELECT queries but not DML operations</a:t>
            </a:r>
            <a:endParaRPr lang="en-US" sz="1350" dirty="0"/>
          </a:p>
        </p:txBody>
      </p:sp>
      <p:sp>
        <p:nvSpPr>
          <p:cNvPr id="27" name="Text 5"/>
          <p:cNvSpPr/>
          <p:nvPr/>
        </p:nvSpPr>
        <p:spPr>
          <a:xfrm>
            <a:off x="1133475" y="4205288"/>
            <a:ext cx="4657725"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Has its own </a:t>
            </a:r>
            <a:r>
              <a:rPr lang="en-US" sz="1350" b="1" dirty="0">
                <a:solidFill>
                  <a:srgbClr val="374151"/>
                </a:solidFill>
                <a:latin typeface="ui-sans-serif" pitchFamily="34" charset="0"/>
                <a:ea typeface="ui-sans-serif" pitchFamily="34" charset="-122"/>
                <a:cs typeface="ui-sans-serif" pitchFamily="34" charset="-120"/>
              </a:rPr>
              <a:t>distinct endpoint</a:t>
            </a:r>
            <a:r>
              <a:rPr lang="en-US" sz="1350" dirty="0">
                <a:solidFill>
                  <a:srgbClr val="374151"/>
                </a:solidFill>
                <a:latin typeface="ui-sans-serif" pitchFamily="34" charset="0"/>
                <a:ea typeface="ui-sans-serif" pitchFamily="34" charset="-122"/>
                <a:cs typeface="ui-sans-serif" pitchFamily="34" charset="-120"/>
              </a:rPr>
              <a:t>, separate from the primary DB</a:t>
            </a:r>
            <a:endParaRPr lang="en-US" sz="1350" dirty="0"/>
          </a:p>
        </p:txBody>
      </p:sp>
      <p:sp>
        <p:nvSpPr>
          <p:cNvPr id="28" name="Text 6"/>
          <p:cNvSpPr/>
          <p:nvPr/>
        </p:nvSpPr>
        <p:spPr>
          <a:xfrm>
            <a:off x="1133475" y="4891088"/>
            <a:ext cx="4657725"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May have </a:t>
            </a:r>
            <a:r>
              <a:rPr lang="en-US" sz="1350" b="1" dirty="0">
                <a:solidFill>
                  <a:srgbClr val="374151"/>
                </a:solidFill>
                <a:latin typeface="ui-sans-serif" pitchFamily="34" charset="0"/>
                <a:ea typeface="ui-sans-serif" pitchFamily="34" charset="-122"/>
                <a:cs typeface="ui-sans-serif" pitchFamily="34" charset="-120"/>
              </a:rPr>
              <a:t>replication lag</a:t>
            </a:r>
            <a:r>
              <a:rPr lang="en-US" sz="1350" dirty="0">
                <a:solidFill>
                  <a:srgbClr val="374151"/>
                </a:solidFill>
                <a:latin typeface="ui-sans-serif" pitchFamily="34" charset="0"/>
                <a:ea typeface="ui-sans-serif" pitchFamily="34" charset="-122"/>
                <a:cs typeface="ui-sans-serif" pitchFamily="34" charset="-120"/>
              </a:rPr>
              <a:t> between primary and replica</a:t>
            </a:r>
            <a:endParaRPr lang="en-US" sz="1350" dirty="0"/>
          </a:p>
        </p:txBody>
      </p:sp>
      <p:sp>
        <p:nvSpPr>
          <p:cNvPr id="29" name="Text 7"/>
          <p:cNvSpPr/>
          <p:nvPr/>
        </p:nvSpPr>
        <p:spPr>
          <a:xfrm>
            <a:off x="6400800" y="12192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How Read Replicas Work:</a:t>
            </a:r>
            <a:endParaRPr lang="en-US" sz="1800" dirty="0"/>
          </a:p>
        </p:txBody>
      </p:sp>
      <p:sp>
        <p:nvSpPr>
          <p:cNvPr id="30" name="Text 8"/>
          <p:cNvSpPr/>
          <p:nvPr/>
        </p:nvSpPr>
        <p:spPr>
          <a:xfrm>
            <a:off x="7439323" y="2362200"/>
            <a:ext cx="1165146"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Primary DB</a:t>
            </a:r>
            <a:endParaRPr lang="en-US" sz="1200" dirty="0"/>
          </a:p>
        </p:txBody>
      </p:sp>
      <p:sp>
        <p:nvSpPr>
          <p:cNvPr id="31" name="Text 9"/>
          <p:cNvSpPr/>
          <p:nvPr/>
        </p:nvSpPr>
        <p:spPr>
          <a:xfrm>
            <a:off x="7496919" y="2628900"/>
            <a:ext cx="1026735" cy="152400"/>
          </a:xfrm>
          <a:prstGeom prst="rect">
            <a:avLst/>
          </a:prstGeom>
          <a:noFill/>
          <a:ln/>
        </p:spPr>
        <p:txBody>
          <a:bodyPr vert="horz" wrap="square" lIns="0" tIns="0" rIns="0" bIns="0" rtlCol="0" anchor="t"/>
          <a:lstStyle/>
          <a:p>
            <a:pPr marL="0" indent="0">
              <a:lnSpc>
                <a:spcPts val="1200"/>
              </a:lnSpc>
              <a:buNone/>
            </a:pPr>
            <a:r>
              <a:rPr lang="en-US" sz="900" b="1" dirty="0">
                <a:solidFill>
                  <a:srgbClr val="FFFFFF"/>
                </a:solidFill>
                <a:latin typeface="ui-sans-serif" pitchFamily="34" charset="0"/>
                <a:ea typeface="ui-sans-serif" pitchFamily="34" charset="-122"/>
                <a:cs typeface="ui-sans-serif" pitchFamily="34" charset="-120"/>
              </a:rPr>
              <a:t>Read &amp; Write</a:t>
            </a:r>
            <a:endParaRPr lang="en-US" sz="900" dirty="0"/>
          </a:p>
        </p:txBody>
      </p:sp>
      <p:sp>
        <p:nvSpPr>
          <p:cNvPr id="32" name="Text 10"/>
          <p:cNvSpPr/>
          <p:nvPr/>
        </p:nvSpPr>
        <p:spPr>
          <a:xfrm>
            <a:off x="9501783" y="2362200"/>
            <a:ext cx="1335881"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Read Replica</a:t>
            </a:r>
            <a:endParaRPr lang="en-US" sz="1200" dirty="0"/>
          </a:p>
        </p:txBody>
      </p:sp>
      <p:sp>
        <p:nvSpPr>
          <p:cNvPr id="33" name="Text 11"/>
          <p:cNvSpPr/>
          <p:nvPr/>
        </p:nvSpPr>
        <p:spPr>
          <a:xfrm>
            <a:off x="9730085" y="2628900"/>
            <a:ext cx="787956" cy="152400"/>
          </a:xfrm>
          <a:prstGeom prst="rect">
            <a:avLst/>
          </a:prstGeom>
          <a:noFill/>
          <a:ln/>
        </p:spPr>
        <p:txBody>
          <a:bodyPr vert="horz" wrap="square" lIns="0" tIns="0" rIns="0" bIns="0" rtlCol="0" anchor="t"/>
          <a:lstStyle/>
          <a:p>
            <a:pPr marL="0" indent="0">
              <a:lnSpc>
                <a:spcPts val="1200"/>
              </a:lnSpc>
              <a:buNone/>
            </a:pPr>
            <a:r>
              <a:rPr lang="en-US" sz="900" b="1" dirty="0">
                <a:solidFill>
                  <a:srgbClr val="FFFFFF"/>
                </a:solidFill>
                <a:latin typeface="ui-sans-serif" pitchFamily="34" charset="0"/>
                <a:ea typeface="ui-sans-serif" pitchFamily="34" charset="-122"/>
                <a:cs typeface="ui-sans-serif" pitchFamily="34" charset="-120"/>
              </a:rPr>
              <a:t>Read Only</a:t>
            </a:r>
            <a:endParaRPr lang="en-US" sz="900" dirty="0"/>
          </a:p>
        </p:txBody>
      </p:sp>
      <p:sp>
        <p:nvSpPr>
          <p:cNvPr id="34" name="Text 12"/>
          <p:cNvSpPr/>
          <p:nvPr/>
        </p:nvSpPr>
        <p:spPr>
          <a:xfrm>
            <a:off x="8505527" y="2838450"/>
            <a:ext cx="1166574"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Application</a:t>
            </a:r>
            <a:endParaRPr lang="en-US" sz="1200" dirty="0"/>
          </a:p>
        </p:txBody>
      </p:sp>
      <p:sp>
        <p:nvSpPr>
          <p:cNvPr id="35" name="Text 13"/>
          <p:cNvSpPr/>
          <p:nvPr/>
        </p:nvSpPr>
        <p:spPr>
          <a:xfrm>
            <a:off x="8663285" y="3105150"/>
            <a:ext cx="787956" cy="152400"/>
          </a:xfrm>
          <a:prstGeom prst="rect">
            <a:avLst/>
          </a:prstGeom>
          <a:noFill/>
          <a:ln/>
        </p:spPr>
        <p:txBody>
          <a:bodyPr vert="horz" wrap="square" lIns="0" tIns="0" rIns="0" bIns="0" rtlCol="0" anchor="t"/>
          <a:lstStyle/>
          <a:p>
            <a:pPr marL="0" indent="0">
              <a:lnSpc>
                <a:spcPts val="1200"/>
              </a:lnSpc>
              <a:buNone/>
            </a:pPr>
            <a:r>
              <a:rPr lang="en-US" sz="900" b="1" dirty="0">
                <a:solidFill>
                  <a:srgbClr val="FFFFFF"/>
                </a:solidFill>
                <a:latin typeface="ui-sans-serif" pitchFamily="34" charset="0"/>
                <a:ea typeface="ui-sans-serif" pitchFamily="34" charset="-122"/>
                <a:cs typeface="ui-sans-serif" pitchFamily="34" charset="-120"/>
              </a:rPr>
              <a:t>Read Only</a:t>
            </a:r>
            <a:endParaRPr lang="en-US" sz="900" dirty="0"/>
          </a:p>
        </p:txBody>
      </p:sp>
      <p:sp>
        <p:nvSpPr>
          <p:cNvPr id="36" name="Text 14"/>
          <p:cNvSpPr/>
          <p:nvPr/>
        </p:nvSpPr>
        <p:spPr>
          <a:xfrm>
            <a:off x="8877300" y="2095500"/>
            <a:ext cx="1070848" cy="200025"/>
          </a:xfrm>
          <a:prstGeom prst="rect">
            <a:avLst/>
          </a:prstGeom>
          <a:noFill/>
          <a:ln/>
        </p:spPr>
        <p:txBody>
          <a:bodyPr vert="horz" wrap="square" lIns="0" tIns="0" rIns="0" bIns="0" rtlCol="0" anchor="t"/>
          <a:lstStyle/>
          <a:p>
            <a:pPr marL="0" indent="0">
              <a:lnSpc>
                <a:spcPts val="1575"/>
              </a:lnSpc>
              <a:buNone/>
            </a:pPr>
            <a:r>
              <a:rPr lang="en-US" sz="1050" i="1" dirty="0">
                <a:solidFill>
                  <a:srgbClr val="666666"/>
                </a:solidFill>
                <a:latin typeface="ui-sans-serif" pitchFamily="34" charset="0"/>
                <a:ea typeface="ui-sans-serif" pitchFamily="34" charset="-122"/>
                <a:cs typeface="ui-sans-serif" pitchFamily="34" charset="-120"/>
              </a:rPr>
              <a:t>Read Queries</a:t>
            </a:r>
            <a:endParaRPr lang="en-US" sz="1050" dirty="0"/>
          </a:p>
        </p:txBody>
      </p:sp>
      <p:sp>
        <p:nvSpPr>
          <p:cNvPr id="37" name="Text 15"/>
          <p:cNvSpPr/>
          <p:nvPr/>
        </p:nvSpPr>
        <p:spPr>
          <a:xfrm>
            <a:off x="8367861" y="2667000"/>
            <a:ext cx="885646" cy="200025"/>
          </a:xfrm>
          <a:prstGeom prst="rect">
            <a:avLst/>
          </a:prstGeom>
          <a:noFill/>
          <a:ln/>
        </p:spPr>
        <p:txBody>
          <a:bodyPr vert="horz" wrap="square" lIns="0" tIns="0" rIns="0" bIns="0" rtlCol="0" anchor="t"/>
          <a:lstStyle/>
          <a:p>
            <a:pPr marL="0" indent="0">
              <a:lnSpc>
                <a:spcPts val="1575"/>
              </a:lnSpc>
              <a:buNone/>
            </a:pPr>
            <a:r>
              <a:rPr lang="en-US" sz="1050" i="1" dirty="0">
                <a:solidFill>
                  <a:srgbClr val="666666"/>
                </a:solidFill>
                <a:latin typeface="ui-sans-serif" pitchFamily="34" charset="0"/>
                <a:ea typeface="ui-sans-serif" pitchFamily="34" charset="-122"/>
                <a:cs typeface="ui-sans-serif" pitchFamily="34" charset="-120"/>
              </a:rPr>
              <a:t>Replication</a:t>
            </a:r>
            <a:endParaRPr lang="en-US" sz="1050" dirty="0"/>
          </a:p>
        </p:txBody>
      </p:sp>
      <p:sp>
        <p:nvSpPr>
          <p:cNvPr id="38" name="Text 16"/>
          <p:cNvSpPr/>
          <p:nvPr/>
        </p:nvSpPr>
        <p:spPr>
          <a:xfrm>
            <a:off x="9448800" y="2667000"/>
            <a:ext cx="1070848" cy="200025"/>
          </a:xfrm>
          <a:prstGeom prst="rect">
            <a:avLst/>
          </a:prstGeom>
          <a:noFill/>
          <a:ln/>
        </p:spPr>
        <p:txBody>
          <a:bodyPr vert="horz" wrap="square" lIns="0" tIns="0" rIns="0" bIns="0" rtlCol="0" anchor="t"/>
          <a:lstStyle/>
          <a:p>
            <a:pPr marL="0" indent="0">
              <a:lnSpc>
                <a:spcPts val="1575"/>
              </a:lnSpc>
              <a:buNone/>
            </a:pPr>
            <a:r>
              <a:rPr lang="en-US" sz="1050" i="1" dirty="0">
                <a:solidFill>
                  <a:srgbClr val="666666"/>
                </a:solidFill>
                <a:latin typeface="ui-sans-serif" pitchFamily="34" charset="0"/>
                <a:ea typeface="ui-sans-serif" pitchFamily="34" charset="-122"/>
                <a:cs typeface="ui-sans-serif" pitchFamily="34" charset="-120"/>
              </a:rPr>
              <a:t>Read Queries</a:t>
            </a:r>
            <a:endParaRPr lang="en-US" sz="1050" dirty="0"/>
          </a:p>
        </p:txBody>
      </p:sp>
      <p:sp>
        <p:nvSpPr>
          <p:cNvPr id="39" name="Text 17"/>
          <p:cNvSpPr/>
          <p:nvPr/>
        </p:nvSpPr>
        <p:spPr>
          <a:xfrm>
            <a:off x="6762750" y="3771900"/>
            <a:ext cx="48768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 Read replicas offload read traffic from the primary database, enhancing performance and scalability.</a:t>
            </a:r>
            <a:endParaRPr lang="en-US" sz="1350" dirty="0"/>
          </a:p>
        </p:txBody>
      </p:sp>
      <p:sp>
        <p:nvSpPr>
          <p:cNvPr id="40" name="Text 18"/>
          <p:cNvSpPr/>
          <p:nvPr/>
        </p:nvSpPr>
        <p:spPr>
          <a:xfrm>
            <a:off x="11786890" y="6467475"/>
            <a:ext cx="257532" cy="200025"/>
          </a:xfrm>
          <a:prstGeom prst="rect">
            <a:avLst/>
          </a:prstGeom>
          <a:noFill/>
          <a:ln/>
        </p:spPr>
        <p:txBody>
          <a:bodyPr vert="horz" wrap="square" lIns="0" tIns="0" rIns="0" bIns="0" rtlCol="0" anchor="t"/>
          <a:lstStyle/>
          <a:p>
            <a:pPr marL="0" indent="0">
              <a:lnSpc>
                <a:spcPts val="1575"/>
              </a:lnSpc>
              <a:buNone/>
            </a:pPr>
            <a:r>
              <a:rPr lang="en-US" sz="1050" dirty="0">
                <a:solidFill>
                  <a:srgbClr val="888888"/>
                </a:solidFill>
                <a:latin typeface="ui-sans-serif" pitchFamily="34" charset="0"/>
                <a:ea typeface="ui-sans-serif" pitchFamily="34" charset="-122"/>
                <a:cs typeface="ui-sans-serif" pitchFamily="34" charset="-120"/>
              </a:rPr>
              <a:t>2/4</a:t>
            </a:r>
            <a:endParaRPr lang="en-US" sz="10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04800"/>
          </a:xfrm>
          <a:prstGeom prst="rect">
            <a:avLst/>
          </a:prstGeom>
        </p:spPr>
      </p:pic>
      <p:pic>
        <p:nvPicPr>
          <p:cNvPr id="4" name="Image 2" descr="preencoded.png"/>
          <p:cNvPicPr>
            <a:picLocks noChangeAspect="1"/>
          </p:cNvPicPr>
          <p:nvPr/>
        </p:nvPicPr>
        <p:blipFill>
          <a:blip r:embed="rId5"/>
          <a:stretch>
            <a:fillRect/>
          </a:stretch>
        </p:blipFill>
        <p:spPr>
          <a:xfrm>
            <a:off x="609600" y="1676400"/>
            <a:ext cx="342900" cy="342900"/>
          </a:xfrm>
          <a:prstGeom prst="rect">
            <a:avLst/>
          </a:prstGeom>
        </p:spPr>
      </p:pic>
      <p:pic>
        <p:nvPicPr>
          <p:cNvPr id="5" name="Image 3" descr="preencoded.png"/>
          <p:cNvPicPr>
            <a:picLocks noChangeAspect="1"/>
          </p:cNvPicPr>
          <p:nvPr/>
        </p:nvPicPr>
        <p:blipFill>
          <a:blip r:embed="rId6"/>
          <a:stretch>
            <a:fillRect/>
          </a:stretch>
        </p:blipFill>
        <p:spPr>
          <a:xfrm>
            <a:off x="714375" y="1771650"/>
            <a:ext cx="133350" cy="152400"/>
          </a:xfrm>
          <a:prstGeom prst="rect">
            <a:avLst/>
          </a:prstGeom>
        </p:spPr>
      </p:pic>
      <p:pic>
        <p:nvPicPr>
          <p:cNvPr id="6" name="Image 4" descr="preencoded.png"/>
          <p:cNvPicPr>
            <a:picLocks noChangeAspect="1"/>
          </p:cNvPicPr>
          <p:nvPr/>
        </p:nvPicPr>
        <p:blipFill>
          <a:blip r:embed="rId7"/>
          <a:stretch>
            <a:fillRect/>
          </a:stretch>
        </p:blipFill>
        <p:spPr>
          <a:xfrm>
            <a:off x="609600" y="2533650"/>
            <a:ext cx="342900" cy="342900"/>
          </a:xfrm>
          <a:prstGeom prst="rect">
            <a:avLst/>
          </a:prstGeom>
        </p:spPr>
      </p:pic>
      <p:pic>
        <p:nvPicPr>
          <p:cNvPr id="7" name="Image 5" descr="preencoded.png"/>
          <p:cNvPicPr>
            <a:picLocks noChangeAspect="1"/>
          </p:cNvPicPr>
          <p:nvPr/>
        </p:nvPicPr>
        <p:blipFill>
          <a:blip r:embed="rId8"/>
          <a:stretch>
            <a:fillRect/>
          </a:stretch>
        </p:blipFill>
        <p:spPr>
          <a:xfrm>
            <a:off x="695325" y="2628900"/>
            <a:ext cx="171450" cy="152400"/>
          </a:xfrm>
          <a:prstGeom prst="rect">
            <a:avLst/>
          </a:prstGeom>
        </p:spPr>
      </p:pic>
      <p:pic>
        <p:nvPicPr>
          <p:cNvPr id="8" name="Image 6" descr="preencoded.png"/>
          <p:cNvPicPr>
            <a:picLocks noChangeAspect="1"/>
          </p:cNvPicPr>
          <p:nvPr/>
        </p:nvPicPr>
        <p:blipFill>
          <a:blip r:embed="rId9"/>
          <a:stretch>
            <a:fillRect/>
          </a:stretch>
        </p:blipFill>
        <p:spPr>
          <a:xfrm>
            <a:off x="609600" y="3390900"/>
            <a:ext cx="342900" cy="342900"/>
          </a:xfrm>
          <a:prstGeom prst="rect">
            <a:avLst/>
          </a:prstGeom>
        </p:spPr>
      </p:pic>
      <p:pic>
        <p:nvPicPr>
          <p:cNvPr id="9" name="Image 7" descr="preencoded.png"/>
          <p:cNvPicPr>
            <a:picLocks noChangeAspect="1"/>
          </p:cNvPicPr>
          <p:nvPr/>
        </p:nvPicPr>
        <p:blipFill>
          <a:blip r:embed="rId10"/>
          <a:stretch>
            <a:fillRect/>
          </a:stretch>
        </p:blipFill>
        <p:spPr>
          <a:xfrm>
            <a:off x="704850" y="3486150"/>
            <a:ext cx="152400" cy="152400"/>
          </a:xfrm>
          <a:prstGeom prst="rect">
            <a:avLst/>
          </a:prstGeom>
        </p:spPr>
      </p:pic>
      <p:pic>
        <p:nvPicPr>
          <p:cNvPr id="10" name="Image 8" descr="preencoded.png"/>
          <p:cNvPicPr>
            <a:picLocks noChangeAspect="1"/>
          </p:cNvPicPr>
          <p:nvPr/>
        </p:nvPicPr>
        <p:blipFill>
          <a:blip r:embed="rId11"/>
          <a:stretch>
            <a:fillRect/>
          </a:stretch>
        </p:blipFill>
        <p:spPr>
          <a:xfrm>
            <a:off x="609600" y="4114800"/>
            <a:ext cx="5181600" cy="762000"/>
          </a:xfrm>
          <a:prstGeom prst="rect">
            <a:avLst/>
          </a:prstGeom>
        </p:spPr>
      </p:pic>
      <p:pic>
        <p:nvPicPr>
          <p:cNvPr id="11" name="Image 9" descr="preencoded.png"/>
          <p:cNvPicPr>
            <a:picLocks noChangeAspect="1"/>
          </p:cNvPicPr>
          <p:nvPr/>
        </p:nvPicPr>
        <p:blipFill>
          <a:blip r:embed="rId12"/>
          <a:stretch>
            <a:fillRect/>
          </a:stretch>
        </p:blipFill>
        <p:spPr>
          <a:xfrm>
            <a:off x="762000" y="4295775"/>
            <a:ext cx="114300" cy="152400"/>
          </a:xfrm>
          <a:prstGeom prst="rect">
            <a:avLst/>
          </a:prstGeom>
        </p:spPr>
      </p:pic>
      <p:pic>
        <p:nvPicPr>
          <p:cNvPr id="12" name="Image 10" descr="preencoded.png"/>
          <p:cNvPicPr>
            <a:picLocks noChangeAspect="1"/>
          </p:cNvPicPr>
          <p:nvPr/>
        </p:nvPicPr>
        <p:blipFill>
          <a:blip r:embed="rId13"/>
          <a:stretch>
            <a:fillRect/>
          </a:stretch>
        </p:blipFill>
        <p:spPr>
          <a:xfrm>
            <a:off x="6530280" y="1714500"/>
            <a:ext cx="2331690" cy="2895600"/>
          </a:xfrm>
          <a:prstGeom prst="rect">
            <a:avLst/>
          </a:prstGeom>
        </p:spPr>
      </p:pic>
      <p:pic>
        <p:nvPicPr>
          <p:cNvPr id="13" name="Image 11" descr="preencoded.png"/>
          <p:cNvPicPr>
            <a:picLocks noChangeAspect="1"/>
          </p:cNvPicPr>
          <p:nvPr/>
        </p:nvPicPr>
        <p:blipFill>
          <a:blip r:embed="rId14"/>
          <a:stretch>
            <a:fillRect/>
          </a:stretch>
        </p:blipFill>
        <p:spPr>
          <a:xfrm>
            <a:off x="6682680" y="1895475"/>
            <a:ext cx="152400" cy="171450"/>
          </a:xfrm>
          <a:prstGeom prst="rect">
            <a:avLst/>
          </a:prstGeom>
        </p:spPr>
      </p:pic>
      <p:pic>
        <p:nvPicPr>
          <p:cNvPr id="14" name="Image 12" descr="preencoded.png"/>
          <p:cNvPicPr>
            <a:picLocks noChangeAspect="1"/>
          </p:cNvPicPr>
          <p:nvPr/>
        </p:nvPicPr>
        <p:blipFill>
          <a:blip r:embed="rId15"/>
          <a:stretch>
            <a:fillRect/>
          </a:stretch>
        </p:blipFill>
        <p:spPr>
          <a:xfrm>
            <a:off x="6682680" y="2324100"/>
            <a:ext cx="228600" cy="228600"/>
          </a:xfrm>
          <a:prstGeom prst="rect">
            <a:avLst/>
          </a:prstGeom>
        </p:spPr>
      </p:pic>
      <p:pic>
        <p:nvPicPr>
          <p:cNvPr id="15" name="Image 13" descr="preencoded.png"/>
          <p:cNvPicPr>
            <a:picLocks noChangeAspect="1"/>
          </p:cNvPicPr>
          <p:nvPr/>
        </p:nvPicPr>
        <p:blipFill>
          <a:blip r:embed="rId16"/>
          <a:stretch>
            <a:fillRect/>
          </a:stretch>
        </p:blipFill>
        <p:spPr>
          <a:xfrm>
            <a:off x="6682680" y="2876550"/>
            <a:ext cx="228600" cy="228600"/>
          </a:xfrm>
          <a:prstGeom prst="rect">
            <a:avLst/>
          </a:prstGeom>
        </p:spPr>
      </p:pic>
      <p:pic>
        <p:nvPicPr>
          <p:cNvPr id="16" name="Image 14" descr="preencoded.png"/>
          <p:cNvPicPr>
            <a:picLocks noChangeAspect="1"/>
          </p:cNvPicPr>
          <p:nvPr/>
        </p:nvPicPr>
        <p:blipFill>
          <a:blip r:embed="rId16"/>
          <a:stretch>
            <a:fillRect/>
          </a:stretch>
        </p:blipFill>
        <p:spPr>
          <a:xfrm>
            <a:off x="6682680" y="3314700"/>
            <a:ext cx="228600" cy="228600"/>
          </a:xfrm>
          <a:prstGeom prst="rect">
            <a:avLst/>
          </a:prstGeom>
        </p:spPr>
      </p:pic>
      <p:pic>
        <p:nvPicPr>
          <p:cNvPr id="17" name="Image 15" descr="preencoded.png"/>
          <p:cNvPicPr>
            <a:picLocks noChangeAspect="1"/>
          </p:cNvPicPr>
          <p:nvPr/>
        </p:nvPicPr>
        <p:blipFill>
          <a:blip r:embed="rId16"/>
          <a:stretch>
            <a:fillRect/>
          </a:stretch>
        </p:blipFill>
        <p:spPr>
          <a:xfrm>
            <a:off x="6682680" y="3752850"/>
            <a:ext cx="228600" cy="228600"/>
          </a:xfrm>
          <a:prstGeom prst="rect">
            <a:avLst/>
          </a:prstGeom>
        </p:spPr>
      </p:pic>
      <p:pic>
        <p:nvPicPr>
          <p:cNvPr id="18" name="Image 16" descr="preencoded.png"/>
          <p:cNvPicPr>
            <a:picLocks noChangeAspect="1"/>
          </p:cNvPicPr>
          <p:nvPr/>
        </p:nvPicPr>
        <p:blipFill>
          <a:blip r:embed="rId17"/>
          <a:stretch>
            <a:fillRect/>
          </a:stretch>
        </p:blipFill>
        <p:spPr>
          <a:xfrm>
            <a:off x="9121080" y="1714500"/>
            <a:ext cx="2331690" cy="2895600"/>
          </a:xfrm>
          <a:prstGeom prst="rect">
            <a:avLst/>
          </a:prstGeom>
        </p:spPr>
      </p:pic>
      <p:pic>
        <p:nvPicPr>
          <p:cNvPr id="19" name="Image 17" descr="preencoded.png"/>
          <p:cNvPicPr>
            <a:picLocks noChangeAspect="1"/>
          </p:cNvPicPr>
          <p:nvPr/>
        </p:nvPicPr>
        <p:blipFill>
          <a:blip r:embed="rId14"/>
          <a:stretch>
            <a:fillRect/>
          </a:stretch>
        </p:blipFill>
        <p:spPr>
          <a:xfrm>
            <a:off x="9273480" y="1895475"/>
            <a:ext cx="152400" cy="171450"/>
          </a:xfrm>
          <a:prstGeom prst="rect">
            <a:avLst/>
          </a:prstGeom>
        </p:spPr>
      </p:pic>
      <p:pic>
        <p:nvPicPr>
          <p:cNvPr id="20" name="Image 18" descr="preencoded.png"/>
          <p:cNvPicPr>
            <a:picLocks noChangeAspect="1"/>
          </p:cNvPicPr>
          <p:nvPr/>
        </p:nvPicPr>
        <p:blipFill>
          <a:blip r:embed="rId16"/>
          <a:stretch>
            <a:fillRect/>
          </a:stretch>
        </p:blipFill>
        <p:spPr>
          <a:xfrm>
            <a:off x="9273480" y="2590800"/>
            <a:ext cx="228600" cy="228600"/>
          </a:xfrm>
          <a:prstGeom prst="rect">
            <a:avLst/>
          </a:prstGeom>
        </p:spPr>
      </p:pic>
      <p:pic>
        <p:nvPicPr>
          <p:cNvPr id="21" name="Image 19" descr="preencoded.png"/>
          <p:cNvPicPr>
            <a:picLocks noChangeAspect="1"/>
          </p:cNvPicPr>
          <p:nvPr/>
        </p:nvPicPr>
        <p:blipFill>
          <a:blip r:embed="rId18"/>
          <a:stretch>
            <a:fillRect/>
          </a:stretch>
        </p:blipFill>
        <p:spPr>
          <a:xfrm>
            <a:off x="9273480" y="3143250"/>
            <a:ext cx="228600" cy="228600"/>
          </a:xfrm>
          <a:prstGeom prst="rect">
            <a:avLst/>
          </a:prstGeom>
        </p:spPr>
      </p:pic>
      <p:pic>
        <p:nvPicPr>
          <p:cNvPr id="22" name="Image 20" descr="preencoded.png"/>
          <p:cNvPicPr>
            <a:picLocks noChangeAspect="1"/>
          </p:cNvPicPr>
          <p:nvPr/>
        </p:nvPicPr>
        <p:blipFill>
          <a:blip r:embed="rId16"/>
          <a:stretch>
            <a:fillRect/>
          </a:stretch>
        </p:blipFill>
        <p:spPr>
          <a:xfrm>
            <a:off x="9273480" y="3581400"/>
            <a:ext cx="228600" cy="228600"/>
          </a:xfrm>
          <a:prstGeom prst="rect">
            <a:avLst/>
          </a:prstGeom>
        </p:spPr>
      </p:pic>
      <p:pic>
        <p:nvPicPr>
          <p:cNvPr id="23" name="Image 21" descr="preencoded.png"/>
          <p:cNvPicPr>
            <a:picLocks noChangeAspect="1"/>
          </p:cNvPicPr>
          <p:nvPr/>
        </p:nvPicPr>
        <p:blipFill>
          <a:blip r:embed="rId19"/>
          <a:stretch>
            <a:fillRect/>
          </a:stretch>
        </p:blipFill>
        <p:spPr>
          <a:xfrm>
            <a:off x="9273480" y="4019550"/>
            <a:ext cx="228600" cy="228600"/>
          </a:xfrm>
          <a:prstGeom prst="rect">
            <a:avLst/>
          </a:prstGeom>
        </p:spPr>
      </p:pic>
      <p:pic>
        <p:nvPicPr>
          <p:cNvPr id="24" name="Image 22" descr="preencoded.png"/>
          <p:cNvPicPr>
            <a:picLocks noChangeAspect="1"/>
          </p:cNvPicPr>
          <p:nvPr/>
        </p:nvPicPr>
        <p:blipFill>
          <a:blip r:embed="rId20"/>
          <a:stretch>
            <a:fillRect/>
          </a:stretch>
        </p:blipFill>
        <p:spPr>
          <a:xfrm>
            <a:off x="6400800" y="4838700"/>
            <a:ext cx="5181600" cy="762000"/>
          </a:xfrm>
          <a:prstGeom prst="rect">
            <a:avLst/>
          </a:prstGeom>
        </p:spPr>
      </p:pic>
      <p:pic>
        <p:nvPicPr>
          <p:cNvPr id="25" name="Image 23" descr="preencoded.png"/>
          <p:cNvPicPr>
            <a:picLocks noChangeAspect="1"/>
          </p:cNvPicPr>
          <p:nvPr/>
        </p:nvPicPr>
        <p:blipFill>
          <a:blip r:embed="rId21"/>
          <a:stretch>
            <a:fillRect/>
          </a:stretch>
        </p:blipFill>
        <p:spPr>
          <a:xfrm>
            <a:off x="6553200" y="5019675"/>
            <a:ext cx="152400" cy="152400"/>
          </a:xfrm>
          <a:prstGeom prst="rect">
            <a:avLst/>
          </a:prstGeom>
        </p:spPr>
      </p:pic>
      <p:sp>
        <p:nvSpPr>
          <p:cNvPr id="26" name="Text 0"/>
          <p:cNvSpPr/>
          <p:nvPr/>
        </p:nvSpPr>
        <p:spPr>
          <a:xfrm>
            <a:off x="609600" y="6096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Key Benefits &amp; How It Works</a:t>
            </a:r>
            <a:endParaRPr lang="en-US" sz="2700" dirty="0"/>
          </a:p>
        </p:txBody>
      </p:sp>
      <p:sp>
        <p:nvSpPr>
          <p:cNvPr id="27" name="Text 1"/>
          <p:cNvSpPr/>
          <p:nvPr/>
        </p:nvSpPr>
        <p:spPr>
          <a:xfrm>
            <a:off x="609600" y="12192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Key Benefits</a:t>
            </a:r>
            <a:endParaRPr lang="en-US" sz="1800" dirty="0"/>
          </a:p>
        </p:txBody>
      </p:sp>
      <p:sp>
        <p:nvSpPr>
          <p:cNvPr id="28" name="Text 2"/>
          <p:cNvSpPr/>
          <p:nvPr/>
        </p:nvSpPr>
        <p:spPr>
          <a:xfrm>
            <a:off x="1095375" y="1676400"/>
            <a:ext cx="46958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Read Scalability</a:t>
            </a:r>
            <a:endParaRPr lang="en-US" sz="1350" dirty="0"/>
          </a:p>
        </p:txBody>
      </p:sp>
      <p:sp>
        <p:nvSpPr>
          <p:cNvPr id="29" name="Text 3"/>
          <p:cNvSpPr/>
          <p:nvPr/>
        </p:nvSpPr>
        <p:spPr>
          <a:xfrm>
            <a:off x="1095375" y="1943100"/>
            <a:ext cx="46958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Offloads read traffic from primary DB, handling higher volume of read requests</a:t>
            </a:r>
            <a:endParaRPr lang="en-US" sz="1200" dirty="0"/>
          </a:p>
        </p:txBody>
      </p:sp>
      <p:sp>
        <p:nvSpPr>
          <p:cNvPr id="30" name="Text 4"/>
          <p:cNvSpPr/>
          <p:nvPr/>
        </p:nvSpPr>
        <p:spPr>
          <a:xfrm>
            <a:off x="1095375" y="2533650"/>
            <a:ext cx="46958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Improved Performance</a:t>
            </a:r>
            <a:endParaRPr lang="en-US" sz="1350" dirty="0"/>
          </a:p>
        </p:txBody>
      </p:sp>
      <p:sp>
        <p:nvSpPr>
          <p:cNvPr id="31" name="Text 5"/>
          <p:cNvSpPr/>
          <p:nvPr/>
        </p:nvSpPr>
        <p:spPr>
          <a:xfrm>
            <a:off x="1095375" y="2800350"/>
            <a:ext cx="46958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Reduced latency and dedicated resources for primary instance</a:t>
            </a:r>
            <a:endParaRPr lang="en-US" sz="1200" dirty="0"/>
          </a:p>
        </p:txBody>
      </p:sp>
      <p:sp>
        <p:nvSpPr>
          <p:cNvPr id="32" name="Text 6"/>
          <p:cNvSpPr/>
          <p:nvPr/>
        </p:nvSpPr>
        <p:spPr>
          <a:xfrm>
            <a:off x="1095375" y="3390900"/>
            <a:ext cx="4442371"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Enhanced Availability</a:t>
            </a:r>
            <a:endParaRPr lang="en-US" sz="1350" dirty="0"/>
          </a:p>
        </p:txBody>
      </p:sp>
      <p:sp>
        <p:nvSpPr>
          <p:cNvPr id="33" name="Text 7"/>
          <p:cNvSpPr/>
          <p:nvPr/>
        </p:nvSpPr>
        <p:spPr>
          <a:xfrm>
            <a:off x="1095375" y="3657600"/>
            <a:ext cx="5330845"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Failover target and cross-region disaster recovery solution</a:t>
            </a:r>
            <a:endParaRPr lang="en-US" sz="1200" dirty="0"/>
          </a:p>
        </p:txBody>
      </p:sp>
      <p:sp>
        <p:nvSpPr>
          <p:cNvPr id="34" name="Text 8"/>
          <p:cNvSpPr/>
          <p:nvPr/>
        </p:nvSpPr>
        <p:spPr>
          <a:xfrm>
            <a:off x="952500" y="42672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Read replicas are particularly useful for read-heavy applications, analytics, and improving database performance.</a:t>
            </a:r>
            <a:endParaRPr lang="en-US" sz="1200" dirty="0"/>
          </a:p>
        </p:txBody>
      </p:sp>
      <p:sp>
        <p:nvSpPr>
          <p:cNvPr id="35" name="Text 9"/>
          <p:cNvSpPr/>
          <p:nvPr/>
        </p:nvSpPr>
        <p:spPr>
          <a:xfrm>
            <a:off x="6400800" y="12192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Replication Mechanism</a:t>
            </a:r>
            <a:endParaRPr lang="en-US" sz="1800" dirty="0"/>
          </a:p>
        </p:txBody>
      </p:sp>
      <p:sp>
        <p:nvSpPr>
          <p:cNvPr id="36" name="Text 10"/>
          <p:cNvSpPr/>
          <p:nvPr/>
        </p:nvSpPr>
        <p:spPr>
          <a:xfrm>
            <a:off x="6911280" y="1866900"/>
            <a:ext cx="2432268"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For RDS Engines</a:t>
            </a:r>
            <a:endParaRPr lang="en-US" sz="1350" dirty="0"/>
          </a:p>
        </p:txBody>
      </p:sp>
      <p:sp>
        <p:nvSpPr>
          <p:cNvPr id="37" name="Text 11"/>
          <p:cNvSpPr/>
          <p:nvPr/>
        </p:nvSpPr>
        <p:spPr>
          <a:xfrm>
            <a:off x="6750546" y="2324100"/>
            <a:ext cx="274320" cy="228600"/>
          </a:xfrm>
          <a:prstGeom prst="rect">
            <a:avLst/>
          </a:prstGeom>
          <a:noFill/>
          <a:ln/>
        </p:spPr>
        <p:txBody>
          <a:bodyPr vert="horz" wrap="square" lIns="0" tIns="0" rIns="0" bIns="0" rtlCol="0" anchor="t"/>
          <a:lstStyle/>
          <a:p>
            <a:pPr marL="0" indent="0">
              <a:lnSpc>
                <a:spcPts val="1575"/>
              </a:lnSpc>
              <a:buNone/>
            </a:pPr>
            <a:r>
              <a:rPr lang="en-US" sz="1050" b="1" dirty="0">
                <a:solidFill>
                  <a:srgbClr val="374151"/>
                </a:solidFill>
                <a:latin typeface="ui-sans-serif" pitchFamily="34" charset="0"/>
                <a:ea typeface="ui-sans-serif" pitchFamily="34" charset="-122"/>
                <a:cs typeface="ui-sans-serif" pitchFamily="34" charset="-120"/>
              </a:rPr>
              <a:t>1</a:t>
            </a:r>
            <a:endParaRPr lang="en-US" sz="1050" dirty="0"/>
          </a:p>
        </p:txBody>
      </p:sp>
      <p:sp>
        <p:nvSpPr>
          <p:cNvPr id="38" name="Text 12"/>
          <p:cNvSpPr/>
          <p:nvPr/>
        </p:nvSpPr>
        <p:spPr>
          <a:xfrm>
            <a:off x="7006530" y="2209800"/>
            <a:ext cx="170304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Initial snapshot of source DB</a:t>
            </a:r>
            <a:endParaRPr lang="en-US" sz="1200" dirty="0"/>
          </a:p>
        </p:txBody>
      </p:sp>
      <p:sp>
        <p:nvSpPr>
          <p:cNvPr id="39" name="Text 13"/>
          <p:cNvSpPr/>
          <p:nvPr/>
        </p:nvSpPr>
        <p:spPr>
          <a:xfrm>
            <a:off x="6750546" y="2876550"/>
            <a:ext cx="274320" cy="228600"/>
          </a:xfrm>
          <a:prstGeom prst="rect">
            <a:avLst/>
          </a:prstGeom>
          <a:noFill/>
          <a:ln/>
        </p:spPr>
        <p:txBody>
          <a:bodyPr vert="horz" wrap="square" lIns="0" tIns="0" rIns="0" bIns="0" rtlCol="0" anchor="t"/>
          <a:lstStyle/>
          <a:p>
            <a:pPr marL="0" indent="0">
              <a:lnSpc>
                <a:spcPts val="1575"/>
              </a:lnSpc>
              <a:buNone/>
            </a:pPr>
            <a:r>
              <a:rPr lang="en-US" sz="1050" b="1" dirty="0">
                <a:solidFill>
                  <a:srgbClr val="374151"/>
                </a:solidFill>
                <a:latin typeface="ui-sans-serif" pitchFamily="34" charset="0"/>
                <a:ea typeface="ui-sans-serif" pitchFamily="34" charset="-122"/>
                <a:cs typeface="ui-sans-serif" pitchFamily="34" charset="-120"/>
              </a:rPr>
              <a:t>2</a:t>
            </a:r>
            <a:endParaRPr lang="en-US" sz="1050" dirty="0"/>
          </a:p>
        </p:txBody>
      </p:sp>
      <p:sp>
        <p:nvSpPr>
          <p:cNvPr id="40" name="Text 14"/>
          <p:cNvSpPr/>
          <p:nvPr/>
        </p:nvSpPr>
        <p:spPr>
          <a:xfrm>
            <a:off x="7006530" y="2762250"/>
            <a:ext cx="170304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Uses native async replication</a:t>
            </a:r>
            <a:endParaRPr lang="en-US" sz="1200" dirty="0"/>
          </a:p>
        </p:txBody>
      </p:sp>
      <p:sp>
        <p:nvSpPr>
          <p:cNvPr id="41" name="Text 15"/>
          <p:cNvSpPr/>
          <p:nvPr/>
        </p:nvSpPr>
        <p:spPr>
          <a:xfrm>
            <a:off x="6750546" y="3314700"/>
            <a:ext cx="274320" cy="228600"/>
          </a:xfrm>
          <a:prstGeom prst="rect">
            <a:avLst/>
          </a:prstGeom>
          <a:noFill/>
          <a:ln/>
        </p:spPr>
        <p:txBody>
          <a:bodyPr vert="horz" wrap="square" lIns="0" tIns="0" rIns="0" bIns="0" rtlCol="0" anchor="t"/>
          <a:lstStyle/>
          <a:p>
            <a:pPr marL="0" indent="0">
              <a:lnSpc>
                <a:spcPts val="1575"/>
              </a:lnSpc>
              <a:buNone/>
            </a:pPr>
            <a:r>
              <a:rPr lang="en-US" sz="1050" b="1" dirty="0">
                <a:solidFill>
                  <a:srgbClr val="374151"/>
                </a:solidFill>
                <a:latin typeface="ui-sans-serif" pitchFamily="34" charset="0"/>
                <a:ea typeface="ui-sans-serif" pitchFamily="34" charset="-122"/>
                <a:cs typeface="ui-sans-serif" pitchFamily="34" charset="-120"/>
              </a:rPr>
              <a:t>3</a:t>
            </a:r>
            <a:endParaRPr lang="en-US" sz="1050" dirty="0"/>
          </a:p>
        </p:txBody>
      </p:sp>
      <p:sp>
        <p:nvSpPr>
          <p:cNvPr id="42" name="Text 16"/>
          <p:cNvSpPr/>
          <p:nvPr/>
        </p:nvSpPr>
        <p:spPr>
          <a:xfrm>
            <a:off x="7006530" y="3314700"/>
            <a:ext cx="1767542"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MySQL: Binary logs</a:t>
            </a:r>
            <a:endParaRPr lang="en-US" sz="1200" dirty="0"/>
          </a:p>
        </p:txBody>
      </p:sp>
      <p:sp>
        <p:nvSpPr>
          <p:cNvPr id="43" name="Text 17"/>
          <p:cNvSpPr/>
          <p:nvPr/>
        </p:nvSpPr>
        <p:spPr>
          <a:xfrm>
            <a:off x="6750546" y="3752850"/>
            <a:ext cx="274320" cy="228600"/>
          </a:xfrm>
          <a:prstGeom prst="rect">
            <a:avLst/>
          </a:prstGeom>
          <a:noFill/>
          <a:ln/>
        </p:spPr>
        <p:txBody>
          <a:bodyPr vert="horz" wrap="square" lIns="0" tIns="0" rIns="0" bIns="0" rtlCol="0" anchor="t"/>
          <a:lstStyle/>
          <a:p>
            <a:pPr marL="0" indent="0">
              <a:lnSpc>
                <a:spcPts val="1575"/>
              </a:lnSpc>
              <a:buNone/>
            </a:pPr>
            <a:r>
              <a:rPr lang="en-US" sz="1050" b="1" dirty="0">
                <a:solidFill>
                  <a:srgbClr val="374151"/>
                </a:solidFill>
                <a:latin typeface="ui-sans-serif" pitchFamily="34" charset="0"/>
                <a:ea typeface="ui-sans-serif" pitchFamily="34" charset="-122"/>
                <a:cs typeface="ui-sans-serif" pitchFamily="34" charset="-120"/>
              </a:rPr>
              <a:t>4</a:t>
            </a:r>
            <a:endParaRPr lang="en-US" sz="1050" dirty="0"/>
          </a:p>
        </p:txBody>
      </p:sp>
      <p:sp>
        <p:nvSpPr>
          <p:cNvPr id="44" name="Text 18"/>
          <p:cNvSpPr/>
          <p:nvPr/>
        </p:nvSpPr>
        <p:spPr>
          <a:xfrm>
            <a:off x="7006530" y="3638550"/>
            <a:ext cx="170304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PostgreSQL: Write-Ahead Logs</a:t>
            </a:r>
            <a:endParaRPr lang="en-US" sz="1200" dirty="0"/>
          </a:p>
        </p:txBody>
      </p:sp>
      <p:sp>
        <p:nvSpPr>
          <p:cNvPr id="45" name="Text 19"/>
          <p:cNvSpPr/>
          <p:nvPr/>
        </p:nvSpPr>
        <p:spPr>
          <a:xfrm>
            <a:off x="9502080" y="1866900"/>
            <a:ext cx="2026890" cy="5334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For Aurora Replicas</a:t>
            </a:r>
            <a:endParaRPr lang="en-US" sz="1350" dirty="0"/>
          </a:p>
        </p:txBody>
      </p:sp>
      <p:sp>
        <p:nvSpPr>
          <p:cNvPr id="46" name="Text 20"/>
          <p:cNvSpPr/>
          <p:nvPr/>
        </p:nvSpPr>
        <p:spPr>
          <a:xfrm>
            <a:off x="9341346" y="2590800"/>
            <a:ext cx="274320" cy="228600"/>
          </a:xfrm>
          <a:prstGeom prst="rect">
            <a:avLst/>
          </a:prstGeom>
          <a:noFill/>
          <a:ln/>
        </p:spPr>
        <p:txBody>
          <a:bodyPr vert="horz" wrap="square" lIns="0" tIns="0" rIns="0" bIns="0" rtlCol="0" anchor="t"/>
          <a:lstStyle/>
          <a:p>
            <a:pPr marL="0" indent="0">
              <a:lnSpc>
                <a:spcPts val="1575"/>
              </a:lnSpc>
              <a:buNone/>
            </a:pPr>
            <a:r>
              <a:rPr lang="en-US" sz="1050" b="1" dirty="0">
                <a:solidFill>
                  <a:srgbClr val="374151"/>
                </a:solidFill>
                <a:latin typeface="ui-sans-serif" pitchFamily="34" charset="0"/>
                <a:ea typeface="ui-sans-serif" pitchFamily="34" charset="-122"/>
                <a:cs typeface="ui-sans-serif" pitchFamily="34" charset="-120"/>
              </a:rPr>
              <a:t>1</a:t>
            </a:r>
            <a:endParaRPr lang="en-US" sz="1050" dirty="0"/>
          </a:p>
        </p:txBody>
      </p:sp>
      <p:sp>
        <p:nvSpPr>
          <p:cNvPr id="47" name="Text 21"/>
          <p:cNvSpPr/>
          <p:nvPr/>
        </p:nvSpPr>
        <p:spPr>
          <a:xfrm>
            <a:off x="9597330" y="2476500"/>
            <a:ext cx="170304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Shares SSD-backed storage</a:t>
            </a:r>
            <a:endParaRPr lang="en-US" sz="1200" dirty="0"/>
          </a:p>
        </p:txBody>
      </p:sp>
      <p:sp>
        <p:nvSpPr>
          <p:cNvPr id="48" name="Text 22"/>
          <p:cNvSpPr/>
          <p:nvPr/>
        </p:nvSpPr>
        <p:spPr>
          <a:xfrm>
            <a:off x="9341346" y="3143250"/>
            <a:ext cx="274320" cy="228600"/>
          </a:xfrm>
          <a:prstGeom prst="rect">
            <a:avLst/>
          </a:prstGeom>
          <a:noFill/>
          <a:ln/>
        </p:spPr>
        <p:txBody>
          <a:bodyPr vert="horz" wrap="square" lIns="0" tIns="0" rIns="0" bIns="0" rtlCol="0" anchor="t"/>
          <a:lstStyle/>
          <a:p>
            <a:pPr marL="0" indent="0">
              <a:lnSpc>
                <a:spcPts val="1575"/>
              </a:lnSpc>
              <a:buNone/>
            </a:pPr>
            <a:r>
              <a:rPr lang="en-US" sz="1050" b="1" dirty="0">
                <a:solidFill>
                  <a:srgbClr val="374151"/>
                </a:solidFill>
                <a:latin typeface="ui-sans-serif" pitchFamily="34" charset="0"/>
                <a:ea typeface="ui-sans-serif" pitchFamily="34" charset="-122"/>
                <a:cs typeface="ui-sans-serif" pitchFamily="34" charset="-120"/>
              </a:rPr>
              <a:t>2</a:t>
            </a:r>
            <a:endParaRPr lang="en-US" sz="1050" dirty="0"/>
          </a:p>
        </p:txBody>
      </p:sp>
      <p:sp>
        <p:nvSpPr>
          <p:cNvPr id="49" name="Text 23"/>
          <p:cNvSpPr/>
          <p:nvPr/>
        </p:nvSpPr>
        <p:spPr>
          <a:xfrm>
            <a:off x="9597330" y="3028950"/>
            <a:ext cx="170304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 data copying needed</a:t>
            </a:r>
            <a:endParaRPr lang="en-US" sz="1200" dirty="0"/>
          </a:p>
        </p:txBody>
      </p:sp>
      <p:sp>
        <p:nvSpPr>
          <p:cNvPr id="50" name="Text 24"/>
          <p:cNvSpPr/>
          <p:nvPr/>
        </p:nvSpPr>
        <p:spPr>
          <a:xfrm>
            <a:off x="9341346" y="3581400"/>
            <a:ext cx="274320" cy="228600"/>
          </a:xfrm>
          <a:prstGeom prst="rect">
            <a:avLst/>
          </a:prstGeom>
          <a:noFill/>
          <a:ln/>
        </p:spPr>
        <p:txBody>
          <a:bodyPr vert="horz" wrap="square" lIns="0" tIns="0" rIns="0" bIns="0" rtlCol="0" anchor="t"/>
          <a:lstStyle/>
          <a:p>
            <a:pPr marL="0" indent="0">
              <a:lnSpc>
                <a:spcPts val="1575"/>
              </a:lnSpc>
              <a:buNone/>
            </a:pPr>
            <a:r>
              <a:rPr lang="en-US" sz="1050" b="1" dirty="0">
                <a:solidFill>
                  <a:srgbClr val="374151"/>
                </a:solidFill>
                <a:latin typeface="ui-sans-serif" pitchFamily="34" charset="0"/>
                <a:ea typeface="ui-sans-serif" pitchFamily="34" charset="-122"/>
                <a:cs typeface="ui-sans-serif" pitchFamily="34" charset="-120"/>
              </a:rPr>
              <a:t>3</a:t>
            </a:r>
            <a:endParaRPr lang="en-US" sz="1050" dirty="0"/>
          </a:p>
        </p:txBody>
      </p:sp>
      <p:sp>
        <p:nvSpPr>
          <p:cNvPr id="51" name="Text 25"/>
          <p:cNvSpPr/>
          <p:nvPr/>
        </p:nvSpPr>
        <p:spPr>
          <a:xfrm>
            <a:off x="9597330" y="3581400"/>
            <a:ext cx="1786473"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Very low replica lag</a:t>
            </a:r>
            <a:endParaRPr lang="en-US" sz="1200" dirty="0"/>
          </a:p>
        </p:txBody>
      </p:sp>
      <p:sp>
        <p:nvSpPr>
          <p:cNvPr id="52" name="Text 26"/>
          <p:cNvSpPr/>
          <p:nvPr/>
        </p:nvSpPr>
        <p:spPr>
          <a:xfrm>
            <a:off x="9341346" y="4019550"/>
            <a:ext cx="274320" cy="228600"/>
          </a:xfrm>
          <a:prstGeom prst="rect">
            <a:avLst/>
          </a:prstGeom>
          <a:noFill/>
          <a:ln/>
        </p:spPr>
        <p:txBody>
          <a:bodyPr vert="horz" wrap="square" lIns="0" tIns="0" rIns="0" bIns="0" rtlCol="0" anchor="t"/>
          <a:lstStyle/>
          <a:p>
            <a:pPr marL="0" indent="0">
              <a:lnSpc>
                <a:spcPts val="1575"/>
              </a:lnSpc>
              <a:buNone/>
            </a:pPr>
            <a:r>
              <a:rPr lang="en-US" sz="1050" b="1" dirty="0">
                <a:solidFill>
                  <a:srgbClr val="374151"/>
                </a:solidFill>
                <a:latin typeface="ui-sans-serif" pitchFamily="34" charset="0"/>
                <a:ea typeface="ui-sans-serif" pitchFamily="34" charset="-122"/>
                <a:cs typeface="ui-sans-serif" pitchFamily="34" charset="-120"/>
              </a:rPr>
              <a:t>4</a:t>
            </a:r>
            <a:endParaRPr lang="en-US" sz="1050" dirty="0"/>
          </a:p>
        </p:txBody>
      </p:sp>
      <p:sp>
        <p:nvSpPr>
          <p:cNvPr id="53" name="Text 27"/>
          <p:cNvSpPr/>
          <p:nvPr/>
        </p:nvSpPr>
        <p:spPr>
          <a:xfrm>
            <a:off x="9597330" y="3905250"/>
            <a:ext cx="170304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Often less than 100ms</a:t>
            </a:r>
            <a:endParaRPr lang="en-US" sz="1200" dirty="0"/>
          </a:p>
        </p:txBody>
      </p:sp>
      <p:sp>
        <p:nvSpPr>
          <p:cNvPr id="54" name="Text 28"/>
          <p:cNvSpPr/>
          <p:nvPr/>
        </p:nvSpPr>
        <p:spPr>
          <a:xfrm>
            <a:off x="6781800" y="49911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Aurora replicas share the same storage layer as the primary instance, resulting in lower replica lag.</a:t>
            </a:r>
            <a:endParaRPr lang="en-US" sz="1200" dirty="0"/>
          </a:p>
        </p:txBody>
      </p:sp>
      <p:sp>
        <p:nvSpPr>
          <p:cNvPr id="55" name="Text 29"/>
          <p:cNvSpPr/>
          <p:nvPr/>
        </p:nvSpPr>
        <p:spPr>
          <a:xfrm>
            <a:off x="11786890" y="6467475"/>
            <a:ext cx="257532" cy="200025"/>
          </a:xfrm>
          <a:prstGeom prst="rect">
            <a:avLst/>
          </a:prstGeom>
          <a:noFill/>
          <a:ln/>
        </p:spPr>
        <p:txBody>
          <a:bodyPr vert="horz" wrap="square" lIns="0" tIns="0" rIns="0" bIns="0" rtlCol="0" anchor="t"/>
          <a:lstStyle/>
          <a:p>
            <a:pPr marL="0" indent="0">
              <a:lnSpc>
                <a:spcPts val="1575"/>
              </a:lnSpc>
              <a:buNone/>
            </a:pPr>
            <a:r>
              <a:rPr lang="en-US" sz="1050" dirty="0">
                <a:solidFill>
                  <a:srgbClr val="888888"/>
                </a:solidFill>
                <a:latin typeface="ui-sans-serif" pitchFamily="34" charset="0"/>
                <a:ea typeface="ui-sans-serif" pitchFamily="34" charset="-122"/>
                <a:cs typeface="ui-sans-serif" pitchFamily="34" charset="-120"/>
              </a:rPr>
              <a:t>3/4</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9906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2247900"/>
            <a:ext cx="3505200" cy="3429000"/>
          </a:xfrm>
          <a:prstGeom prst="rect">
            <a:avLst/>
          </a:prstGeom>
        </p:spPr>
      </p:pic>
      <p:pic>
        <p:nvPicPr>
          <p:cNvPr id="6" name="Image 4" descr="preencoded.png"/>
          <p:cNvPicPr>
            <a:picLocks noChangeAspect="1"/>
          </p:cNvPicPr>
          <p:nvPr/>
        </p:nvPicPr>
        <p:blipFill>
          <a:blip r:embed="rId7"/>
          <a:stretch>
            <a:fillRect/>
          </a:stretch>
        </p:blipFill>
        <p:spPr>
          <a:xfrm>
            <a:off x="1981200" y="2476500"/>
            <a:ext cx="762000" cy="762000"/>
          </a:xfrm>
          <a:prstGeom prst="rect">
            <a:avLst/>
          </a:prstGeom>
        </p:spPr>
      </p:pic>
      <p:pic>
        <p:nvPicPr>
          <p:cNvPr id="7" name="Image 5" descr="preencoded.png"/>
          <p:cNvPicPr>
            <a:picLocks noChangeAspect="1"/>
          </p:cNvPicPr>
          <p:nvPr/>
        </p:nvPicPr>
        <p:blipFill>
          <a:blip r:embed="rId8"/>
          <a:stretch>
            <a:fillRect/>
          </a:stretch>
        </p:blipFill>
        <p:spPr>
          <a:xfrm>
            <a:off x="2190750" y="2667000"/>
            <a:ext cx="342900" cy="381000"/>
          </a:xfrm>
          <a:prstGeom prst="rect">
            <a:avLst/>
          </a:prstGeom>
        </p:spPr>
      </p:pic>
      <p:pic>
        <p:nvPicPr>
          <p:cNvPr id="8" name="Image 6" descr="preencoded.png"/>
          <p:cNvPicPr>
            <a:picLocks noChangeAspect="1"/>
          </p:cNvPicPr>
          <p:nvPr/>
        </p:nvPicPr>
        <p:blipFill>
          <a:blip r:embed="rId9"/>
          <a:stretch>
            <a:fillRect/>
          </a:stretch>
        </p:blipFill>
        <p:spPr>
          <a:xfrm>
            <a:off x="838200" y="3886200"/>
            <a:ext cx="152400" cy="152400"/>
          </a:xfrm>
          <a:prstGeom prst="rect">
            <a:avLst/>
          </a:prstGeom>
        </p:spPr>
      </p:pic>
      <p:pic>
        <p:nvPicPr>
          <p:cNvPr id="9" name="Image 7" descr="preencoded.png"/>
          <p:cNvPicPr>
            <a:picLocks noChangeAspect="1"/>
          </p:cNvPicPr>
          <p:nvPr/>
        </p:nvPicPr>
        <p:blipFill>
          <a:blip r:embed="rId9"/>
          <a:stretch>
            <a:fillRect/>
          </a:stretch>
        </p:blipFill>
        <p:spPr>
          <a:xfrm>
            <a:off x="838200" y="4419600"/>
            <a:ext cx="152400" cy="152400"/>
          </a:xfrm>
          <a:prstGeom prst="rect">
            <a:avLst/>
          </a:prstGeom>
        </p:spPr>
      </p:pic>
      <p:pic>
        <p:nvPicPr>
          <p:cNvPr id="10" name="Image 8" descr="preencoded.png"/>
          <p:cNvPicPr>
            <a:picLocks noChangeAspect="1"/>
          </p:cNvPicPr>
          <p:nvPr/>
        </p:nvPicPr>
        <p:blipFill>
          <a:blip r:embed="rId9"/>
          <a:stretch>
            <a:fillRect/>
          </a:stretch>
        </p:blipFill>
        <p:spPr>
          <a:xfrm>
            <a:off x="838200" y="4953000"/>
            <a:ext cx="152400" cy="152400"/>
          </a:xfrm>
          <a:prstGeom prst="rect">
            <a:avLst/>
          </a:prstGeom>
        </p:spPr>
      </p:pic>
      <p:pic>
        <p:nvPicPr>
          <p:cNvPr id="11" name="Image 9" descr="preencoded.png"/>
          <p:cNvPicPr>
            <a:picLocks noChangeAspect="1"/>
          </p:cNvPicPr>
          <p:nvPr/>
        </p:nvPicPr>
        <p:blipFill>
          <a:blip r:embed="rId10"/>
          <a:stretch>
            <a:fillRect/>
          </a:stretch>
        </p:blipFill>
        <p:spPr>
          <a:xfrm>
            <a:off x="4343400" y="2247900"/>
            <a:ext cx="3505200" cy="3429000"/>
          </a:xfrm>
          <a:prstGeom prst="rect">
            <a:avLst/>
          </a:prstGeom>
        </p:spPr>
      </p:pic>
      <p:pic>
        <p:nvPicPr>
          <p:cNvPr id="12" name="Image 10" descr="preencoded.png"/>
          <p:cNvPicPr>
            <a:picLocks noChangeAspect="1"/>
          </p:cNvPicPr>
          <p:nvPr/>
        </p:nvPicPr>
        <p:blipFill>
          <a:blip r:embed="rId11"/>
          <a:stretch>
            <a:fillRect/>
          </a:stretch>
        </p:blipFill>
        <p:spPr>
          <a:xfrm>
            <a:off x="5715000" y="2476500"/>
            <a:ext cx="762000" cy="762000"/>
          </a:xfrm>
          <a:prstGeom prst="rect">
            <a:avLst/>
          </a:prstGeom>
        </p:spPr>
      </p:pic>
      <p:pic>
        <p:nvPicPr>
          <p:cNvPr id="13" name="Image 11" descr="preencoded.png"/>
          <p:cNvPicPr>
            <a:picLocks noChangeAspect="1"/>
          </p:cNvPicPr>
          <p:nvPr/>
        </p:nvPicPr>
        <p:blipFill>
          <a:blip r:embed="rId12"/>
          <a:stretch>
            <a:fillRect/>
          </a:stretch>
        </p:blipFill>
        <p:spPr>
          <a:xfrm>
            <a:off x="5900738" y="2667000"/>
            <a:ext cx="390525" cy="381000"/>
          </a:xfrm>
          <a:prstGeom prst="rect">
            <a:avLst/>
          </a:prstGeom>
        </p:spPr>
      </p:pic>
      <p:pic>
        <p:nvPicPr>
          <p:cNvPr id="14" name="Image 12" descr="preencoded.png"/>
          <p:cNvPicPr>
            <a:picLocks noChangeAspect="1"/>
          </p:cNvPicPr>
          <p:nvPr/>
        </p:nvPicPr>
        <p:blipFill>
          <a:blip r:embed="rId13"/>
          <a:stretch>
            <a:fillRect/>
          </a:stretch>
        </p:blipFill>
        <p:spPr>
          <a:xfrm>
            <a:off x="4572000" y="4191000"/>
            <a:ext cx="152400" cy="152400"/>
          </a:xfrm>
          <a:prstGeom prst="rect">
            <a:avLst/>
          </a:prstGeom>
        </p:spPr>
      </p:pic>
      <p:pic>
        <p:nvPicPr>
          <p:cNvPr id="15" name="Image 13" descr="preencoded.png"/>
          <p:cNvPicPr>
            <a:picLocks noChangeAspect="1"/>
          </p:cNvPicPr>
          <p:nvPr/>
        </p:nvPicPr>
        <p:blipFill>
          <a:blip r:embed="rId13"/>
          <a:stretch>
            <a:fillRect/>
          </a:stretch>
        </p:blipFill>
        <p:spPr>
          <a:xfrm>
            <a:off x="4572000" y="4724400"/>
            <a:ext cx="152400" cy="152400"/>
          </a:xfrm>
          <a:prstGeom prst="rect">
            <a:avLst/>
          </a:prstGeom>
        </p:spPr>
      </p:pic>
      <p:pic>
        <p:nvPicPr>
          <p:cNvPr id="16" name="Image 14" descr="preencoded.png"/>
          <p:cNvPicPr>
            <a:picLocks noChangeAspect="1"/>
          </p:cNvPicPr>
          <p:nvPr/>
        </p:nvPicPr>
        <p:blipFill>
          <a:blip r:embed="rId13"/>
          <a:stretch>
            <a:fillRect/>
          </a:stretch>
        </p:blipFill>
        <p:spPr>
          <a:xfrm>
            <a:off x="4572000" y="5029200"/>
            <a:ext cx="152400" cy="152400"/>
          </a:xfrm>
          <a:prstGeom prst="rect">
            <a:avLst/>
          </a:prstGeom>
        </p:spPr>
      </p:pic>
      <p:pic>
        <p:nvPicPr>
          <p:cNvPr id="17" name="Image 15" descr="preencoded.png"/>
          <p:cNvPicPr>
            <a:picLocks noChangeAspect="1"/>
          </p:cNvPicPr>
          <p:nvPr/>
        </p:nvPicPr>
        <p:blipFill>
          <a:blip r:embed="rId14"/>
          <a:stretch>
            <a:fillRect/>
          </a:stretch>
        </p:blipFill>
        <p:spPr>
          <a:xfrm>
            <a:off x="8077200" y="2247900"/>
            <a:ext cx="3505200" cy="3429000"/>
          </a:xfrm>
          <a:prstGeom prst="rect">
            <a:avLst/>
          </a:prstGeom>
        </p:spPr>
      </p:pic>
      <p:pic>
        <p:nvPicPr>
          <p:cNvPr id="18" name="Image 16" descr="preencoded.png"/>
          <p:cNvPicPr>
            <a:picLocks noChangeAspect="1"/>
          </p:cNvPicPr>
          <p:nvPr/>
        </p:nvPicPr>
        <p:blipFill>
          <a:blip r:embed="rId15"/>
          <a:stretch>
            <a:fillRect/>
          </a:stretch>
        </p:blipFill>
        <p:spPr>
          <a:xfrm>
            <a:off x="9448800" y="2476500"/>
            <a:ext cx="762000" cy="762000"/>
          </a:xfrm>
          <a:prstGeom prst="rect">
            <a:avLst/>
          </a:prstGeom>
        </p:spPr>
      </p:pic>
      <p:pic>
        <p:nvPicPr>
          <p:cNvPr id="19" name="Image 17" descr="preencoded.png"/>
          <p:cNvPicPr>
            <a:picLocks noChangeAspect="1"/>
          </p:cNvPicPr>
          <p:nvPr/>
        </p:nvPicPr>
        <p:blipFill>
          <a:blip r:embed="rId16"/>
          <a:stretch>
            <a:fillRect/>
          </a:stretch>
        </p:blipFill>
        <p:spPr>
          <a:xfrm>
            <a:off x="9615488" y="2667000"/>
            <a:ext cx="428625" cy="381000"/>
          </a:xfrm>
          <a:prstGeom prst="rect">
            <a:avLst/>
          </a:prstGeom>
        </p:spPr>
      </p:pic>
      <p:pic>
        <p:nvPicPr>
          <p:cNvPr id="20" name="Image 18" descr="preencoded.png"/>
          <p:cNvPicPr>
            <a:picLocks noChangeAspect="1"/>
          </p:cNvPicPr>
          <p:nvPr/>
        </p:nvPicPr>
        <p:blipFill>
          <a:blip r:embed="rId17"/>
          <a:stretch>
            <a:fillRect/>
          </a:stretch>
        </p:blipFill>
        <p:spPr>
          <a:xfrm>
            <a:off x="8305800" y="3886200"/>
            <a:ext cx="152400" cy="152400"/>
          </a:xfrm>
          <a:prstGeom prst="rect">
            <a:avLst/>
          </a:prstGeom>
        </p:spPr>
      </p:pic>
      <p:pic>
        <p:nvPicPr>
          <p:cNvPr id="21" name="Image 19" descr="preencoded.png"/>
          <p:cNvPicPr>
            <a:picLocks noChangeAspect="1"/>
          </p:cNvPicPr>
          <p:nvPr/>
        </p:nvPicPr>
        <p:blipFill>
          <a:blip r:embed="rId17"/>
          <a:stretch>
            <a:fillRect/>
          </a:stretch>
        </p:blipFill>
        <p:spPr>
          <a:xfrm>
            <a:off x="8305800" y="4419600"/>
            <a:ext cx="152400" cy="152400"/>
          </a:xfrm>
          <a:prstGeom prst="rect">
            <a:avLst/>
          </a:prstGeom>
        </p:spPr>
      </p:pic>
      <p:pic>
        <p:nvPicPr>
          <p:cNvPr id="22" name="Image 20" descr="preencoded.png"/>
          <p:cNvPicPr>
            <a:picLocks noChangeAspect="1"/>
          </p:cNvPicPr>
          <p:nvPr/>
        </p:nvPicPr>
        <p:blipFill>
          <a:blip r:embed="rId17"/>
          <a:stretch>
            <a:fillRect/>
          </a:stretch>
        </p:blipFill>
        <p:spPr>
          <a:xfrm>
            <a:off x="8305800" y="4953000"/>
            <a:ext cx="152400" cy="152400"/>
          </a:xfrm>
          <a:prstGeom prst="rect">
            <a:avLst/>
          </a:prstGeom>
        </p:spPr>
      </p:pic>
      <p:sp>
        <p:nvSpPr>
          <p:cNvPr id="24"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Core Database Categories</a:t>
            </a:r>
            <a:endParaRPr lang="en-US" sz="2700" dirty="0"/>
          </a:p>
        </p:txBody>
      </p:sp>
      <p:sp>
        <p:nvSpPr>
          <p:cNvPr id="25" name="Text 1"/>
          <p:cNvSpPr/>
          <p:nvPr/>
        </p:nvSpPr>
        <p:spPr>
          <a:xfrm>
            <a:off x="609600" y="14097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AWS offers database solutions across three primary categories, each optimized for specific workload requirements.</a:t>
            </a:r>
            <a:endParaRPr lang="en-US" sz="1500" dirty="0"/>
          </a:p>
        </p:txBody>
      </p:sp>
      <p:sp>
        <p:nvSpPr>
          <p:cNvPr id="26" name="Text 2"/>
          <p:cNvSpPr/>
          <p:nvPr/>
        </p:nvSpPr>
        <p:spPr>
          <a:xfrm>
            <a:off x="1313706" y="3390900"/>
            <a:ext cx="2516386"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Relational (SQL)</a:t>
            </a:r>
            <a:endParaRPr lang="en-US" sz="1800" dirty="0"/>
          </a:p>
        </p:txBody>
      </p:sp>
      <p:sp>
        <p:nvSpPr>
          <p:cNvPr id="27" name="Text 3"/>
          <p:cNvSpPr/>
          <p:nvPr/>
        </p:nvSpPr>
        <p:spPr>
          <a:xfrm>
            <a:off x="1066800" y="38481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Structured, tabular format with predefined schemas</a:t>
            </a:r>
            <a:endParaRPr lang="en-US" sz="1200" dirty="0"/>
          </a:p>
        </p:txBody>
      </p:sp>
      <p:sp>
        <p:nvSpPr>
          <p:cNvPr id="28" name="Text 4"/>
          <p:cNvSpPr/>
          <p:nvPr/>
        </p:nvSpPr>
        <p:spPr>
          <a:xfrm>
            <a:off x="1066800" y="43815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Ensures ACID transactions and strong data consistency</a:t>
            </a:r>
            <a:endParaRPr lang="en-US" sz="1200" dirty="0"/>
          </a:p>
        </p:txBody>
      </p:sp>
      <p:sp>
        <p:nvSpPr>
          <p:cNvPr id="29" name="Text 5"/>
          <p:cNvSpPr/>
          <p:nvPr/>
        </p:nvSpPr>
        <p:spPr>
          <a:xfrm>
            <a:off x="1066800" y="49149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Ideal for complex queries and data integrity</a:t>
            </a:r>
            <a:endParaRPr lang="en-US" sz="1200" dirty="0"/>
          </a:p>
        </p:txBody>
      </p:sp>
      <p:sp>
        <p:nvSpPr>
          <p:cNvPr id="30" name="Text 6"/>
          <p:cNvSpPr/>
          <p:nvPr/>
        </p:nvSpPr>
        <p:spPr>
          <a:xfrm>
            <a:off x="4572000" y="3390900"/>
            <a:ext cx="30480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Non-Relational (NoSQL)</a:t>
            </a:r>
            <a:endParaRPr lang="en-US" sz="1800" dirty="0"/>
          </a:p>
        </p:txBody>
      </p:sp>
      <p:sp>
        <p:nvSpPr>
          <p:cNvPr id="31" name="Text 7"/>
          <p:cNvSpPr/>
          <p:nvPr/>
        </p:nvSpPr>
        <p:spPr>
          <a:xfrm>
            <a:off x="4800600" y="41529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Flexible schemas for diverse data models</a:t>
            </a:r>
            <a:endParaRPr lang="en-US" sz="1200" dirty="0"/>
          </a:p>
        </p:txBody>
      </p:sp>
      <p:sp>
        <p:nvSpPr>
          <p:cNvPr id="32" name="Text 8"/>
          <p:cNvSpPr/>
          <p:nvPr/>
        </p:nvSpPr>
        <p:spPr>
          <a:xfrm>
            <a:off x="4800600" y="4686300"/>
            <a:ext cx="290018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High scalability and low latency</a:t>
            </a:r>
            <a:endParaRPr lang="en-US" sz="1200" dirty="0"/>
          </a:p>
        </p:txBody>
      </p:sp>
      <p:sp>
        <p:nvSpPr>
          <p:cNvPr id="33" name="Text 9"/>
          <p:cNvSpPr/>
          <p:nvPr/>
        </p:nvSpPr>
        <p:spPr>
          <a:xfrm>
            <a:off x="4800600" y="49911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Dynamic data with varied access patterns</a:t>
            </a:r>
            <a:endParaRPr lang="en-US" sz="1200" dirty="0"/>
          </a:p>
        </p:txBody>
      </p:sp>
      <p:sp>
        <p:nvSpPr>
          <p:cNvPr id="34" name="Text 10"/>
          <p:cNvSpPr/>
          <p:nvPr/>
        </p:nvSpPr>
        <p:spPr>
          <a:xfrm>
            <a:off x="8641407" y="3390900"/>
            <a:ext cx="2851964"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Data Warehousing</a:t>
            </a:r>
            <a:endParaRPr lang="en-US" sz="1800" dirty="0"/>
          </a:p>
        </p:txBody>
      </p:sp>
      <p:sp>
        <p:nvSpPr>
          <p:cNvPr id="35" name="Text 11"/>
          <p:cNvSpPr/>
          <p:nvPr/>
        </p:nvSpPr>
        <p:spPr>
          <a:xfrm>
            <a:off x="8534400" y="38481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Optimized for analytical processing (OLAP)</a:t>
            </a:r>
            <a:endParaRPr lang="en-US" sz="1200" dirty="0"/>
          </a:p>
        </p:txBody>
      </p:sp>
      <p:sp>
        <p:nvSpPr>
          <p:cNvPr id="36" name="Text 12"/>
          <p:cNvSpPr/>
          <p:nvPr/>
        </p:nvSpPr>
        <p:spPr>
          <a:xfrm>
            <a:off x="8534400" y="4381500"/>
            <a:ext cx="2819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Large dataset scanning with complex queries</a:t>
            </a:r>
            <a:endParaRPr lang="en-US" sz="1200" dirty="0"/>
          </a:p>
        </p:txBody>
      </p:sp>
      <p:sp>
        <p:nvSpPr>
          <p:cNvPr id="37" name="Text 13"/>
          <p:cNvSpPr/>
          <p:nvPr/>
        </p:nvSpPr>
        <p:spPr>
          <a:xfrm>
            <a:off x="8534400" y="4914900"/>
            <a:ext cx="322718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Business intelligence and reporting</a:t>
            </a:r>
            <a:endParaRPr 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04800"/>
          </a:xfrm>
          <a:prstGeom prst="rect">
            <a:avLst/>
          </a:prstGeom>
        </p:spPr>
      </p:pic>
      <p:pic>
        <p:nvPicPr>
          <p:cNvPr id="4" name="Image 2" descr="preencoded.png"/>
          <p:cNvPicPr>
            <a:picLocks noChangeAspect="1"/>
          </p:cNvPicPr>
          <p:nvPr/>
        </p:nvPicPr>
        <p:blipFill>
          <a:blip r:embed="rId5"/>
          <a:stretch>
            <a:fillRect/>
          </a:stretch>
        </p:blipFill>
        <p:spPr>
          <a:xfrm>
            <a:off x="609600" y="1247775"/>
            <a:ext cx="228600" cy="228600"/>
          </a:xfrm>
          <a:prstGeom prst="rect">
            <a:avLst/>
          </a:prstGeom>
        </p:spPr>
      </p:pic>
      <p:pic>
        <p:nvPicPr>
          <p:cNvPr id="5" name="Image 3" descr="preencoded.png"/>
          <p:cNvPicPr>
            <a:picLocks noChangeAspect="1"/>
          </p:cNvPicPr>
          <p:nvPr/>
        </p:nvPicPr>
        <p:blipFill>
          <a:blip r:embed="rId6"/>
          <a:stretch>
            <a:fillRect/>
          </a:stretch>
        </p:blipFill>
        <p:spPr>
          <a:xfrm>
            <a:off x="609600" y="1676400"/>
            <a:ext cx="342900" cy="342900"/>
          </a:xfrm>
          <a:prstGeom prst="rect">
            <a:avLst/>
          </a:prstGeom>
        </p:spPr>
      </p:pic>
      <p:pic>
        <p:nvPicPr>
          <p:cNvPr id="6" name="Image 4" descr="preencoded.png"/>
          <p:cNvPicPr>
            <a:picLocks noChangeAspect="1"/>
          </p:cNvPicPr>
          <p:nvPr/>
        </p:nvPicPr>
        <p:blipFill>
          <a:blip r:embed="rId7"/>
          <a:stretch>
            <a:fillRect/>
          </a:stretch>
        </p:blipFill>
        <p:spPr>
          <a:xfrm>
            <a:off x="695325" y="1771650"/>
            <a:ext cx="171450" cy="152400"/>
          </a:xfrm>
          <a:prstGeom prst="rect">
            <a:avLst/>
          </a:prstGeom>
        </p:spPr>
      </p:pic>
      <p:pic>
        <p:nvPicPr>
          <p:cNvPr id="7" name="Image 5" descr="preencoded.png"/>
          <p:cNvPicPr>
            <a:picLocks noChangeAspect="1"/>
          </p:cNvPicPr>
          <p:nvPr/>
        </p:nvPicPr>
        <p:blipFill>
          <a:blip r:embed="rId8"/>
          <a:stretch>
            <a:fillRect/>
          </a:stretch>
        </p:blipFill>
        <p:spPr>
          <a:xfrm>
            <a:off x="6172200" y="1676400"/>
            <a:ext cx="342900" cy="342900"/>
          </a:xfrm>
          <a:prstGeom prst="rect">
            <a:avLst/>
          </a:prstGeom>
        </p:spPr>
      </p:pic>
      <p:pic>
        <p:nvPicPr>
          <p:cNvPr id="8" name="Image 6" descr="preencoded.png"/>
          <p:cNvPicPr>
            <a:picLocks noChangeAspect="1"/>
          </p:cNvPicPr>
          <p:nvPr/>
        </p:nvPicPr>
        <p:blipFill>
          <a:blip r:embed="rId9"/>
          <a:stretch>
            <a:fillRect/>
          </a:stretch>
        </p:blipFill>
        <p:spPr>
          <a:xfrm>
            <a:off x="6267450" y="1771650"/>
            <a:ext cx="152400" cy="152400"/>
          </a:xfrm>
          <a:prstGeom prst="rect">
            <a:avLst/>
          </a:prstGeom>
        </p:spPr>
      </p:pic>
      <p:pic>
        <p:nvPicPr>
          <p:cNvPr id="9" name="Image 7" descr="preencoded.png"/>
          <p:cNvPicPr>
            <a:picLocks noChangeAspect="1"/>
          </p:cNvPicPr>
          <p:nvPr/>
        </p:nvPicPr>
        <p:blipFill>
          <a:blip r:embed="rId10"/>
          <a:stretch>
            <a:fillRect/>
          </a:stretch>
        </p:blipFill>
        <p:spPr>
          <a:xfrm>
            <a:off x="609600" y="2438400"/>
            <a:ext cx="342900" cy="342900"/>
          </a:xfrm>
          <a:prstGeom prst="rect">
            <a:avLst/>
          </a:prstGeom>
        </p:spPr>
      </p:pic>
      <p:pic>
        <p:nvPicPr>
          <p:cNvPr id="10" name="Image 8" descr="preencoded.png"/>
          <p:cNvPicPr>
            <a:picLocks noChangeAspect="1"/>
          </p:cNvPicPr>
          <p:nvPr/>
        </p:nvPicPr>
        <p:blipFill>
          <a:blip r:embed="rId11"/>
          <a:stretch>
            <a:fillRect/>
          </a:stretch>
        </p:blipFill>
        <p:spPr>
          <a:xfrm>
            <a:off x="704850" y="2533650"/>
            <a:ext cx="152400" cy="152400"/>
          </a:xfrm>
          <a:prstGeom prst="rect">
            <a:avLst/>
          </a:prstGeom>
        </p:spPr>
      </p:pic>
      <p:pic>
        <p:nvPicPr>
          <p:cNvPr id="11" name="Image 9" descr="preencoded.png"/>
          <p:cNvPicPr>
            <a:picLocks noChangeAspect="1"/>
          </p:cNvPicPr>
          <p:nvPr/>
        </p:nvPicPr>
        <p:blipFill>
          <a:blip r:embed="rId12"/>
          <a:stretch>
            <a:fillRect/>
          </a:stretch>
        </p:blipFill>
        <p:spPr>
          <a:xfrm>
            <a:off x="6172200" y="2438400"/>
            <a:ext cx="342900" cy="342900"/>
          </a:xfrm>
          <a:prstGeom prst="rect">
            <a:avLst/>
          </a:prstGeom>
        </p:spPr>
      </p:pic>
      <p:pic>
        <p:nvPicPr>
          <p:cNvPr id="12" name="Image 10" descr="preencoded.png"/>
          <p:cNvPicPr>
            <a:picLocks noChangeAspect="1"/>
          </p:cNvPicPr>
          <p:nvPr/>
        </p:nvPicPr>
        <p:blipFill>
          <a:blip r:embed="rId13"/>
          <a:stretch>
            <a:fillRect/>
          </a:stretch>
        </p:blipFill>
        <p:spPr>
          <a:xfrm>
            <a:off x="6267450" y="2533650"/>
            <a:ext cx="152400" cy="152400"/>
          </a:xfrm>
          <a:prstGeom prst="rect">
            <a:avLst/>
          </a:prstGeom>
        </p:spPr>
      </p:pic>
      <p:pic>
        <p:nvPicPr>
          <p:cNvPr id="13" name="Image 11" descr="preencoded.png"/>
          <p:cNvPicPr>
            <a:picLocks noChangeAspect="1"/>
          </p:cNvPicPr>
          <p:nvPr/>
        </p:nvPicPr>
        <p:blipFill>
          <a:blip r:embed="rId14"/>
          <a:stretch>
            <a:fillRect/>
          </a:stretch>
        </p:blipFill>
        <p:spPr>
          <a:xfrm>
            <a:off x="609600" y="3305175"/>
            <a:ext cx="285750" cy="228600"/>
          </a:xfrm>
          <a:prstGeom prst="rect">
            <a:avLst/>
          </a:prstGeom>
        </p:spPr>
      </p:pic>
      <p:pic>
        <p:nvPicPr>
          <p:cNvPr id="14" name="Image 12" descr="preencoded.png"/>
          <p:cNvPicPr>
            <a:picLocks noChangeAspect="1"/>
          </p:cNvPicPr>
          <p:nvPr/>
        </p:nvPicPr>
        <p:blipFill>
          <a:blip r:embed="rId15"/>
          <a:stretch>
            <a:fillRect/>
          </a:stretch>
        </p:blipFill>
        <p:spPr>
          <a:xfrm>
            <a:off x="609600" y="3733800"/>
            <a:ext cx="10972800" cy="2743200"/>
          </a:xfrm>
          <a:prstGeom prst="rect">
            <a:avLst/>
          </a:prstGeom>
        </p:spPr>
      </p:pic>
      <p:pic>
        <p:nvPicPr>
          <p:cNvPr id="15" name="Image 13" descr="preencoded.png"/>
          <p:cNvPicPr>
            <a:picLocks noChangeAspect="1"/>
          </p:cNvPicPr>
          <p:nvPr/>
        </p:nvPicPr>
        <p:blipFill>
          <a:blip r:embed="rId16"/>
          <a:stretch>
            <a:fillRect/>
          </a:stretch>
        </p:blipFill>
        <p:spPr>
          <a:xfrm>
            <a:off x="609600" y="3733800"/>
            <a:ext cx="10972800" cy="457200"/>
          </a:xfrm>
          <a:prstGeom prst="rect">
            <a:avLst/>
          </a:prstGeom>
        </p:spPr>
      </p:pic>
      <p:pic>
        <p:nvPicPr>
          <p:cNvPr id="16" name="Image 14" descr="preencoded.png"/>
          <p:cNvPicPr>
            <a:picLocks noChangeAspect="1"/>
          </p:cNvPicPr>
          <p:nvPr/>
        </p:nvPicPr>
        <p:blipFill>
          <a:blip r:embed="rId17"/>
          <a:stretch>
            <a:fillRect/>
          </a:stretch>
        </p:blipFill>
        <p:spPr>
          <a:xfrm>
            <a:off x="609600" y="3733800"/>
            <a:ext cx="2194471" cy="457200"/>
          </a:xfrm>
          <a:prstGeom prst="rect">
            <a:avLst/>
          </a:prstGeom>
        </p:spPr>
      </p:pic>
      <p:pic>
        <p:nvPicPr>
          <p:cNvPr id="17" name="Image 15" descr="preencoded.png"/>
          <p:cNvPicPr>
            <a:picLocks noChangeAspect="1"/>
          </p:cNvPicPr>
          <p:nvPr/>
        </p:nvPicPr>
        <p:blipFill>
          <a:blip r:embed="rId18"/>
          <a:stretch>
            <a:fillRect/>
          </a:stretch>
        </p:blipFill>
        <p:spPr>
          <a:xfrm>
            <a:off x="2804071" y="3733800"/>
            <a:ext cx="4389090" cy="457200"/>
          </a:xfrm>
          <a:prstGeom prst="rect">
            <a:avLst/>
          </a:prstGeom>
        </p:spPr>
      </p:pic>
      <p:pic>
        <p:nvPicPr>
          <p:cNvPr id="18" name="Image 16" descr="preencoded.png"/>
          <p:cNvPicPr>
            <a:picLocks noChangeAspect="1"/>
          </p:cNvPicPr>
          <p:nvPr/>
        </p:nvPicPr>
        <p:blipFill>
          <a:blip r:embed="rId19"/>
          <a:stretch>
            <a:fillRect/>
          </a:stretch>
        </p:blipFill>
        <p:spPr>
          <a:xfrm>
            <a:off x="2918371" y="3905250"/>
            <a:ext cx="114300" cy="114300"/>
          </a:xfrm>
          <a:prstGeom prst="rect">
            <a:avLst/>
          </a:prstGeom>
        </p:spPr>
      </p:pic>
      <p:pic>
        <p:nvPicPr>
          <p:cNvPr id="19" name="Image 17" descr="preencoded.png"/>
          <p:cNvPicPr>
            <a:picLocks noChangeAspect="1"/>
          </p:cNvPicPr>
          <p:nvPr/>
        </p:nvPicPr>
        <p:blipFill>
          <a:blip r:embed="rId18"/>
          <a:stretch>
            <a:fillRect/>
          </a:stretch>
        </p:blipFill>
        <p:spPr>
          <a:xfrm>
            <a:off x="7193161" y="3733800"/>
            <a:ext cx="4389239" cy="457200"/>
          </a:xfrm>
          <a:prstGeom prst="rect">
            <a:avLst/>
          </a:prstGeom>
        </p:spPr>
      </p:pic>
      <p:pic>
        <p:nvPicPr>
          <p:cNvPr id="20" name="Image 18" descr="preencoded.png"/>
          <p:cNvPicPr>
            <a:picLocks noChangeAspect="1"/>
          </p:cNvPicPr>
          <p:nvPr/>
        </p:nvPicPr>
        <p:blipFill>
          <a:blip r:embed="rId20"/>
          <a:stretch>
            <a:fillRect/>
          </a:stretch>
        </p:blipFill>
        <p:spPr>
          <a:xfrm>
            <a:off x="7307461" y="3905250"/>
            <a:ext cx="114300" cy="114300"/>
          </a:xfrm>
          <a:prstGeom prst="rect">
            <a:avLst/>
          </a:prstGeom>
        </p:spPr>
      </p:pic>
      <p:pic>
        <p:nvPicPr>
          <p:cNvPr id="21" name="Image 19" descr="preencoded.png"/>
          <p:cNvPicPr>
            <a:picLocks noChangeAspect="1"/>
          </p:cNvPicPr>
          <p:nvPr/>
        </p:nvPicPr>
        <p:blipFill>
          <a:blip r:embed="rId21"/>
          <a:stretch>
            <a:fillRect/>
          </a:stretch>
        </p:blipFill>
        <p:spPr>
          <a:xfrm>
            <a:off x="609600" y="4191000"/>
            <a:ext cx="10972800" cy="457200"/>
          </a:xfrm>
          <a:prstGeom prst="rect">
            <a:avLst/>
          </a:prstGeom>
        </p:spPr>
      </p:pic>
      <p:pic>
        <p:nvPicPr>
          <p:cNvPr id="22" name="Image 20" descr="preencoded.png"/>
          <p:cNvPicPr>
            <a:picLocks noChangeAspect="1"/>
          </p:cNvPicPr>
          <p:nvPr/>
        </p:nvPicPr>
        <p:blipFill>
          <a:blip r:embed="rId22"/>
          <a:stretch>
            <a:fillRect/>
          </a:stretch>
        </p:blipFill>
        <p:spPr>
          <a:xfrm>
            <a:off x="609600" y="4191000"/>
            <a:ext cx="2194471" cy="457200"/>
          </a:xfrm>
          <a:prstGeom prst="rect">
            <a:avLst/>
          </a:prstGeom>
        </p:spPr>
      </p:pic>
      <p:pic>
        <p:nvPicPr>
          <p:cNvPr id="23" name="Image 21" descr="preencoded.png"/>
          <p:cNvPicPr>
            <a:picLocks noChangeAspect="1"/>
          </p:cNvPicPr>
          <p:nvPr/>
        </p:nvPicPr>
        <p:blipFill>
          <a:blip r:embed="rId23"/>
          <a:stretch>
            <a:fillRect/>
          </a:stretch>
        </p:blipFill>
        <p:spPr>
          <a:xfrm>
            <a:off x="2804071" y="4191000"/>
            <a:ext cx="4389090" cy="457200"/>
          </a:xfrm>
          <a:prstGeom prst="rect">
            <a:avLst/>
          </a:prstGeom>
        </p:spPr>
      </p:pic>
      <p:pic>
        <p:nvPicPr>
          <p:cNvPr id="24" name="Image 22" descr="preencoded.png"/>
          <p:cNvPicPr>
            <a:picLocks noChangeAspect="1"/>
          </p:cNvPicPr>
          <p:nvPr/>
        </p:nvPicPr>
        <p:blipFill>
          <a:blip r:embed="rId24"/>
          <a:stretch>
            <a:fillRect/>
          </a:stretch>
        </p:blipFill>
        <p:spPr>
          <a:xfrm>
            <a:off x="7193161" y="4191000"/>
            <a:ext cx="4389239" cy="457200"/>
          </a:xfrm>
          <a:prstGeom prst="rect">
            <a:avLst/>
          </a:prstGeom>
        </p:spPr>
      </p:pic>
      <p:pic>
        <p:nvPicPr>
          <p:cNvPr id="25" name="Image 23" descr="preencoded.png"/>
          <p:cNvPicPr>
            <a:picLocks noChangeAspect="1"/>
          </p:cNvPicPr>
          <p:nvPr/>
        </p:nvPicPr>
        <p:blipFill>
          <a:blip r:embed="rId25"/>
          <a:stretch>
            <a:fillRect/>
          </a:stretch>
        </p:blipFill>
        <p:spPr>
          <a:xfrm>
            <a:off x="609600" y="4648200"/>
            <a:ext cx="10972800" cy="457200"/>
          </a:xfrm>
          <a:prstGeom prst="rect">
            <a:avLst/>
          </a:prstGeom>
        </p:spPr>
      </p:pic>
      <p:pic>
        <p:nvPicPr>
          <p:cNvPr id="26" name="Image 24" descr="preencoded.png"/>
          <p:cNvPicPr>
            <a:picLocks noChangeAspect="1"/>
          </p:cNvPicPr>
          <p:nvPr/>
        </p:nvPicPr>
        <p:blipFill>
          <a:blip r:embed="rId22"/>
          <a:stretch>
            <a:fillRect/>
          </a:stretch>
        </p:blipFill>
        <p:spPr>
          <a:xfrm>
            <a:off x="609600" y="4648200"/>
            <a:ext cx="2194471" cy="457200"/>
          </a:xfrm>
          <a:prstGeom prst="rect">
            <a:avLst/>
          </a:prstGeom>
        </p:spPr>
      </p:pic>
      <p:pic>
        <p:nvPicPr>
          <p:cNvPr id="27" name="Image 25" descr="preencoded.png"/>
          <p:cNvPicPr>
            <a:picLocks noChangeAspect="1"/>
          </p:cNvPicPr>
          <p:nvPr/>
        </p:nvPicPr>
        <p:blipFill>
          <a:blip r:embed="rId23"/>
          <a:stretch>
            <a:fillRect/>
          </a:stretch>
        </p:blipFill>
        <p:spPr>
          <a:xfrm>
            <a:off x="2804071" y="4648200"/>
            <a:ext cx="4389090" cy="457200"/>
          </a:xfrm>
          <a:prstGeom prst="rect">
            <a:avLst/>
          </a:prstGeom>
        </p:spPr>
      </p:pic>
      <p:pic>
        <p:nvPicPr>
          <p:cNvPr id="28" name="Image 26" descr="preencoded.png"/>
          <p:cNvPicPr>
            <a:picLocks noChangeAspect="1"/>
          </p:cNvPicPr>
          <p:nvPr/>
        </p:nvPicPr>
        <p:blipFill>
          <a:blip r:embed="rId24"/>
          <a:stretch>
            <a:fillRect/>
          </a:stretch>
        </p:blipFill>
        <p:spPr>
          <a:xfrm>
            <a:off x="7193161" y="4648200"/>
            <a:ext cx="4389239" cy="457200"/>
          </a:xfrm>
          <a:prstGeom prst="rect">
            <a:avLst/>
          </a:prstGeom>
        </p:spPr>
      </p:pic>
      <p:pic>
        <p:nvPicPr>
          <p:cNvPr id="29" name="Image 27" descr="preencoded.png"/>
          <p:cNvPicPr>
            <a:picLocks noChangeAspect="1"/>
          </p:cNvPicPr>
          <p:nvPr/>
        </p:nvPicPr>
        <p:blipFill>
          <a:blip r:embed="rId25"/>
          <a:stretch>
            <a:fillRect/>
          </a:stretch>
        </p:blipFill>
        <p:spPr>
          <a:xfrm>
            <a:off x="609600" y="5105400"/>
            <a:ext cx="10972800" cy="457200"/>
          </a:xfrm>
          <a:prstGeom prst="rect">
            <a:avLst/>
          </a:prstGeom>
        </p:spPr>
      </p:pic>
      <p:pic>
        <p:nvPicPr>
          <p:cNvPr id="30" name="Image 28" descr="preencoded.png"/>
          <p:cNvPicPr>
            <a:picLocks noChangeAspect="1"/>
          </p:cNvPicPr>
          <p:nvPr/>
        </p:nvPicPr>
        <p:blipFill>
          <a:blip r:embed="rId22"/>
          <a:stretch>
            <a:fillRect/>
          </a:stretch>
        </p:blipFill>
        <p:spPr>
          <a:xfrm>
            <a:off x="609600" y="5105400"/>
            <a:ext cx="2194471" cy="457200"/>
          </a:xfrm>
          <a:prstGeom prst="rect">
            <a:avLst/>
          </a:prstGeom>
        </p:spPr>
      </p:pic>
      <p:pic>
        <p:nvPicPr>
          <p:cNvPr id="31" name="Image 29" descr="preencoded.png"/>
          <p:cNvPicPr>
            <a:picLocks noChangeAspect="1"/>
          </p:cNvPicPr>
          <p:nvPr/>
        </p:nvPicPr>
        <p:blipFill>
          <a:blip r:embed="rId23"/>
          <a:stretch>
            <a:fillRect/>
          </a:stretch>
        </p:blipFill>
        <p:spPr>
          <a:xfrm>
            <a:off x="2804071" y="5105400"/>
            <a:ext cx="4389090" cy="457200"/>
          </a:xfrm>
          <a:prstGeom prst="rect">
            <a:avLst/>
          </a:prstGeom>
        </p:spPr>
      </p:pic>
      <p:pic>
        <p:nvPicPr>
          <p:cNvPr id="32" name="Image 30" descr="preencoded.png"/>
          <p:cNvPicPr>
            <a:picLocks noChangeAspect="1"/>
          </p:cNvPicPr>
          <p:nvPr/>
        </p:nvPicPr>
        <p:blipFill>
          <a:blip r:embed="rId24"/>
          <a:stretch>
            <a:fillRect/>
          </a:stretch>
        </p:blipFill>
        <p:spPr>
          <a:xfrm>
            <a:off x="7193161" y="5105400"/>
            <a:ext cx="4389239" cy="457200"/>
          </a:xfrm>
          <a:prstGeom prst="rect">
            <a:avLst/>
          </a:prstGeom>
        </p:spPr>
      </p:pic>
      <p:pic>
        <p:nvPicPr>
          <p:cNvPr id="33" name="Image 31" descr="preencoded.png"/>
          <p:cNvPicPr>
            <a:picLocks noChangeAspect="1"/>
          </p:cNvPicPr>
          <p:nvPr/>
        </p:nvPicPr>
        <p:blipFill>
          <a:blip r:embed="rId25"/>
          <a:stretch>
            <a:fillRect/>
          </a:stretch>
        </p:blipFill>
        <p:spPr>
          <a:xfrm>
            <a:off x="609600" y="5562600"/>
            <a:ext cx="10972800" cy="457200"/>
          </a:xfrm>
          <a:prstGeom prst="rect">
            <a:avLst/>
          </a:prstGeom>
        </p:spPr>
      </p:pic>
      <p:pic>
        <p:nvPicPr>
          <p:cNvPr id="34" name="Image 32" descr="preencoded.png"/>
          <p:cNvPicPr>
            <a:picLocks noChangeAspect="1"/>
          </p:cNvPicPr>
          <p:nvPr/>
        </p:nvPicPr>
        <p:blipFill>
          <a:blip r:embed="rId22"/>
          <a:stretch>
            <a:fillRect/>
          </a:stretch>
        </p:blipFill>
        <p:spPr>
          <a:xfrm>
            <a:off x="609600" y="5562600"/>
            <a:ext cx="2194471" cy="457200"/>
          </a:xfrm>
          <a:prstGeom prst="rect">
            <a:avLst/>
          </a:prstGeom>
        </p:spPr>
      </p:pic>
      <p:pic>
        <p:nvPicPr>
          <p:cNvPr id="35" name="Image 33" descr="preencoded.png"/>
          <p:cNvPicPr>
            <a:picLocks noChangeAspect="1"/>
          </p:cNvPicPr>
          <p:nvPr/>
        </p:nvPicPr>
        <p:blipFill>
          <a:blip r:embed="rId23"/>
          <a:stretch>
            <a:fillRect/>
          </a:stretch>
        </p:blipFill>
        <p:spPr>
          <a:xfrm>
            <a:off x="2804071" y="5562600"/>
            <a:ext cx="4389090" cy="457200"/>
          </a:xfrm>
          <a:prstGeom prst="rect">
            <a:avLst/>
          </a:prstGeom>
        </p:spPr>
      </p:pic>
      <p:pic>
        <p:nvPicPr>
          <p:cNvPr id="36" name="Image 34" descr="preencoded.png"/>
          <p:cNvPicPr>
            <a:picLocks noChangeAspect="1"/>
          </p:cNvPicPr>
          <p:nvPr/>
        </p:nvPicPr>
        <p:blipFill>
          <a:blip r:embed="rId24"/>
          <a:stretch>
            <a:fillRect/>
          </a:stretch>
        </p:blipFill>
        <p:spPr>
          <a:xfrm>
            <a:off x="7193161" y="5562600"/>
            <a:ext cx="4389239" cy="457200"/>
          </a:xfrm>
          <a:prstGeom prst="rect">
            <a:avLst/>
          </a:prstGeom>
        </p:spPr>
      </p:pic>
      <p:pic>
        <p:nvPicPr>
          <p:cNvPr id="37" name="Image 35" descr="preencoded.png"/>
          <p:cNvPicPr>
            <a:picLocks noChangeAspect="1"/>
          </p:cNvPicPr>
          <p:nvPr/>
        </p:nvPicPr>
        <p:blipFill>
          <a:blip r:embed="rId25"/>
          <a:stretch>
            <a:fillRect/>
          </a:stretch>
        </p:blipFill>
        <p:spPr>
          <a:xfrm>
            <a:off x="609600" y="6019800"/>
            <a:ext cx="10972800" cy="457200"/>
          </a:xfrm>
          <a:prstGeom prst="rect">
            <a:avLst/>
          </a:prstGeom>
        </p:spPr>
      </p:pic>
      <p:pic>
        <p:nvPicPr>
          <p:cNvPr id="38" name="Image 36" descr="preencoded.png"/>
          <p:cNvPicPr>
            <a:picLocks noChangeAspect="1"/>
          </p:cNvPicPr>
          <p:nvPr/>
        </p:nvPicPr>
        <p:blipFill>
          <a:blip r:embed="rId22"/>
          <a:stretch>
            <a:fillRect/>
          </a:stretch>
        </p:blipFill>
        <p:spPr>
          <a:xfrm>
            <a:off x="609600" y="6019800"/>
            <a:ext cx="2194471" cy="457200"/>
          </a:xfrm>
          <a:prstGeom prst="rect">
            <a:avLst/>
          </a:prstGeom>
        </p:spPr>
      </p:pic>
      <p:pic>
        <p:nvPicPr>
          <p:cNvPr id="39" name="Image 37" descr="preencoded.png"/>
          <p:cNvPicPr>
            <a:picLocks noChangeAspect="1"/>
          </p:cNvPicPr>
          <p:nvPr/>
        </p:nvPicPr>
        <p:blipFill>
          <a:blip r:embed="rId23"/>
          <a:stretch>
            <a:fillRect/>
          </a:stretch>
        </p:blipFill>
        <p:spPr>
          <a:xfrm>
            <a:off x="2804071" y="6019800"/>
            <a:ext cx="4389090" cy="457200"/>
          </a:xfrm>
          <a:prstGeom prst="rect">
            <a:avLst/>
          </a:prstGeom>
        </p:spPr>
      </p:pic>
      <p:pic>
        <p:nvPicPr>
          <p:cNvPr id="40" name="Image 38" descr="preencoded.png"/>
          <p:cNvPicPr>
            <a:picLocks noChangeAspect="1"/>
          </p:cNvPicPr>
          <p:nvPr/>
        </p:nvPicPr>
        <p:blipFill>
          <a:blip r:embed="rId24"/>
          <a:stretch>
            <a:fillRect/>
          </a:stretch>
        </p:blipFill>
        <p:spPr>
          <a:xfrm>
            <a:off x="7193161" y="6019800"/>
            <a:ext cx="4389239" cy="457200"/>
          </a:xfrm>
          <a:prstGeom prst="rect">
            <a:avLst/>
          </a:prstGeom>
        </p:spPr>
      </p:pic>
      <p:sp>
        <p:nvSpPr>
          <p:cNvPr id="41" name="Text 0"/>
          <p:cNvSpPr/>
          <p:nvPr/>
        </p:nvSpPr>
        <p:spPr>
          <a:xfrm>
            <a:off x="609600" y="6096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Use Cases &amp; Comparison with Multi-AZ</a:t>
            </a:r>
            <a:endParaRPr lang="en-US" sz="2700" dirty="0"/>
          </a:p>
        </p:txBody>
      </p:sp>
      <p:sp>
        <p:nvSpPr>
          <p:cNvPr id="42" name="Text 1"/>
          <p:cNvSpPr/>
          <p:nvPr/>
        </p:nvSpPr>
        <p:spPr>
          <a:xfrm>
            <a:off x="914400" y="12192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 Common Use Cases for Read Replicas</a:t>
            </a:r>
            <a:endParaRPr lang="en-US" sz="1800" dirty="0"/>
          </a:p>
        </p:txBody>
      </p:sp>
      <p:sp>
        <p:nvSpPr>
          <p:cNvPr id="43" name="Text 2"/>
          <p:cNvSpPr/>
          <p:nvPr/>
        </p:nvSpPr>
        <p:spPr>
          <a:xfrm>
            <a:off x="1095375" y="1676400"/>
            <a:ext cx="2930366"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Read-Heavy Applications</a:t>
            </a:r>
            <a:endParaRPr lang="en-US" sz="1350" dirty="0"/>
          </a:p>
        </p:txBody>
      </p:sp>
      <p:sp>
        <p:nvSpPr>
          <p:cNvPr id="44" name="Text 3"/>
          <p:cNvSpPr/>
          <p:nvPr/>
        </p:nvSpPr>
        <p:spPr>
          <a:xfrm>
            <a:off x="1095375" y="1943100"/>
            <a:ext cx="293036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E-commerce, CMS, social media</a:t>
            </a:r>
            <a:endParaRPr lang="en-US" sz="1200" dirty="0"/>
          </a:p>
        </p:txBody>
      </p:sp>
      <p:sp>
        <p:nvSpPr>
          <p:cNvPr id="45" name="Text 4"/>
          <p:cNvSpPr/>
          <p:nvPr/>
        </p:nvSpPr>
        <p:spPr>
          <a:xfrm>
            <a:off x="6657975" y="1676400"/>
            <a:ext cx="4028361"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Business Intelligence &amp; Analytics</a:t>
            </a:r>
            <a:endParaRPr lang="en-US" sz="1350" dirty="0"/>
          </a:p>
        </p:txBody>
      </p:sp>
      <p:sp>
        <p:nvSpPr>
          <p:cNvPr id="46" name="Text 5"/>
          <p:cNvSpPr/>
          <p:nvPr/>
        </p:nvSpPr>
        <p:spPr>
          <a:xfrm>
            <a:off x="6657975" y="1943100"/>
            <a:ext cx="402836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Complex queries without impacting primary</a:t>
            </a:r>
            <a:endParaRPr lang="en-US" sz="1200" dirty="0"/>
          </a:p>
        </p:txBody>
      </p:sp>
      <p:sp>
        <p:nvSpPr>
          <p:cNvPr id="47" name="Text 6"/>
          <p:cNvSpPr/>
          <p:nvPr/>
        </p:nvSpPr>
        <p:spPr>
          <a:xfrm>
            <a:off x="1095375" y="2438400"/>
            <a:ext cx="3770114"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Geographically Distributed Apps</a:t>
            </a:r>
            <a:endParaRPr lang="en-US" sz="1350" dirty="0"/>
          </a:p>
        </p:txBody>
      </p:sp>
      <p:sp>
        <p:nvSpPr>
          <p:cNvPr id="48" name="Text 7"/>
          <p:cNvSpPr/>
          <p:nvPr/>
        </p:nvSpPr>
        <p:spPr>
          <a:xfrm>
            <a:off x="1095375" y="2705100"/>
            <a:ext cx="377011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Reduce latency with regional replicas</a:t>
            </a:r>
            <a:endParaRPr lang="en-US" sz="1200" dirty="0"/>
          </a:p>
        </p:txBody>
      </p:sp>
      <p:sp>
        <p:nvSpPr>
          <p:cNvPr id="49" name="Text 8"/>
          <p:cNvSpPr/>
          <p:nvPr/>
        </p:nvSpPr>
        <p:spPr>
          <a:xfrm>
            <a:off x="6657975" y="2438400"/>
            <a:ext cx="4092119"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Database Upgrades &amp; Maintenance</a:t>
            </a:r>
            <a:endParaRPr lang="en-US" sz="1350" dirty="0"/>
          </a:p>
        </p:txBody>
      </p:sp>
      <p:sp>
        <p:nvSpPr>
          <p:cNvPr id="50" name="Text 9"/>
          <p:cNvSpPr/>
          <p:nvPr/>
        </p:nvSpPr>
        <p:spPr>
          <a:xfrm>
            <a:off x="6657975" y="2705100"/>
            <a:ext cx="409211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Upgrade without downtime</a:t>
            </a:r>
            <a:endParaRPr lang="en-US" sz="1200" dirty="0"/>
          </a:p>
        </p:txBody>
      </p:sp>
      <p:sp>
        <p:nvSpPr>
          <p:cNvPr id="51" name="Text 10"/>
          <p:cNvSpPr/>
          <p:nvPr/>
        </p:nvSpPr>
        <p:spPr>
          <a:xfrm>
            <a:off x="971550" y="32766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 Read Replica vs. Multi-AZ Comparison</a:t>
            </a:r>
            <a:endParaRPr lang="en-US" sz="1800" dirty="0"/>
          </a:p>
        </p:txBody>
      </p:sp>
      <p:sp>
        <p:nvSpPr>
          <p:cNvPr id="52" name="Text 11"/>
          <p:cNvSpPr/>
          <p:nvPr/>
        </p:nvSpPr>
        <p:spPr>
          <a:xfrm>
            <a:off x="723900" y="3733800"/>
            <a:ext cx="2194471"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ui-sans-serif" pitchFamily="34" charset="0"/>
                <a:ea typeface="ui-sans-serif" pitchFamily="34" charset="-122"/>
                <a:cs typeface="ui-sans-serif" pitchFamily="34" charset="-120"/>
              </a:rPr>
              <a:t>Feature</a:t>
            </a:r>
            <a:endParaRPr lang="en-US" sz="1200" dirty="0"/>
          </a:p>
        </p:txBody>
      </p:sp>
      <p:sp>
        <p:nvSpPr>
          <p:cNvPr id="53" name="Text 12"/>
          <p:cNvSpPr/>
          <p:nvPr/>
        </p:nvSpPr>
        <p:spPr>
          <a:xfrm>
            <a:off x="3108871" y="3848100"/>
            <a:ext cx="416049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ui-sans-serif" pitchFamily="34" charset="0"/>
                <a:ea typeface="ui-sans-serif" pitchFamily="34" charset="-122"/>
                <a:cs typeface="ui-sans-serif" pitchFamily="34" charset="-120"/>
              </a:rPr>
              <a:t>Multi-AZ Deployments</a:t>
            </a:r>
            <a:endParaRPr lang="en-US" sz="1200" dirty="0"/>
          </a:p>
        </p:txBody>
      </p:sp>
      <p:sp>
        <p:nvSpPr>
          <p:cNvPr id="54" name="Text 13"/>
          <p:cNvSpPr/>
          <p:nvPr/>
        </p:nvSpPr>
        <p:spPr>
          <a:xfrm>
            <a:off x="7497961" y="3848100"/>
            <a:ext cx="4160639"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ui-sans-serif" pitchFamily="34" charset="0"/>
                <a:ea typeface="ui-sans-serif" pitchFamily="34" charset="-122"/>
                <a:cs typeface="ui-sans-serif" pitchFamily="34" charset="-120"/>
              </a:rPr>
              <a:t>Read Replicas</a:t>
            </a:r>
            <a:endParaRPr lang="en-US" sz="1200" dirty="0"/>
          </a:p>
        </p:txBody>
      </p:sp>
      <p:sp>
        <p:nvSpPr>
          <p:cNvPr id="55" name="Text 14"/>
          <p:cNvSpPr/>
          <p:nvPr/>
        </p:nvSpPr>
        <p:spPr>
          <a:xfrm>
            <a:off x="723900" y="4191000"/>
            <a:ext cx="2633365" cy="4572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Main Purpose</a:t>
            </a:r>
            <a:endParaRPr lang="en-US" sz="1200" dirty="0"/>
          </a:p>
        </p:txBody>
      </p:sp>
      <p:sp>
        <p:nvSpPr>
          <p:cNvPr id="56" name="Text 15"/>
          <p:cNvSpPr/>
          <p:nvPr/>
        </p:nvSpPr>
        <p:spPr>
          <a:xfrm>
            <a:off x="2918371" y="4191000"/>
            <a:ext cx="5266908"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High Availability, Disaster Recovery</a:t>
            </a:r>
            <a:endParaRPr lang="en-US" sz="1200" dirty="0"/>
          </a:p>
        </p:txBody>
      </p:sp>
      <p:sp>
        <p:nvSpPr>
          <p:cNvPr id="57" name="Text 16"/>
          <p:cNvSpPr/>
          <p:nvPr/>
        </p:nvSpPr>
        <p:spPr>
          <a:xfrm>
            <a:off x="7307461" y="4191000"/>
            <a:ext cx="5267087"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highlight>
                  <a:srgbClr val="FFFBEB"/>
                </a:highlight>
                <a:latin typeface="ui-sans-serif" pitchFamily="34" charset="0"/>
                <a:ea typeface="ui-sans-serif" pitchFamily="34" charset="-122"/>
                <a:cs typeface="ui-sans-serif" pitchFamily="34" charset="-120"/>
              </a:rPr>
              <a:t>Read Scalability, Performance Optimization</a:t>
            </a:r>
            <a:endParaRPr lang="en-US" sz="1200" dirty="0"/>
          </a:p>
        </p:txBody>
      </p:sp>
      <p:sp>
        <p:nvSpPr>
          <p:cNvPr id="58" name="Text 17"/>
          <p:cNvSpPr/>
          <p:nvPr/>
        </p:nvSpPr>
        <p:spPr>
          <a:xfrm>
            <a:off x="723900" y="4648200"/>
            <a:ext cx="2633365" cy="4572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Replication Type</a:t>
            </a:r>
            <a:endParaRPr lang="en-US" sz="1200" dirty="0"/>
          </a:p>
        </p:txBody>
      </p:sp>
      <p:sp>
        <p:nvSpPr>
          <p:cNvPr id="59" name="Text 18"/>
          <p:cNvSpPr/>
          <p:nvPr/>
        </p:nvSpPr>
        <p:spPr>
          <a:xfrm>
            <a:off x="2918371" y="4648200"/>
            <a:ext cx="5266908"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Synchronous (Non-Aurora), Synchronous (Aurora)</a:t>
            </a:r>
            <a:endParaRPr lang="en-US" sz="1200" dirty="0"/>
          </a:p>
        </p:txBody>
      </p:sp>
      <p:sp>
        <p:nvSpPr>
          <p:cNvPr id="60" name="Text 19"/>
          <p:cNvSpPr/>
          <p:nvPr/>
        </p:nvSpPr>
        <p:spPr>
          <a:xfrm>
            <a:off x="7307461" y="4648200"/>
            <a:ext cx="4389239"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highlight>
                  <a:srgbClr val="FFFBEB"/>
                </a:highlight>
                <a:latin typeface="ui-sans-serif" pitchFamily="34" charset="0"/>
                <a:ea typeface="ui-sans-serif" pitchFamily="34" charset="-122"/>
                <a:cs typeface="ui-sans-serif" pitchFamily="34" charset="-120"/>
              </a:rPr>
              <a:t>Asynchronous</a:t>
            </a:r>
            <a:endParaRPr lang="en-US" sz="1200" dirty="0"/>
          </a:p>
        </p:txBody>
      </p:sp>
      <p:sp>
        <p:nvSpPr>
          <p:cNvPr id="61" name="Text 20"/>
          <p:cNvSpPr/>
          <p:nvPr/>
        </p:nvSpPr>
        <p:spPr>
          <a:xfrm>
            <a:off x="723900" y="5105400"/>
            <a:ext cx="2633365" cy="4572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Read/Write Access</a:t>
            </a:r>
            <a:endParaRPr lang="en-US" sz="1200" dirty="0"/>
          </a:p>
        </p:txBody>
      </p:sp>
      <p:sp>
        <p:nvSpPr>
          <p:cNvPr id="62" name="Text 21"/>
          <p:cNvSpPr/>
          <p:nvPr/>
        </p:nvSpPr>
        <p:spPr>
          <a:xfrm>
            <a:off x="2918371" y="5105400"/>
            <a:ext cx="5266908"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Only primary is active (Non-Aurora)</a:t>
            </a:r>
            <a:endParaRPr lang="en-US" sz="1200" dirty="0"/>
          </a:p>
        </p:txBody>
      </p:sp>
      <p:sp>
        <p:nvSpPr>
          <p:cNvPr id="63" name="Text 22"/>
          <p:cNvSpPr/>
          <p:nvPr/>
        </p:nvSpPr>
        <p:spPr>
          <a:xfrm>
            <a:off x="7307461" y="5105400"/>
            <a:ext cx="5267087"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highlight>
                  <a:srgbClr val="FFFBEB"/>
                </a:highlight>
                <a:latin typeface="ui-sans-serif" pitchFamily="34" charset="0"/>
                <a:ea typeface="ui-sans-serif" pitchFamily="34" charset="-122"/>
                <a:cs typeface="ui-sans-serif" pitchFamily="34" charset="-120"/>
              </a:rPr>
              <a:t>All replicas are read-only</a:t>
            </a:r>
            <a:endParaRPr lang="en-US" sz="1200" dirty="0"/>
          </a:p>
        </p:txBody>
      </p:sp>
      <p:sp>
        <p:nvSpPr>
          <p:cNvPr id="64" name="Text 23"/>
          <p:cNvSpPr/>
          <p:nvPr/>
        </p:nvSpPr>
        <p:spPr>
          <a:xfrm>
            <a:off x="723900" y="5562600"/>
            <a:ext cx="2194471" cy="4572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Failover</a:t>
            </a:r>
            <a:endParaRPr lang="en-US" sz="1200" dirty="0"/>
          </a:p>
        </p:txBody>
      </p:sp>
      <p:sp>
        <p:nvSpPr>
          <p:cNvPr id="65" name="Text 24"/>
          <p:cNvSpPr/>
          <p:nvPr/>
        </p:nvSpPr>
        <p:spPr>
          <a:xfrm>
            <a:off x="2918371" y="5562600"/>
            <a:ext cx="5266908"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Automatic to standby or read replica</a:t>
            </a:r>
            <a:endParaRPr lang="en-US" sz="1200" dirty="0"/>
          </a:p>
        </p:txBody>
      </p:sp>
      <p:sp>
        <p:nvSpPr>
          <p:cNvPr id="66" name="Text 25"/>
          <p:cNvSpPr/>
          <p:nvPr/>
        </p:nvSpPr>
        <p:spPr>
          <a:xfrm>
            <a:off x="7307461" y="5562600"/>
            <a:ext cx="5267087"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highlight>
                  <a:srgbClr val="FFFBEB"/>
                </a:highlight>
                <a:latin typeface="ui-sans-serif" pitchFamily="34" charset="0"/>
                <a:ea typeface="ui-sans-serif" pitchFamily="34" charset="-122"/>
                <a:cs typeface="ui-sans-serif" pitchFamily="34" charset="-120"/>
              </a:rPr>
              <a:t>Manual promotion required</a:t>
            </a:r>
            <a:endParaRPr lang="en-US" sz="1200" dirty="0"/>
          </a:p>
        </p:txBody>
      </p:sp>
      <p:sp>
        <p:nvSpPr>
          <p:cNvPr id="67" name="Text 26"/>
          <p:cNvSpPr/>
          <p:nvPr/>
        </p:nvSpPr>
        <p:spPr>
          <a:xfrm>
            <a:off x="723900" y="6019800"/>
            <a:ext cx="2633365" cy="4572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Geographic Scope</a:t>
            </a:r>
            <a:endParaRPr lang="en-US" sz="1200" dirty="0"/>
          </a:p>
        </p:txBody>
      </p:sp>
      <p:sp>
        <p:nvSpPr>
          <p:cNvPr id="68" name="Text 27"/>
          <p:cNvSpPr/>
          <p:nvPr/>
        </p:nvSpPr>
        <p:spPr>
          <a:xfrm>
            <a:off x="2918371" y="6019800"/>
            <a:ext cx="5266908"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Within a single region (AZs)</a:t>
            </a:r>
            <a:endParaRPr lang="en-US" sz="1200" dirty="0"/>
          </a:p>
        </p:txBody>
      </p:sp>
      <p:sp>
        <p:nvSpPr>
          <p:cNvPr id="69" name="Text 28"/>
          <p:cNvSpPr/>
          <p:nvPr/>
        </p:nvSpPr>
        <p:spPr>
          <a:xfrm>
            <a:off x="7307461" y="6019800"/>
            <a:ext cx="5267087" cy="4572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highlight>
                  <a:srgbClr val="FFFBEB"/>
                </a:highlight>
                <a:latin typeface="ui-sans-serif" pitchFamily="34" charset="0"/>
                <a:ea typeface="ui-sans-serif" pitchFamily="34" charset="-122"/>
                <a:cs typeface="ui-sans-serif" pitchFamily="34" charset="-120"/>
              </a:rPr>
              <a:t>Within AZ, Cross-AZ, or Cross-Region</a:t>
            </a:r>
            <a:endParaRPr lang="en-US" sz="1200" dirty="0"/>
          </a:p>
        </p:txBody>
      </p:sp>
      <p:sp>
        <p:nvSpPr>
          <p:cNvPr id="70" name="Text 29"/>
          <p:cNvSpPr/>
          <p:nvPr/>
        </p:nvSpPr>
        <p:spPr>
          <a:xfrm>
            <a:off x="11786890" y="6467475"/>
            <a:ext cx="257532" cy="200025"/>
          </a:xfrm>
          <a:prstGeom prst="rect">
            <a:avLst/>
          </a:prstGeom>
          <a:noFill/>
          <a:ln/>
        </p:spPr>
        <p:txBody>
          <a:bodyPr vert="horz" wrap="square" lIns="0" tIns="0" rIns="0" bIns="0" rtlCol="0" anchor="t"/>
          <a:lstStyle/>
          <a:p>
            <a:pPr marL="0" indent="0">
              <a:lnSpc>
                <a:spcPts val="1575"/>
              </a:lnSpc>
              <a:buNone/>
            </a:pPr>
            <a:r>
              <a:rPr lang="en-US" sz="1050" dirty="0">
                <a:solidFill>
                  <a:srgbClr val="888888"/>
                </a:solidFill>
                <a:latin typeface="ui-sans-serif" pitchFamily="34" charset="0"/>
                <a:ea typeface="ui-sans-serif" pitchFamily="34" charset="-122"/>
                <a:cs typeface="ui-sans-serif" pitchFamily="34" charset="-120"/>
              </a:rPr>
              <a:t>4/4</a:t>
            </a:r>
            <a:endParaRPr lang="en-US" sz="10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09835"/>
          </a:xfrm>
          <a:prstGeom prst="rect">
            <a:avLst/>
          </a:prstGeom>
        </p:spPr>
      </p:pic>
      <p:pic>
        <p:nvPicPr>
          <p:cNvPr id="4" name="Image 2" descr="preencoded.png"/>
          <p:cNvPicPr>
            <a:picLocks noChangeAspect="1"/>
          </p:cNvPicPr>
          <p:nvPr/>
        </p:nvPicPr>
        <p:blipFill>
          <a:blip r:embed="rId5"/>
          <a:stretch>
            <a:fillRect/>
          </a:stretch>
        </p:blipFill>
        <p:spPr>
          <a:xfrm>
            <a:off x="5486400" y="2076450"/>
            <a:ext cx="1219200" cy="38100"/>
          </a:xfrm>
          <a:prstGeom prst="rect">
            <a:avLst/>
          </a:prstGeom>
        </p:spPr>
      </p:pic>
      <p:pic>
        <p:nvPicPr>
          <p:cNvPr id="12" name="Image 10" descr="preencoded.png"/>
          <p:cNvPicPr>
            <a:picLocks noChangeAspect="1"/>
          </p:cNvPicPr>
          <p:nvPr/>
        </p:nvPicPr>
        <p:blipFill>
          <a:blip r:embed="rId6"/>
          <a:stretch>
            <a:fillRect/>
          </a:stretch>
        </p:blipFill>
        <p:spPr>
          <a:xfrm>
            <a:off x="0" y="6748165"/>
            <a:ext cx="12192000" cy="109835"/>
          </a:xfrm>
          <a:prstGeom prst="rect">
            <a:avLst/>
          </a:prstGeom>
        </p:spPr>
      </p:pic>
      <p:sp>
        <p:nvSpPr>
          <p:cNvPr id="14" name="Text 0"/>
          <p:cNvSpPr/>
          <p:nvPr/>
        </p:nvSpPr>
        <p:spPr>
          <a:xfrm>
            <a:off x="3683167" y="1253809"/>
            <a:ext cx="7550587" cy="571500"/>
          </a:xfrm>
          <a:prstGeom prst="rect">
            <a:avLst/>
          </a:prstGeom>
          <a:noFill/>
          <a:ln/>
        </p:spPr>
        <p:txBody>
          <a:bodyPr vert="horz" wrap="square" lIns="0" tIns="0" rIns="0" bIns="0" rtlCol="0" anchor="t"/>
          <a:lstStyle/>
          <a:p>
            <a:pPr marL="0" indent="0">
              <a:lnSpc>
                <a:spcPts val="4500"/>
              </a:lnSpc>
              <a:buNone/>
            </a:pPr>
            <a:r>
              <a:rPr lang="en-US" sz="4500" b="1" dirty="0">
                <a:solidFill>
                  <a:srgbClr val="1F2937"/>
                </a:solidFill>
                <a:latin typeface="ui-sans-serif" pitchFamily="34" charset="0"/>
                <a:ea typeface="ui-sans-serif" pitchFamily="34" charset="-122"/>
                <a:cs typeface="ui-sans-serif" pitchFamily="34" charset="-120"/>
              </a:rPr>
              <a:t>Amazon DynamoDB</a:t>
            </a:r>
            <a:endParaRPr lang="en-US" sz="4500" dirty="0"/>
          </a:p>
        </p:txBody>
      </p:sp>
      <p:sp>
        <p:nvSpPr>
          <p:cNvPr id="15" name="Text 1"/>
          <p:cNvSpPr/>
          <p:nvPr/>
        </p:nvSpPr>
        <p:spPr>
          <a:xfrm>
            <a:off x="2497515" y="2419350"/>
            <a:ext cx="7196971" cy="342900"/>
          </a:xfrm>
          <a:prstGeom prst="rect">
            <a:avLst/>
          </a:prstGeom>
          <a:noFill/>
          <a:ln/>
        </p:spPr>
        <p:txBody>
          <a:bodyPr vert="horz" wrap="square" lIns="0" tIns="0" rIns="0" bIns="0" rtlCol="0" anchor="t"/>
          <a:lstStyle/>
          <a:p>
            <a:pPr marL="0" indent="0" algn="ctr">
              <a:lnSpc>
                <a:spcPts val="2700"/>
              </a:lnSpc>
              <a:buNone/>
            </a:pPr>
            <a:r>
              <a:rPr lang="en-US" sz="2250" dirty="0">
                <a:solidFill>
                  <a:srgbClr val="4B5563"/>
                </a:solidFill>
                <a:latin typeface="ui-sans-serif" pitchFamily="34" charset="0"/>
                <a:ea typeface="ui-sans-serif" pitchFamily="34" charset="-122"/>
                <a:cs typeface="ui-sans-serif" pitchFamily="34" charset="-120"/>
              </a:rPr>
              <a:t>A Fully Managed NoSQL Database Service</a:t>
            </a:r>
            <a:endParaRPr lang="en-US" sz="22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457200" y="1028700"/>
            <a:ext cx="914400" cy="38100"/>
          </a:xfrm>
          <a:prstGeom prst="rect">
            <a:avLst/>
          </a:prstGeom>
        </p:spPr>
      </p:pic>
      <p:pic>
        <p:nvPicPr>
          <p:cNvPr id="5" name="Image 3" descr="preencoded.png"/>
          <p:cNvPicPr>
            <a:picLocks noChangeAspect="1"/>
          </p:cNvPicPr>
          <p:nvPr/>
        </p:nvPicPr>
        <p:blipFill>
          <a:blip r:embed="rId6"/>
          <a:stretch>
            <a:fillRect/>
          </a:stretch>
        </p:blipFill>
        <p:spPr>
          <a:xfrm>
            <a:off x="457200" y="3619500"/>
            <a:ext cx="371475" cy="495300"/>
          </a:xfrm>
          <a:prstGeom prst="rect">
            <a:avLst/>
          </a:prstGeom>
        </p:spPr>
      </p:pic>
      <p:pic>
        <p:nvPicPr>
          <p:cNvPr id="6" name="Image 4" descr="preencoded.png"/>
          <p:cNvPicPr>
            <a:picLocks noChangeAspect="1"/>
          </p:cNvPicPr>
          <p:nvPr/>
        </p:nvPicPr>
        <p:blipFill>
          <a:blip r:embed="rId7"/>
          <a:stretch>
            <a:fillRect/>
          </a:stretch>
        </p:blipFill>
        <p:spPr>
          <a:xfrm>
            <a:off x="571500" y="3733800"/>
            <a:ext cx="142875" cy="266700"/>
          </a:xfrm>
          <a:prstGeom prst="rect">
            <a:avLst/>
          </a:prstGeom>
        </p:spPr>
      </p:pic>
      <p:pic>
        <p:nvPicPr>
          <p:cNvPr id="7" name="Image 5" descr="preencoded.png"/>
          <p:cNvPicPr>
            <a:picLocks noChangeAspect="1"/>
          </p:cNvPicPr>
          <p:nvPr/>
        </p:nvPicPr>
        <p:blipFill>
          <a:blip r:embed="rId8"/>
          <a:stretch>
            <a:fillRect/>
          </a:stretch>
        </p:blipFill>
        <p:spPr>
          <a:xfrm>
            <a:off x="457200" y="4286250"/>
            <a:ext cx="400050" cy="495300"/>
          </a:xfrm>
          <a:prstGeom prst="rect">
            <a:avLst/>
          </a:prstGeom>
        </p:spPr>
      </p:pic>
      <p:pic>
        <p:nvPicPr>
          <p:cNvPr id="8" name="Image 6" descr="preencoded.png"/>
          <p:cNvPicPr>
            <a:picLocks noChangeAspect="1"/>
          </p:cNvPicPr>
          <p:nvPr/>
        </p:nvPicPr>
        <p:blipFill>
          <a:blip r:embed="rId9"/>
          <a:stretch>
            <a:fillRect/>
          </a:stretch>
        </p:blipFill>
        <p:spPr>
          <a:xfrm>
            <a:off x="571500" y="4400550"/>
            <a:ext cx="171450" cy="266700"/>
          </a:xfrm>
          <a:prstGeom prst="rect">
            <a:avLst/>
          </a:prstGeom>
        </p:spPr>
      </p:pic>
      <p:pic>
        <p:nvPicPr>
          <p:cNvPr id="9" name="Image 7" descr="preencoded.png"/>
          <p:cNvPicPr>
            <a:picLocks noChangeAspect="1"/>
          </p:cNvPicPr>
          <p:nvPr/>
        </p:nvPicPr>
        <p:blipFill>
          <a:blip r:embed="rId10"/>
          <a:stretch>
            <a:fillRect/>
          </a:stretch>
        </p:blipFill>
        <p:spPr>
          <a:xfrm>
            <a:off x="457200" y="4953000"/>
            <a:ext cx="419100" cy="495300"/>
          </a:xfrm>
          <a:prstGeom prst="rect">
            <a:avLst/>
          </a:prstGeom>
        </p:spPr>
      </p:pic>
      <p:pic>
        <p:nvPicPr>
          <p:cNvPr id="10" name="Image 8" descr="preencoded.png"/>
          <p:cNvPicPr>
            <a:picLocks noChangeAspect="1"/>
          </p:cNvPicPr>
          <p:nvPr/>
        </p:nvPicPr>
        <p:blipFill>
          <a:blip r:embed="rId11"/>
          <a:stretch>
            <a:fillRect/>
          </a:stretch>
        </p:blipFill>
        <p:spPr>
          <a:xfrm>
            <a:off x="571500" y="5067300"/>
            <a:ext cx="190500" cy="266700"/>
          </a:xfrm>
          <a:prstGeom prst="rect">
            <a:avLst/>
          </a:prstGeom>
        </p:spPr>
      </p:pic>
      <p:pic>
        <p:nvPicPr>
          <p:cNvPr id="11" name="Image 9" descr="preencoded.png"/>
          <p:cNvPicPr>
            <a:picLocks noChangeAspect="1"/>
          </p:cNvPicPr>
          <p:nvPr/>
        </p:nvPicPr>
        <p:blipFill>
          <a:blip r:embed="rId12"/>
          <a:stretch>
            <a:fillRect/>
          </a:stretch>
        </p:blipFill>
        <p:spPr>
          <a:xfrm>
            <a:off x="6096000" y="1466850"/>
            <a:ext cx="5638800" cy="1219200"/>
          </a:xfrm>
          <a:prstGeom prst="rect">
            <a:avLst/>
          </a:prstGeom>
        </p:spPr>
      </p:pic>
      <p:pic>
        <p:nvPicPr>
          <p:cNvPr id="12" name="Image 10" descr="preencoded.png"/>
          <p:cNvPicPr>
            <a:picLocks noChangeAspect="1"/>
          </p:cNvPicPr>
          <p:nvPr/>
        </p:nvPicPr>
        <p:blipFill>
          <a:blip r:embed="rId13"/>
          <a:stretch>
            <a:fillRect/>
          </a:stretch>
        </p:blipFill>
        <p:spPr>
          <a:xfrm>
            <a:off x="6286500" y="1657350"/>
            <a:ext cx="228600" cy="304800"/>
          </a:xfrm>
          <a:prstGeom prst="rect">
            <a:avLst/>
          </a:prstGeom>
        </p:spPr>
      </p:pic>
      <p:pic>
        <p:nvPicPr>
          <p:cNvPr id="13" name="Image 11" descr="preencoded.png"/>
          <p:cNvPicPr>
            <a:picLocks noChangeAspect="1"/>
          </p:cNvPicPr>
          <p:nvPr/>
        </p:nvPicPr>
        <p:blipFill>
          <a:blip r:embed="rId12"/>
          <a:stretch>
            <a:fillRect/>
          </a:stretch>
        </p:blipFill>
        <p:spPr>
          <a:xfrm>
            <a:off x="6096000" y="2914650"/>
            <a:ext cx="5638800" cy="990600"/>
          </a:xfrm>
          <a:prstGeom prst="rect">
            <a:avLst/>
          </a:prstGeom>
        </p:spPr>
      </p:pic>
      <p:pic>
        <p:nvPicPr>
          <p:cNvPr id="14" name="Image 12" descr="preencoded.png"/>
          <p:cNvPicPr>
            <a:picLocks noChangeAspect="1"/>
          </p:cNvPicPr>
          <p:nvPr/>
        </p:nvPicPr>
        <p:blipFill>
          <a:blip r:embed="rId14"/>
          <a:stretch>
            <a:fillRect/>
          </a:stretch>
        </p:blipFill>
        <p:spPr>
          <a:xfrm>
            <a:off x="6286500" y="3105150"/>
            <a:ext cx="228600" cy="304800"/>
          </a:xfrm>
          <a:prstGeom prst="rect">
            <a:avLst/>
          </a:prstGeom>
        </p:spPr>
      </p:pic>
      <p:pic>
        <p:nvPicPr>
          <p:cNvPr id="15" name="Image 13" descr="preencoded.png"/>
          <p:cNvPicPr>
            <a:picLocks noChangeAspect="1"/>
          </p:cNvPicPr>
          <p:nvPr/>
        </p:nvPicPr>
        <p:blipFill>
          <a:blip r:embed="rId12"/>
          <a:stretch>
            <a:fillRect/>
          </a:stretch>
        </p:blipFill>
        <p:spPr>
          <a:xfrm>
            <a:off x="6096000" y="4133850"/>
            <a:ext cx="5638800" cy="1219200"/>
          </a:xfrm>
          <a:prstGeom prst="rect">
            <a:avLst/>
          </a:prstGeom>
        </p:spPr>
      </p:pic>
      <p:pic>
        <p:nvPicPr>
          <p:cNvPr id="16" name="Image 14" descr="preencoded.png"/>
          <p:cNvPicPr>
            <a:picLocks noChangeAspect="1"/>
          </p:cNvPicPr>
          <p:nvPr/>
        </p:nvPicPr>
        <p:blipFill>
          <a:blip r:embed="rId15"/>
          <a:stretch>
            <a:fillRect/>
          </a:stretch>
        </p:blipFill>
        <p:spPr>
          <a:xfrm>
            <a:off x="6286500" y="4324350"/>
            <a:ext cx="200025" cy="304800"/>
          </a:xfrm>
          <a:prstGeom prst="rect">
            <a:avLst/>
          </a:prstGeom>
        </p:spPr>
      </p:pic>
      <p:pic>
        <p:nvPicPr>
          <p:cNvPr id="17" name="Image 15" descr="preencoded.png"/>
          <p:cNvPicPr>
            <a:picLocks noChangeAspect="1"/>
          </p:cNvPicPr>
          <p:nvPr/>
        </p:nvPicPr>
        <p:blipFill>
          <a:blip r:embed="rId16"/>
          <a:stretch>
            <a:fillRect/>
          </a:stretch>
        </p:blipFill>
        <p:spPr>
          <a:xfrm>
            <a:off x="0" y="6743700"/>
            <a:ext cx="12192000" cy="114300"/>
          </a:xfrm>
          <a:prstGeom prst="rect">
            <a:avLst/>
          </a:prstGeom>
        </p:spPr>
      </p:pic>
      <p:pic>
        <p:nvPicPr>
          <p:cNvPr id="18" name="Image 16" descr="preencoded.png"/>
          <p:cNvPicPr>
            <a:picLocks noChangeAspect="1"/>
          </p:cNvPicPr>
          <p:nvPr/>
        </p:nvPicPr>
        <p:blipFill>
          <a:blip r:embed="rId17"/>
          <a:stretch>
            <a:fillRect/>
          </a:stretch>
        </p:blipFill>
        <p:spPr>
          <a:xfrm>
            <a:off x="0" y="0"/>
            <a:ext cx="12192000" cy="6858000"/>
          </a:xfrm>
          <a:prstGeom prst="rect">
            <a:avLst/>
          </a:prstGeom>
        </p:spPr>
      </p:pic>
      <p:sp>
        <p:nvSpPr>
          <p:cNvPr id="19" name="Text 0"/>
          <p:cNvSpPr/>
          <p:nvPr/>
        </p:nvSpPr>
        <p:spPr>
          <a:xfrm>
            <a:off x="457200" y="5715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What is DynamoDB?</a:t>
            </a:r>
            <a:endParaRPr lang="en-US" sz="2700" dirty="0"/>
          </a:p>
        </p:txBody>
      </p:sp>
      <p:sp>
        <p:nvSpPr>
          <p:cNvPr id="20" name="Text 1"/>
          <p:cNvSpPr/>
          <p:nvPr/>
        </p:nvSpPr>
        <p:spPr>
          <a:xfrm>
            <a:off x="457200" y="1371600"/>
            <a:ext cx="5334000" cy="914400"/>
          </a:xfrm>
          <a:prstGeom prst="rect">
            <a:avLst/>
          </a:prstGeom>
          <a:noFill/>
          <a:ln/>
        </p:spPr>
        <p:txBody>
          <a:bodyPr vert="horz" wrap="square" lIns="0" tIns="0" rIns="0" bIns="0" rtlCol="0" anchor="t"/>
          <a:lstStyle/>
          <a:p>
            <a:pPr marL="0" indent="0">
              <a:lnSpc>
                <a:spcPts val="2400"/>
              </a:lnSpc>
              <a:buNone/>
            </a:pPr>
            <a:r>
              <a:rPr lang="en-US" sz="1800" dirty="0">
                <a:solidFill>
                  <a:srgbClr val="374151"/>
                </a:solidFill>
                <a:latin typeface="ui-sans-serif" pitchFamily="34" charset="0"/>
                <a:ea typeface="ui-sans-serif" pitchFamily="34" charset="-122"/>
                <a:cs typeface="ui-sans-serif" pitchFamily="34" charset="-120"/>
              </a:rPr>
              <a:t>Amazon DynamoDB is a fully managed, serverless NoSQL database service offered by Amazon Web Services (AWS).</a:t>
            </a:r>
            <a:endParaRPr lang="en-US" sz="1800" dirty="0"/>
          </a:p>
        </p:txBody>
      </p:sp>
      <p:sp>
        <p:nvSpPr>
          <p:cNvPr id="21" name="Text 2"/>
          <p:cNvSpPr/>
          <p:nvPr/>
        </p:nvSpPr>
        <p:spPr>
          <a:xfrm>
            <a:off x="457200" y="2514600"/>
            <a:ext cx="5334000" cy="8001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It provides fast and predictable performance with seamless scalability, making it ideal for internet-scale applications.</a:t>
            </a:r>
            <a:endParaRPr lang="en-US" sz="1500" dirty="0"/>
          </a:p>
        </p:txBody>
      </p:sp>
      <p:sp>
        <p:nvSpPr>
          <p:cNvPr id="22" name="Text 3"/>
          <p:cNvSpPr/>
          <p:nvPr/>
        </p:nvSpPr>
        <p:spPr>
          <a:xfrm>
            <a:off x="981075" y="3733800"/>
            <a:ext cx="5650528"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Single-digit millisecond performance at any scale</a:t>
            </a:r>
            <a:endParaRPr lang="en-US" sz="1500" dirty="0"/>
          </a:p>
        </p:txBody>
      </p:sp>
      <p:sp>
        <p:nvSpPr>
          <p:cNvPr id="23" name="Text 4"/>
          <p:cNvSpPr/>
          <p:nvPr/>
        </p:nvSpPr>
        <p:spPr>
          <a:xfrm>
            <a:off x="1009650" y="4387964"/>
            <a:ext cx="478155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Supports both key-value and document data models</a:t>
            </a:r>
            <a:endParaRPr lang="en-US" sz="1500" dirty="0"/>
          </a:p>
        </p:txBody>
      </p:sp>
      <p:sp>
        <p:nvSpPr>
          <p:cNvPr id="24" name="Text 5"/>
          <p:cNvSpPr/>
          <p:nvPr/>
        </p:nvSpPr>
        <p:spPr>
          <a:xfrm>
            <a:off x="1028700" y="5067300"/>
            <a:ext cx="546104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Eliminates scaling and operational complexities</a:t>
            </a:r>
            <a:endParaRPr lang="en-US" sz="1500" dirty="0"/>
          </a:p>
        </p:txBody>
      </p:sp>
      <p:sp>
        <p:nvSpPr>
          <p:cNvPr id="25" name="Text 6"/>
          <p:cNvSpPr/>
          <p:nvPr/>
        </p:nvSpPr>
        <p:spPr>
          <a:xfrm>
            <a:off x="6667500" y="1676400"/>
            <a:ext cx="30403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Serverless Architecture</a:t>
            </a:r>
            <a:endParaRPr lang="en-US" sz="1500" dirty="0"/>
          </a:p>
        </p:txBody>
      </p:sp>
      <p:sp>
        <p:nvSpPr>
          <p:cNvPr id="26" name="Text 7"/>
          <p:cNvSpPr/>
          <p:nvPr/>
        </p:nvSpPr>
        <p:spPr>
          <a:xfrm>
            <a:off x="6667500" y="203835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 servers to provision, patch, manage, install, maintain, or operate</a:t>
            </a:r>
            <a:endParaRPr lang="en-US" sz="1200" dirty="0"/>
          </a:p>
        </p:txBody>
      </p:sp>
      <p:sp>
        <p:nvSpPr>
          <p:cNvPr id="27" name="Text 8"/>
          <p:cNvSpPr/>
          <p:nvPr/>
        </p:nvSpPr>
        <p:spPr>
          <a:xfrm>
            <a:off x="6667500" y="3124200"/>
            <a:ext cx="3708856"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Zero Downtime Maintenance</a:t>
            </a:r>
            <a:endParaRPr lang="en-US" sz="1500" dirty="0"/>
          </a:p>
        </p:txBody>
      </p:sp>
      <p:sp>
        <p:nvSpPr>
          <p:cNvPr id="28" name="Text 9"/>
          <p:cNvSpPr/>
          <p:nvPr/>
        </p:nvSpPr>
        <p:spPr>
          <a:xfrm>
            <a:off x="6667500" y="3486150"/>
            <a:ext cx="585216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 versions, no maintenance windows, and seamless upgrades</a:t>
            </a:r>
            <a:endParaRPr lang="en-US" sz="1200" dirty="0"/>
          </a:p>
        </p:txBody>
      </p:sp>
      <p:sp>
        <p:nvSpPr>
          <p:cNvPr id="29" name="Text 10"/>
          <p:cNvSpPr/>
          <p:nvPr/>
        </p:nvSpPr>
        <p:spPr>
          <a:xfrm>
            <a:off x="6638925" y="4343400"/>
            <a:ext cx="2641402"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Seamless Scalability</a:t>
            </a:r>
            <a:endParaRPr lang="en-US" sz="1500" dirty="0"/>
          </a:p>
        </p:txBody>
      </p:sp>
      <p:sp>
        <p:nvSpPr>
          <p:cNvPr id="30" name="Text 11"/>
          <p:cNvSpPr/>
          <p:nvPr/>
        </p:nvSpPr>
        <p:spPr>
          <a:xfrm>
            <a:off x="6667500" y="470535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Scales from 100 to 100 million users with consistent performance</a:t>
            </a:r>
            <a:endParaRPr lang="en-US"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001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457200" y="1028700"/>
            <a:ext cx="914400" cy="38100"/>
          </a:xfrm>
          <a:prstGeom prst="rect">
            <a:avLst/>
          </a:prstGeom>
        </p:spPr>
      </p:pic>
      <p:pic>
        <p:nvPicPr>
          <p:cNvPr id="5" name="Image 3" descr="preencoded.png"/>
          <p:cNvPicPr>
            <a:picLocks noChangeAspect="1"/>
          </p:cNvPicPr>
          <p:nvPr/>
        </p:nvPicPr>
        <p:blipFill>
          <a:blip r:embed="rId6"/>
          <a:stretch>
            <a:fillRect/>
          </a:stretch>
        </p:blipFill>
        <p:spPr>
          <a:xfrm>
            <a:off x="457200" y="1295400"/>
            <a:ext cx="5524500" cy="1828800"/>
          </a:xfrm>
          <a:prstGeom prst="rect">
            <a:avLst/>
          </a:prstGeom>
        </p:spPr>
      </p:pic>
      <p:pic>
        <p:nvPicPr>
          <p:cNvPr id="6" name="Image 4" descr="preencoded.png"/>
          <p:cNvPicPr>
            <a:picLocks noChangeAspect="1"/>
          </p:cNvPicPr>
          <p:nvPr/>
        </p:nvPicPr>
        <p:blipFill>
          <a:blip r:embed="rId7"/>
          <a:stretch>
            <a:fillRect/>
          </a:stretch>
        </p:blipFill>
        <p:spPr>
          <a:xfrm>
            <a:off x="647700" y="1485900"/>
            <a:ext cx="466725" cy="495300"/>
          </a:xfrm>
          <a:prstGeom prst="rect">
            <a:avLst/>
          </a:prstGeom>
        </p:spPr>
      </p:pic>
      <p:pic>
        <p:nvPicPr>
          <p:cNvPr id="7" name="Image 5" descr="preencoded.png"/>
          <p:cNvPicPr>
            <a:picLocks noChangeAspect="1"/>
          </p:cNvPicPr>
          <p:nvPr/>
        </p:nvPicPr>
        <p:blipFill>
          <a:blip r:embed="rId8"/>
          <a:stretch>
            <a:fillRect/>
          </a:stretch>
        </p:blipFill>
        <p:spPr>
          <a:xfrm>
            <a:off x="762000" y="1600200"/>
            <a:ext cx="238125" cy="266700"/>
          </a:xfrm>
          <a:prstGeom prst="rect">
            <a:avLst/>
          </a:prstGeom>
        </p:spPr>
      </p:pic>
      <p:pic>
        <p:nvPicPr>
          <p:cNvPr id="8" name="Image 6" descr="preencoded.png"/>
          <p:cNvPicPr>
            <a:picLocks noChangeAspect="1"/>
          </p:cNvPicPr>
          <p:nvPr/>
        </p:nvPicPr>
        <p:blipFill>
          <a:blip r:embed="rId9"/>
          <a:stretch>
            <a:fillRect/>
          </a:stretch>
        </p:blipFill>
        <p:spPr>
          <a:xfrm>
            <a:off x="1181100" y="2124075"/>
            <a:ext cx="152400" cy="152400"/>
          </a:xfrm>
          <a:prstGeom prst="rect">
            <a:avLst/>
          </a:prstGeom>
        </p:spPr>
      </p:pic>
      <p:pic>
        <p:nvPicPr>
          <p:cNvPr id="9" name="Image 7" descr="preencoded.png"/>
          <p:cNvPicPr>
            <a:picLocks noChangeAspect="1"/>
          </p:cNvPicPr>
          <p:nvPr/>
        </p:nvPicPr>
        <p:blipFill>
          <a:blip r:embed="rId9"/>
          <a:stretch>
            <a:fillRect/>
          </a:stretch>
        </p:blipFill>
        <p:spPr>
          <a:xfrm>
            <a:off x="1181100" y="2428875"/>
            <a:ext cx="152400" cy="152400"/>
          </a:xfrm>
          <a:prstGeom prst="rect">
            <a:avLst/>
          </a:prstGeom>
        </p:spPr>
      </p:pic>
      <p:pic>
        <p:nvPicPr>
          <p:cNvPr id="10" name="Image 8" descr="preencoded.png"/>
          <p:cNvPicPr>
            <a:picLocks noChangeAspect="1"/>
          </p:cNvPicPr>
          <p:nvPr/>
        </p:nvPicPr>
        <p:blipFill>
          <a:blip r:embed="rId9"/>
          <a:stretch>
            <a:fillRect/>
          </a:stretch>
        </p:blipFill>
        <p:spPr>
          <a:xfrm>
            <a:off x="1181100" y="2733675"/>
            <a:ext cx="152400" cy="152400"/>
          </a:xfrm>
          <a:prstGeom prst="rect">
            <a:avLst/>
          </a:prstGeom>
        </p:spPr>
      </p:pic>
      <p:pic>
        <p:nvPicPr>
          <p:cNvPr id="11" name="Image 9" descr="preencoded.png"/>
          <p:cNvPicPr>
            <a:picLocks noChangeAspect="1"/>
          </p:cNvPicPr>
          <p:nvPr/>
        </p:nvPicPr>
        <p:blipFill>
          <a:blip r:embed="rId6"/>
          <a:stretch>
            <a:fillRect/>
          </a:stretch>
        </p:blipFill>
        <p:spPr>
          <a:xfrm>
            <a:off x="6210300" y="1295400"/>
            <a:ext cx="5524500" cy="1828800"/>
          </a:xfrm>
          <a:prstGeom prst="rect">
            <a:avLst/>
          </a:prstGeom>
        </p:spPr>
      </p:pic>
      <p:pic>
        <p:nvPicPr>
          <p:cNvPr id="12" name="Image 10" descr="preencoded.png"/>
          <p:cNvPicPr>
            <a:picLocks noChangeAspect="1"/>
          </p:cNvPicPr>
          <p:nvPr/>
        </p:nvPicPr>
        <p:blipFill>
          <a:blip r:embed="rId10"/>
          <a:stretch>
            <a:fillRect/>
          </a:stretch>
        </p:blipFill>
        <p:spPr>
          <a:xfrm>
            <a:off x="6400800" y="1485900"/>
            <a:ext cx="419100" cy="495300"/>
          </a:xfrm>
          <a:prstGeom prst="rect">
            <a:avLst/>
          </a:prstGeom>
        </p:spPr>
      </p:pic>
      <p:pic>
        <p:nvPicPr>
          <p:cNvPr id="13" name="Image 11" descr="preencoded.png"/>
          <p:cNvPicPr>
            <a:picLocks noChangeAspect="1"/>
          </p:cNvPicPr>
          <p:nvPr/>
        </p:nvPicPr>
        <p:blipFill>
          <a:blip r:embed="rId11"/>
          <a:stretch>
            <a:fillRect/>
          </a:stretch>
        </p:blipFill>
        <p:spPr>
          <a:xfrm>
            <a:off x="6515100" y="1600200"/>
            <a:ext cx="190500" cy="266700"/>
          </a:xfrm>
          <a:prstGeom prst="rect">
            <a:avLst/>
          </a:prstGeom>
        </p:spPr>
      </p:pic>
      <p:pic>
        <p:nvPicPr>
          <p:cNvPr id="14" name="Image 12" descr="preencoded.png"/>
          <p:cNvPicPr>
            <a:picLocks noChangeAspect="1"/>
          </p:cNvPicPr>
          <p:nvPr/>
        </p:nvPicPr>
        <p:blipFill>
          <a:blip r:embed="rId9"/>
          <a:stretch>
            <a:fillRect/>
          </a:stretch>
        </p:blipFill>
        <p:spPr>
          <a:xfrm>
            <a:off x="6934200" y="2124075"/>
            <a:ext cx="152400" cy="152400"/>
          </a:xfrm>
          <a:prstGeom prst="rect">
            <a:avLst/>
          </a:prstGeom>
        </p:spPr>
      </p:pic>
      <p:pic>
        <p:nvPicPr>
          <p:cNvPr id="15" name="Image 13" descr="preencoded.png"/>
          <p:cNvPicPr>
            <a:picLocks noChangeAspect="1"/>
          </p:cNvPicPr>
          <p:nvPr/>
        </p:nvPicPr>
        <p:blipFill>
          <a:blip r:embed="rId9"/>
          <a:stretch>
            <a:fillRect/>
          </a:stretch>
        </p:blipFill>
        <p:spPr>
          <a:xfrm>
            <a:off x="6934200" y="2428875"/>
            <a:ext cx="152400" cy="152400"/>
          </a:xfrm>
          <a:prstGeom prst="rect">
            <a:avLst/>
          </a:prstGeom>
        </p:spPr>
      </p:pic>
      <p:pic>
        <p:nvPicPr>
          <p:cNvPr id="16" name="Image 14" descr="preencoded.png"/>
          <p:cNvPicPr>
            <a:picLocks noChangeAspect="1"/>
          </p:cNvPicPr>
          <p:nvPr/>
        </p:nvPicPr>
        <p:blipFill>
          <a:blip r:embed="rId9"/>
          <a:stretch>
            <a:fillRect/>
          </a:stretch>
        </p:blipFill>
        <p:spPr>
          <a:xfrm>
            <a:off x="6934200" y="2733675"/>
            <a:ext cx="152400" cy="152400"/>
          </a:xfrm>
          <a:prstGeom prst="rect">
            <a:avLst/>
          </a:prstGeom>
        </p:spPr>
      </p:pic>
      <p:pic>
        <p:nvPicPr>
          <p:cNvPr id="17" name="Image 15" descr="preencoded.png"/>
          <p:cNvPicPr>
            <a:picLocks noChangeAspect="1"/>
          </p:cNvPicPr>
          <p:nvPr/>
        </p:nvPicPr>
        <p:blipFill>
          <a:blip r:embed="rId6"/>
          <a:stretch>
            <a:fillRect/>
          </a:stretch>
        </p:blipFill>
        <p:spPr>
          <a:xfrm>
            <a:off x="457200" y="3352800"/>
            <a:ext cx="5524500" cy="1828800"/>
          </a:xfrm>
          <a:prstGeom prst="rect">
            <a:avLst/>
          </a:prstGeom>
        </p:spPr>
      </p:pic>
      <p:pic>
        <p:nvPicPr>
          <p:cNvPr id="18" name="Image 16" descr="preencoded.png"/>
          <p:cNvPicPr>
            <a:picLocks noChangeAspect="1"/>
          </p:cNvPicPr>
          <p:nvPr/>
        </p:nvPicPr>
        <p:blipFill>
          <a:blip r:embed="rId12"/>
          <a:stretch>
            <a:fillRect/>
          </a:stretch>
        </p:blipFill>
        <p:spPr>
          <a:xfrm>
            <a:off x="647700" y="3543300"/>
            <a:ext cx="447675" cy="495300"/>
          </a:xfrm>
          <a:prstGeom prst="rect">
            <a:avLst/>
          </a:prstGeom>
        </p:spPr>
      </p:pic>
      <p:pic>
        <p:nvPicPr>
          <p:cNvPr id="19" name="Image 17" descr="preencoded.png"/>
          <p:cNvPicPr>
            <a:picLocks noChangeAspect="1"/>
          </p:cNvPicPr>
          <p:nvPr/>
        </p:nvPicPr>
        <p:blipFill>
          <a:blip r:embed="rId13"/>
          <a:stretch>
            <a:fillRect/>
          </a:stretch>
        </p:blipFill>
        <p:spPr>
          <a:xfrm>
            <a:off x="762000" y="3657600"/>
            <a:ext cx="219075" cy="266700"/>
          </a:xfrm>
          <a:prstGeom prst="rect">
            <a:avLst/>
          </a:prstGeom>
        </p:spPr>
      </p:pic>
      <p:pic>
        <p:nvPicPr>
          <p:cNvPr id="20" name="Image 18" descr="preencoded.png"/>
          <p:cNvPicPr>
            <a:picLocks noChangeAspect="1"/>
          </p:cNvPicPr>
          <p:nvPr/>
        </p:nvPicPr>
        <p:blipFill>
          <a:blip r:embed="rId9"/>
          <a:stretch>
            <a:fillRect/>
          </a:stretch>
        </p:blipFill>
        <p:spPr>
          <a:xfrm>
            <a:off x="1181100" y="4181475"/>
            <a:ext cx="152400" cy="152400"/>
          </a:xfrm>
          <a:prstGeom prst="rect">
            <a:avLst/>
          </a:prstGeom>
        </p:spPr>
      </p:pic>
      <p:pic>
        <p:nvPicPr>
          <p:cNvPr id="21" name="Image 19" descr="preencoded.png"/>
          <p:cNvPicPr>
            <a:picLocks noChangeAspect="1"/>
          </p:cNvPicPr>
          <p:nvPr/>
        </p:nvPicPr>
        <p:blipFill>
          <a:blip r:embed="rId9"/>
          <a:stretch>
            <a:fillRect/>
          </a:stretch>
        </p:blipFill>
        <p:spPr>
          <a:xfrm>
            <a:off x="1181100" y="4486275"/>
            <a:ext cx="152400" cy="152400"/>
          </a:xfrm>
          <a:prstGeom prst="rect">
            <a:avLst/>
          </a:prstGeom>
        </p:spPr>
      </p:pic>
      <p:pic>
        <p:nvPicPr>
          <p:cNvPr id="22" name="Image 20" descr="preencoded.png"/>
          <p:cNvPicPr>
            <a:picLocks noChangeAspect="1"/>
          </p:cNvPicPr>
          <p:nvPr/>
        </p:nvPicPr>
        <p:blipFill>
          <a:blip r:embed="rId9"/>
          <a:stretch>
            <a:fillRect/>
          </a:stretch>
        </p:blipFill>
        <p:spPr>
          <a:xfrm>
            <a:off x="1181100" y="4791075"/>
            <a:ext cx="152400" cy="152400"/>
          </a:xfrm>
          <a:prstGeom prst="rect">
            <a:avLst/>
          </a:prstGeom>
        </p:spPr>
      </p:pic>
      <p:pic>
        <p:nvPicPr>
          <p:cNvPr id="23" name="Image 21" descr="preencoded.png"/>
          <p:cNvPicPr>
            <a:picLocks noChangeAspect="1"/>
          </p:cNvPicPr>
          <p:nvPr/>
        </p:nvPicPr>
        <p:blipFill>
          <a:blip r:embed="rId6"/>
          <a:stretch>
            <a:fillRect/>
          </a:stretch>
        </p:blipFill>
        <p:spPr>
          <a:xfrm>
            <a:off x="6210300" y="3352800"/>
            <a:ext cx="5524500" cy="1828800"/>
          </a:xfrm>
          <a:prstGeom prst="rect">
            <a:avLst/>
          </a:prstGeom>
        </p:spPr>
      </p:pic>
      <p:pic>
        <p:nvPicPr>
          <p:cNvPr id="24" name="Image 22" descr="preencoded.png"/>
          <p:cNvPicPr>
            <a:picLocks noChangeAspect="1"/>
          </p:cNvPicPr>
          <p:nvPr/>
        </p:nvPicPr>
        <p:blipFill>
          <a:blip r:embed="rId14"/>
          <a:stretch>
            <a:fillRect/>
          </a:stretch>
        </p:blipFill>
        <p:spPr>
          <a:xfrm>
            <a:off x="6400800" y="3543300"/>
            <a:ext cx="419100" cy="495300"/>
          </a:xfrm>
          <a:prstGeom prst="rect">
            <a:avLst/>
          </a:prstGeom>
        </p:spPr>
      </p:pic>
      <p:pic>
        <p:nvPicPr>
          <p:cNvPr id="25" name="Image 23" descr="preencoded.png"/>
          <p:cNvPicPr>
            <a:picLocks noChangeAspect="1"/>
          </p:cNvPicPr>
          <p:nvPr/>
        </p:nvPicPr>
        <p:blipFill>
          <a:blip r:embed="rId15"/>
          <a:stretch>
            <a:fillRect/>
          </a:stretch>
        </p:blipFill>
        <p:spPr>
          <a:xfrm>
            <a:off x="6515100" y="3657600"/>
            <a:ext cx="190500" cy="266700"/>
          </a:xfrm>
          <a:prstGeom prst="rect">
            <a:avLst/>
          </a:prstGeom>
        </p:spPr>
      </p:pic>
      <p:pic>
        <p:nvPicPr>
          <p:cNvPr id="26" name="Image 24" descr="preencoded.png"/>
          <p:cNvPicPr>
            <a:picLocks noChangeAspect="1"/>
          </p:cNvPicPr>
          <p:nvPr/>
        </p:nvPicPr>
        <p:blipFill>
          <a:blip r:embed="rId9"/>
          <a:stretch>
            <a:fillRect/>
          </a:stretch>
        </p:blipFill>
        <p:spPr>
          <a:xfrm>
            <a:off x="6934200" y="4181475"/>
            <a:ext cx="152400" cy="152400"/>
          </a:xfrm>
          <a:prstGeom prst="rect">
            <a:avLst/>
          </a:prstGeom>
        </p:spPr>
      </p:pic>
      <p:pic>
        <p:nvPicPr>
          <p:cNvPr id="27" name="Image 25" descr="preencoded.png"/>
          <p:cNvPicPr>
            <a:picLocks noChangeAspect="1"/>
          </p:cNvPicPr>
          <p:nvPr/>
        </p:nvPicPr>
        <p:blipFill>
          <a:blip r:embed="rId9"/>
          <a:stretch>
            <a:fillRect/>
          </a:stretch>
        </p:blipFill>
        <p:spPr>
          <a:xfrm>
            <a:off x="6934200" y="4486275"/>
            <a:ext cx="152400" cy="152400"/>
          </a:xfrm>
          <a:prstGeom prst="rect">
            <a:avLst/>
          </a:prstGeom>
        </p:spPr>
      </p:pic>
      <p:pic>
        <p:nvPicPr>
          <p:cNvPr id="28" name="Image 26" descr="preencoded.png"/>
          <p:cNvPicPr>
            <a:picLocks noChangeAspect="1"/>
          </p:cNvPicPr>
          <p:nvPr/>
        </p:nvPicPr>
        <p:blipFill>
          <a:blip r:embed="rId9"/>
          <a:stretch>
            <a:fillRect/>
          </a:stretch>
        </p:blipFill>
        <p:spPr>
          <a:xfrm>
            <a:off x="6934200" y="4791075"/>
            <a:ext cx="152400" cy="152400"/>
          </a:xfrm>
          <a:prstGeom prst="rect">
            <a:avLst/>
          </a:prstGeom>
        </p:spPr>
      </p:pic>
      <p:pic>
        <p:nvPicPr>
          <p:cNvPr id="29" name="Image 27" descr="preencoded.png"/>
          <p:cNvPicPr>
            <a:picLocks noChangeAspect="1"/>
          </p:cNvPicPr>
          <p:nvPr/>
        </p:nvPicPr>
        <p:blipFill>
          <a:blip r:embed="rId16"/>
          <a:stretch>
            <a:fillRect/>
          </a:stretch>
        </p:blipFill>
        <p:spPr>
          <a:xfrm>
            <a:off x="457200" y="5410200"/>
            <a:ext cx="11277600" cy="1524000"/>
          </a:xfrm>
          <a:prstGeom prst="rect">
            <a:avLst/>
          </a:prstGeom>
        </p:spPr>
      </p:pic>
      <p:pic>
        <p:nvPicPr>
          <p:cNvPr id="30" name="Image 28" descr="preencoded.png"/>
          <p:cNvPicPr>
            <a:picLocks noChangeAspect="1"/>
          </p:cNvPicPr>
          <p:nvPr/>
        </p:nvPicPr>
        <p:blipFill>
          <a:blip r:embed="rId17"/>
          <a:stretch>
            <a:fillRect/>
          </a:stretch>
        </p:blipFill>
        <p:spPr>
          <a:xfrm>
            <a:off x="647700" y="5600700"/>
            <a:ext cx="419100" cy="495300"/>
          </a:xfrm>
          <a:prstGeom prst="rect">
            <a:avLst/>
          </a:prstGeom>
        </p:spPr>
      </p:pic>
      <p:pic>
        <p:nvPicPr>
          <p:cNvPr id="31" name="Image 29" descr="preencoded.png"/>
          <p:cNvPicPr>
            <a:picLocks noChangeAspect="1"/>
          </p:cNvPicPr>
          <p:nvPr/>
        </p:nvPicPr>
        <p:blipFill>
          <a:blip r:embed="rId18"/>
          <a:stretch>
            <a:fillRect/>
          </a:stretch>
        </p:blipFill>
        <p:spPr>
          <a:xfrm>
            <a:off x="762000" y="5715000"/>
            <a:ext cx="190500" cy="266700"/>
          </a:xfrm>
          <a:prstGeom prst="rect">
            <a:avLst/>
          </a:prstGeom>
        </p:spPr>
      </p:pic>
      <p:pic>
        <p:nvPicPr>
          <p:cNvPr id="32" name="Image 30" descr="preencoded.png"/>
          <p:cNvPicPr>
            <a:picLocks noChangeAspect="1"/>
          </p:cNvPicPr>
          <p:nvPr/>
        </p:nvPicPr>
        <p:blipFill>
          <a:blip r:embed="rId9"/>
          <a:stretch>
            <a:fillRect/>
          </a:stretch>
        </p:blipFill>
        <p:spPr>
          <a:xfrm>
            <a:off x="1181100" y="6238875"/>
            <a:ext cx="152400" cy="152400"/>
          </a:xfrm>
          <a:prstGeom prst="rect">
            <a:avLst/>
          </a:prstGeom>
        </p:spPr>
      </p:pic>
      <p:pic>
        <p:nvPicPr>
          <p:cNvPr id="33" name="Image 31" descr="preencoded.png"/>
          <p:cNvPicPr>
            <a:picLocks noChangeAspect="1"/>
          </p:cNvPicPr>
          <p:nvPr/>
        </p:nvPicPr>
        <p:blipFill>
          <a:blip r:embed="rId9"/>
          <a:stretch>
            <a:fillRect/>
          </a:stretch>
        </p:blipFill>
        <p:spPr>
          <a:xfrm>
            <a:off x="1181100" y="6543675"/>
            <a:ext cx="152400" cy="152400"/>
          </a:xfrm>
          <a:prstGeom prst="rect">
            <a:avLst/>
          </a:prstGeom>
        </p:spPr>
      </p:pic>
      <p:pic>
        <p:nvPicPr>
          <p:cNvPr id="34" name="Image 32" descr="preencoded.png"/>
          <p:cNvPicPr>
            <a:picLocks noChangeAspect="1"/>
          </p:cNvPicPr>
          <p:nvPr/>
        </p:nvPicPr>
        <p:blipFill>
          <a:blip r:embed="rId9"/>
          <a:stretch>
            <a:fillRect/>
          </a:stretch>
        </p:blipFill>
        <p:spPr>
          <a:xfrm>
            <a:off x="6362700" y="6238875"/>
            <a:ext cx="152400" cy="152400"/>
          </a:xfrm>
          <a:prstGeom prst="rect">
            <a:avLst/>
          </a:prstGeom>
        </p:spPr>
      </p:pic>
      <p:pic>
        <p:nvPicPr>
          <p:cNvPr id="35" name="Image 33" descr="preencoded.png"/>
          <p:cNvPicPr>
            <a:picLocks noChangeAspect="1"/>
          </p:cNvPicPr>
          <p:nvPr/>
        </p:nvPicPr>
        <p:blipFill>
          <a:blip r:embed="rId9"/>
          <a:stretch>
            <a:fillRect/>
          </a:stretch>
        </p:blipFill>
        <p:spPr>
          <a:xfrm>
            <a:off x="6362700" y="6543675"/>
            <a:ext cx="152400" cy="152400"/>
          </a:xfrm>
          <a:prstGeom prst="rect">
            <a:avLst/>
          </a:prstGeom>
        </p:spPr>
      </p:pic>
      <p:pic>
        <p:nvPicPr>
          <p:cNvPr id="36" name="Image 34" descr="preencoded.png"/>
          <p:cNvPicPr>
            <a:picLocks noChangeAspect="1"/>
          </p:cNvPicPr>
          <p:nvPr/>
        </p:nvPicPr>
        <p:blipFill>
          <a:blip r:embed="rId19"/>
          <a:stretch>
            <a:fillRect/>
          </a:stretch>
        </p:blipFill>
        <p:spPr>
          <a:xfrm>
            <a:off x="0" y="7886700"/>
            <a:ext cx="12192000" cy="114300"/>
          </a:xfrm>
          <a:prstGeom prst="rect">
            <a:avLst/>
          </a:prstGeom>
        </p:spPr>
      </p:pic>
      <p:sp>
        <p:nvSpPr>
          <p:cNvPr id="38" name="Text 0"/>
          <p:cNvSpPr/>
          <p:nvPr/>
        </p:nvSpPr>
        <p:spPr>
          <a:xfrm>
            <a:off x="457200" y="5715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Real-World Use Cases</a:t>
            </a:r>
            <a:endParaRPr lang="en-US" sz="2700" dirty="0"/>
          </a:p>
        </p:txBody>
      </p:sp>
      <p:sp>
        <p:nvSpPr>
          <p:cNvPr id="39" name="Text 1"/>
          <p:cNvSpPr/>
          <p:nvPr/>
        </p:nvSpPr>
        <p:spPr>
          <a:xfrm>
            <a:off x="1266825" y="1600200"/>
            <a:ext cx="1062633"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Disney+</a:t>
            </a:r>
            <a:endParaRPr lang="en-US" sz="1500" dirty="0"/>
          </a:p>
        </p:txBody>
      </p:sp>
      <p:sp>
        <p:nvSpPr>
          <p:cNvPr id="40" name="Text 2"/>
          <p:cNvSpPr/>
          <p:nvPr/>
        </p:nvSpPr>
        <p:spPr>
          <a:xfrm>
            <a:off x="1219200" y="20955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Global tables for watchlists &amp; recommendations</a:t>
            </a:r>
            <a:endParaRPr lang="en-US" sz="1200" dirty="0"/>
          </a:p>
        </p:txBody>
      </p:sp>
      <p:sp>
        <p:nvSpPr>
          <p:cNvPr id="41" name="Text 3"/>
          <p:cNvSpPr/>
          <p:nvPr/>
        </p:nvSpPr>
        <p:spPr>
          <a:xfrm>
            <a:off x="1219200" y="24003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Ingests billions of customer actions daily</a:t>
            </a:r>
            <a:endParaRPr lang="en-US" sz="1200" dirty="0"/>
          </a:p>
        </p:txBody>
      </p:sp>
      <p:sp>
        <p:nvSpPr>
          <p:cNvPr id="42" name="Text 4"/>
          <p:cNvSpPr/>
          <p:nvPr/>
        </p:nvSpPr>
        <p:spPr>
          <a:xfrm>
            <a:off x="1219200" y="27051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Low-latency access for 260M+ customers</a:t>
            </a:r>
            <a:endParaRPr lang="en-US" sz="1200" dirty="0"/>
          </a:p>
        </p:txBody>
      </p:sp>
      <p:sp>
        <p:nvSpPr>
          <p:cNvPr id="43" name="Text 5"/>
          <p:cNvSpPr/>
          <p:nvPr/>
        </p:nvSpPr>
        <p:spPr>
          <a:xfrm>
            <a:off x="6972300" y="1600200"/>
            <a:ext cx="149768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Capital One</a:t>
            </a:r>
            <a:endParaRPr lang="en-US" sz="1500" dirty="0"/>
          </a:p>
        </p:txBody>
      </p:sp>
      <p:sp>
        <p:nvSpPr>
          <p:cNvPr id="44" name="Text 6"/>
          <p:cNvSpPr/>
          <p:nvPr/>
        </p:nvSpPr>
        <p:spPr>
          <a:xfrm>
            <a:off x="6972300" y="20955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Reduced mobile banking latency</a:t>
            </a:r>
            <a:endParaRPr lang="en-US" sz="1200" dirty="0"/>
          </a:p>
        </p:txBody>
      </p:sp>
      <p:sp>
        <p:nvSpPr>
          <p:cNvPr id="45" name="Text 7"/>
          <p:cNvSpPr/>
          <p:nvPr/>
        </p:nvSpPr>
        <p:spPr>
          <a:xfrm>
            <a:off x="6972300" y="24003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Migrated mainframe transactions to serverless</a:t>
            </a:r>
            <a:endParaRPr lang="en-US" sz="1200" dirty="0"/>
          </a:p>
        </p:txBody>
      </p:sp>
      <p:sp>
        <p:nvSpPr>
          <p:cNvPr id="46" name="Text 8"/>
          <p:cNvSpPr/>
          <p:nvPr/>
        </p:nvSpPr>
        <p:spPr>
          <a:xfrm>
            <a:off x="6972300" y="27051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Enables unbound scale for financial services</a:t>
            </a:r>
            <a:endParaRPr lang="en-US" sz="1200" dirty="0"/>
          </a:p>
        </p:txBody>
      </p:sp>
      <p:sp>
        <p:nvSpPr>
          <p:cNvPr id="47" name="Text 9"/>
          <p:cNvSpPr/>
          <p:nvPr/>
        </p:nvSpPr>
        <p:spPr>
          <a:xfrm>
            <a:off x="1247775" y="3657600"/>
            <a:ext cx="157859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Amazon Ads</a:t>
            </a:r>
            <a:endParaRPr lang="en-US" sz="1500" dirty="0"/>
          </a:p>
        </p:txBody>
      </p:sp>
      <p:sp>
        <p:nvSpPr>
          <p:cNvPr id="48" name="Text 10"/>
          <p:cNvSpPr/>
          <p:nvPr/>
        </p:nvSpPr>
        <p:spPr>
          <a:xfrm>
            <a:off x="1219200" y="41529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99.999% availability with global tables</a:t>
            </a:r>
            <a:endParaRPr lang="en-US" sz="1200" dirty="0"/>
          </a:p>
        </p:txBody>
      </p:sp>
      <p:sp>
        <p:nvSpPr>
          <p:cNvPr id="49" name="Text 11"/>
          <p:cNvSpPr/>
          <p:nvPr/>
        </p:nvSpPr>
        <p:spPr>
          <a:xfrm>
            <a:off x="1219200" y="44577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Processes 100B+ events with 90M reads/sec</a:t>
            </a:r>
            <a:endParaRPr lang="en-US" sz="1200" dirty="0"/>
          </a:p>
        </p:txBody>
      </p:sp>
      <p:sp>
        <p:nvSpPr>
          <p:cNvPr id="50" name="Text 12"/>
          <p:cNvSpPr/>
          <p:nvPr/>
        </p:nvSpPr>
        <p:spPr>
          <a:xfrm>
            <a:off x="1219200" y="47625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Significantly increased developer efficiency</a:t>
            </a:r>
            <a:endParaRPr lang="en-US" sz="1200" dirty="0"/>
          </a:p>
        </p:txBody>
      </p:sp>
      <p:sp>
        <p:nvSpPr>
          <p:cNvPr id="51" name="Text 13"/>
          <p:cNvSpPr/>
          <p:nvPr/>
        </p:nvSpPr>
        <p:spPr>
          <a:xfrm>
            <a:off x="6972300" y="3657600"/>
            <a:ext cx="850999"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Netflix</a:t>
            </a:r>
            <a:endParaRPr lang="en-US" sz="1500" dirty="0"/>
          </a:p>
        </p:txBody>
      </p:sp>
      <p:sp>
        <p:nvSpPr>
          <p:cNvPr id="52" name="Text 14"/>
          <p:cNvSpPr/>
          <p:nvPr/>
        </p:nvSpPr>
        <p:spPr>
          <a:xfrm>
            <a:off x="6972300" y="41529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A/B testing for personalized experiences</a:t>
            </a:r>
            <a:endParaRPr lang="en-US" sz="1200" dirty="0"/>
          </a:p>
        </p:txBody>
      </p:sp>
      <p:sp>
        <p:nvSpPr>
          <p:cNvPr id="53" name="Text 15"/>
          <p:cNvSpPr/>
          <p:nvPr/>
        </p:nvSpPr>
        <p:spPr>
          <a:xfrm>
            <a:off x="6972300" y="44577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Serves 260M+ customers worldwide</a:t>
            </a:r>
            <a:endParaRPr lang="en-US" sz="1200" dirty="0"/>
          </a:p>
        </p:txBody>
      </p:sp>
      <p:sp>
        <p:nvSpPr>
          <p:cNvPr id="54" name="Text 16"/>
          <p:cNvSpPr/>
          <p:nvPr/>
        </p:nvSpPr>
        <p:spPr>
          <a:xfrm>
            <a:off x="6972300" y="47625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Builds tailored streaming recommendations</a:t>
            </a:r>
            <a:endParaRPr lang="en-US" sz="1200" dirty="0"/>
          </a:p>
        </p:txBody>
      </p:sp>
      <p:sp>
        <p:nvSpPr>
          <p:cNvPr id="55" name="Text 17"/>
          <p:cNvSpPr/>
          <p:nvPr/>
        </p:nvSpPr>
        <p:spPr>
          <a:xfrm>
            <a:off x="1219200" y="5715000"/>
            <a:ext cx="270783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Additional Use Cases</a:t>
            </a:r>
            <a:endParaRPr lang="en-US" sz="1500" dirty="0"/>
          </a:p>
        </p:txBody>
      </p:sp>
      <p:sp>
        <p:nvSpPr>
          <p:cNvPr id="56" name="Text 18"/>
          <p:cNvSpPr/>
          <p:nvPr/>
        </p:nvSpPr>
        <p:spPr>
          <a:xfrm>
            <a:off x="1219200" y="6210300"/>
            <a:ext cx="64465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Capcom: Authentication &amp; game progress</a:t>
            </a:r>
            <a:endParaRPr lang="en-US" sz="1200" dirty="0"/>
          </a:p>
        </p:txBody>
      </p:sp>
      <p:sp>
        <p:nvSpPr>
          <p:cNvPr id="57" name="Text 19"/>
          <p:cNvSpPr/>
          <p:nvPr/>
        </p:nvSpPr>
        <p:spPr>
          <a:xfrm>
            <a:off x="1219200" y="6515100"/>
            <a:ext cx="64465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PayPay: In-app messaging (300M msgs/day)</a:t>
            </a:r>
            <a:endParaRPr lang="en-US" sz="1200" dirty="0"/>
          </a:p>
        </p:txBody>
      </p:sp>
      <p:sp>
        <p:nvSpPr>
          <p:cNvPr id="58" name="Text 20"/>
          <p:cNvSpPr/>
          <p:nvPr/>
        </p:nvSpPr>
        <p:spPr>
          <a:xfrm>
            <a:off x="6400800" y="6210300"/>
            <a:ext cx="64465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Global Tables: Multi-region replication</a:t>
            </a:r>
            <a:endParaRPr lang="en-US" sz="1200" dirty="0"/>
          </a:p>
        </p:txBody>
      </p:sp>
      <p:sp>
        <p:nvSpPr>
          <p:cNvPr id="59" name="Text 21"/>
          <p:cNvSpPr/>
          <p:nvPr/>
        </p:nvSpPr>
        <p:spPr>
          <a:xfrm>
            <a:off x="6400800" y="6515100"/>
            <a:ext cx="64465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DAX: Sub-millisecond response times</a:t>
            </a:r>
            <a:endParaRPr lang="en-US" sz="1200" dirty="0"/>
          </a:p>
        </p:txBody>
      </p:sp>
      <p:sp>
        <p:nvSpPr>
          <p:cNvPr id="60" name="Text 22"/>
          <p:cNvSpPr/>
          <p:nvPr/>
        </p:nvSpPr>
        <p:spPr>
          <a:xfrm>
            <a:off x="11198721" y="7086600"/>
            <a:ext cx="643295"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457200" y="1028700"/>
            <a:ext cx="914400" cy="38100"/>
          </a:xfrm>
          <a:prstGeom prst="rect">
            <a:avLst/>
          </a:prstGeom>
        </p:spPr>
      </p:pic>
      <p:pic>
        <p:nvPicPr>
          <p:cNvPr id="5" name="Image 3" descr="preencoded.png"/>
          <p:cNvPicPr>
            <a:picLocks noChangeAspect="1"/>
          </p:cNvPicPr>
          <p:nvPr/>
        </p:nvPicPr>
        <p:blipFill>
          <a:blip r:embed="rId6"/>
          <a:stretch>
            <a:fillRect/>
          </a:stretch>
        </p:blipFill>
        <p:spPr>
          <a:xfrm>
            <a:off x="457200" y="1371600"/>
            <a:ext cx="2819400" cy="3486150"/>
          </a:xfrm>
          <a:prstGeom prst="rect">
            <a:avLst/>
          </a:prstGeom>
        </p:spPr>
      </p:pic>
      <p:pic>
        <p:nvPicPr>
          <p:cNvPr id="6" name="Image 4" descr="preencoded.png"/>
          <p:cNvPicPr>
            <a:picLocks noChangeAspect="1"/>
          </p:cNvPicPr>
          <p:nvPr/>
        </p:nvPicPr>
        <p:blipFill>
          <a:blip r:embed="rId7"/>
          <a:stretch>
            <a:fillRect/>
          </a:stretch>
        </p:blipFill>
        <p:spPr>
          <a:xfrm>
            <a:off x="1533525" y="1600200"/>
            <a:ext cx="666750" cy="666750"/>
          </a:xfrm>
          <a:prstGeom prst="rect">
            <a:avLst/>
          </a:prstGeom>
        </p:spPr>
      </p:pic>
      <p:pic>
        <p:nvPicPr>
          <p:cNvPr id="7" name="Image 5" descr="preencoded.png"/>
          <p:cNvPicPr>
            <a:picLocks noChangeAspect="1"/>
          </p:cNvPicPr>
          <p:nvPr/>
        </p:nvPicPr>
        <p:blipFill>
          <a:blip r:embed="rId8"/>
          <a:stretch>
            <a:fillRect/>
          </a:stretch>
        </p:blipFill>
        <p:spPr>
          <a:xfrm>
            <a:off x="1724025" y="1762125"/>
            <a:ext cx="285750" cy="342900"/>
          </a:xfrm>
          <a:prstGeom prst="rect">
            <a:avLst/>
          </a:prstGeom>
        </p:spPr>
      </p:pic>
      <p:pic>
        <p:nvPicPr>
          <p:cNvPr id="8" name="Image 6" descr="preencoded.png"/>
          <p:cNvPicPr>
            <a:picLocks noChangeAspect="1"/>
          </p:cNvPicPr>
          <p:nvPr/>
        </p:nvPicPr>
        <p:blipFill>
          <a:blip r:embed="rId9"/>
          <a:stretch>
            <a:fillRect/>
          </a:stretch>
        </p:blipFill>
        <p:spPr>
          <a:xfrm>
            <a:off x="3276600" y="1371600"/>
            <a:ext cx="2819400" cy="3486150"/>
          </a:xfrm>
          <a:prstGeom prst="rect">
            <a:avLst/>
          </a:prstGeom>
        </p:spPr>
      </p:pic>
      <p:pic>
        <p:nvPicPr>
          <p:cNvPr id="9" name="Image 7" descr="preencoded.png"/>
          <p:cNvPicPr>
            <a:picLocks noChangeAspect="1"/>
          </p:cNvPicPr>
          <p:nvPr/>
        </p:nvPicPr>
        <p:blipFill>
          <a:blip r:embed="rId10"/>
          <a:stretch>
            <a:fillRect/>
          </a:stretch>
        </p:blipFill>
        <p:spPr>
          <a:xfrm>
            <a:off x="4352925" y="1600200"/>
            <a:ext cx="666750" cy="666750"/>
          </a:xfrm>
          <a:prstGeom prst="rect">
            <a:avLst/>
          </a:prstGeom>
        </p:spPr>
      </p:pic>
      <p:pic>
        <p:nvPicPr>
          <p:cNvPr id="10" name="Image 8" descr="preencoded.png"/>
          <p:cNvPicPr>
            <a:picLocks noChangeAspect="1"/>
          </p:cNvPicPr>
          <p:nvPr/>
        </p:nvPicPr>
        <p:blipFill>
          <a:blip r:embed="rId11"/>
          <a:stretch>
            <a:fillRect/>
          </a:stretch>
        </p:blipFill>
        <p:spPr>
          <a:xfrm>
            <a:off x="4505325" y="1762125"/>
            <a:ext cx="361950" cy="342900"/>
          </a:xfrm>
          <a:prstGeom prst="rect">
            <a:avLst/>
          </a:prstGeom>
        </p:spPr>
      </p:pic>
      <p:pic>
        <p:nvPicPr>
          <p:cNvPr id="11" name="Image 9" descr="preencoded.png"/>
          <p:cNvPicPr>
            <a:picLocks noChangeAspect="1"/>
          </p:cNvPicPr>
          <p:nvPr/>
        </p:nvPicPr>
        <p:blipFill>
          <a:blip r:embed="rId12"/>
          <a:stretch>
            <a:fillRect/>
          </a:stretch>
        </p:blipFill>
        <p:spPr>
          <a:xfrm>
            <a:off x="6096000" y="1371600"/>
            <a:ext cx="2819400" cy="3486150"/>
          </a:xfrm>
          <a:prstGeom prst="rect">
            <a:avLst/>
          </a:prstGeom>
        </p:spPr>
      </p:pic>
      <p:pic>
        <p:nvPicPr>
          <p:cNvPr id="12" name="Image 10" descr="preencoded.png"/>
          <p:cNvPicPr>
            <a:picLocks noChangeAspect="1"/>
          </p:cNvPicPr>
          <p:nvPr/>
        </p:nvPicPr>
        <p:blipFill>
          <a:blip r:embed="rId13"/>
          <a:stretch>
            <a:fillRect/>
          </a:stretch>
        </p:blipFill>
        <p:spPr>
          <a:xfrm>
            <a:off x="7172325" y="1600200"/>
            <a:ext cx="666750" cy="666750"/>
          </a:xfrm>
          <a:prstGeom prst="rect">
            <a:avLst/>
          </a:prstGeom>
        </p:spPr>
      </p:pic>
      <p:pic>
        <p:nvPicPr>
          <p:cNvPr id="13" name="Image 11" descr="preencoded.png"/>
          <p:cNvPicPr>
            <a:picLocks noChangeAspect="1"/>
          </p:cNvPicPr>
          <p:nvPr/>
        </p:nvPicPr>
        <p:blipFill>
          <a:blip r:embed="rId14"/>
          <a:stretch>
            <a:fillRect/>
          </a:stretch>
        </p:blipFill>
        <p:spPr>
          <a:xfrm>
            <a:off x="7396162" y="1762125"/>
            <a:ext cx="219075" cy="342900"/>
          </a:xfrm>
          <a:prstGeom prst="rect">
            <a:avLst/>
          </a:prstGeom>
        </p:spPr>
      </p:pic>
      <p:pic>
        <p:nvPicPr>
          <p:cNvPr id="14" name="Image 12" descr="preencoded.png"/>
          <p:cNvPicPr>
            <a:picLocks noChangeAspect="1"/>
          </p:cNvPicPr>
          <p:nvPr/>
        </p:nvPicPr>
        <p:blipFill>
          <a:blip r:embed="rId9"/>
          <a:stretch>
            <a:fillRect/>
          </a:stretch>
        </p:blipFill>
        <p:spPr>
          <a:xfrm>
            <a:off x="8915400" y="1371600"/>
            <a:ext cx="2819400" cy="3486150"/>
          </a:xfrm>
          <a:prstGeom prst="rect">
            <a:avLst/>
          </a:prstGeom>
        </p:spPr>
      </p:pic>
      <p:pic>
        <p:nvPicPr>
          <p:cNvPr id="15" name="Image 13" descr="preencoded.png"/>
          <p:cNvPicPr>
            <a:picLocks noChangeAspect="1"/>
          </p:cNvPicPr>
          <p:nvPr/>
        </p:nvPicPr>
        <p:blipFill>
          <a:blip r:embed="rId15"/>
          <a:stretch>
            <a:fillRect/>
          </a:stretch>
        </p:blipFill>
        <p:spPr>
          <a:xfrm>
            <a:off x="9991725" y="1600200"/>
            <a:ext cx="666750" cy="666750"/>
          </a:xfrm>
          <a:prstGeom prst="rect">
            <a:avLst/>
          </a:prstGeom>
        </p:spPr>
      </p:pic>
      <p:pic>
        <p:nvPicPr>
          <p:cNvPr id="16" name="Image 14" descr="preencoded.png"/>
          <p:cNvPicPr>
            <a:picLocks noChangeAspect="1"/>
          </p:cNvPicPr>
          <p:nvPr/>
        </p:nvPicPr>
        <p:blipFill>
          <a:blip r:embed="rId16"/>
          <a:stretch>
            <a:fillRect/>
          </a:stretch>
        </p:blipFill>
        <p:spPr>
          <a:xfrm>
            <a:off x="10201275" y="1762125"/>
            <a:ext cx="247650" cy="342900"/>
          </a:xfrm>
          <a:prstGeom prst="rect">
            <a:avLst/>
          </a:prstGeom>
        </p:spPr>
      </p:pic>
      <p:pic>
        <p:nvPicPr>
          <p:cNvPr id="17" name="Image 15" descr="preencoded.png"/>
          <p:cNvPicPr>
            <a:picLocks noChangeAspect="1"/>
          </p:cNvPicPr>
          <p:nvPr/>
        </p:nvPicPr>
        <p:blipFill>
          <a:blip r:embed="rId17"/>
          <a:stretch>
            <a:fillRect/>
          </a:stretch>
        </p:blipFill>
        <p:spPr>
          <a:xfrm>
            <a:off x="0" y="6743700"/>
            <a:ext cx="12192000" cy="114300"/>
          </a:xfrm>
          <a:prstGeom prst="rect">
            <a:avLst/>
          </a:prstGeom>
        </p:spPr>
      </p:pic>
      <p:pic>
        <p:nvPicPr>
          <p:cNvPr id="18" name="Image 16" descr="preencoded.png"/>
          <p:cNvPicPr>
            <a:picLocks noChangeAspect="1"/>
          </p:cNvPicPr>
          <p:nvPr/>
        </p:nvPicPr>
        <p:blipFill>
          <a:blip r:embed="rId18"/>
          <a:stretch>
            <a:fillRect/>
          </a:stretch>
        </p:blipFill>
        <p:spPr>
          <a:xfrm>
            <a:off x="0" y="0"/>
            <a:ext cx="12192000" cy="6858000"/>
          </a:xfrm>
          <a:prstGeom prst="rect">
            <a:avLst/>
          </a:prstGeom>
        </p:spPr>
      </p:pic>
      <p:sp>
        <p:nvSpPr>
          <p:cNvPr id="19" name="Text 0"/>
          <p:cNvSpPr/>
          <p:nvPr/>
        </p:nvSpPr>
        <p:spPr>
          <a:xfrm>
            <a:off x="457200" y="5715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Core Characteristics</a:t>
            </a:r>
            <a:endParaRPr lang="en-US" sz="2700" dirty="0"/>
          </a:p>
        </p:txBody>
      </p:sp>
      <p:sp>
        <p:nvSpPr>
          <p:cNvPr id="20" name="Text 1"/>
          <p:cNvSpPr/>
          <p:nvPr/>
        </p:nvSpPr>
        <p:spPr>
          <a:xfrm>
            <a:off x="1189494" y="2419350"/>
            <a:ext cx="1354812"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1F2937"/>
                </a:solidFill>
                <a:latin typeface="ui-sans-serif" pitchFamily="34" charset="0"/>
                <a:ea typeface="ui-sans-serif" pitchFamily="34" charset="-122"/>
                <a:cs typeface="ui-sans-serif" pitchFamily="34" charset="-120"/>
              </a:rPr>
              <a:t>Serverless</a:t>
            </a:r>
            <a:endParaRPr lang="en-US" sz="1500" dirty="0"/>
          </a:p>
        </p:txBody>
      </p:sp>
      <p:sp>
        <p:nvSpPr>
          <p:cNvPr id="21" name="Text 2"/>
          <p:cNvSpPr/>
          <p:nvPr/>
        </p:nvSpPr>
        <p:spPr>
          <a:xfrm>
            <a:off x="685800" y="2800350"/>
            <a:ext cx="2362200" cy="13716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Eliminates the need to provision, patch, manage, install, maintain, or operate servers. Offers zero downtime maintenance with no versions or maintenance windows.</a:t>
            </a:r>
            <a:endParaRPr lang="en-US" sz="1200" dirty="0"/>
          </a:p>
        </p:txBody>
      </p:sp>
      <p:sp>
        <p:nvSpPr>
          <p:cNvPr id="22" name="Text 3"/>
          <p:cNvSpPr/>
          <p:nvPr/>
        </p:nvSpPr>
        <p:spPr>
          <a:xfrm>
            <a:off x="3749233" y="2419350"/>
            <a:ext cx="1873984"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1F2937"/>
                </a:solidFill>
                <a:latin typeface="ui-sans-serif" pitchFamily="34" charset="0"/>
                <a:ea typeface="ui-sans-serif" pitchFamily="34" charset="-122"/>
                <a:cs typeface="ui-sans-serif" pitchFamily="34" charset="-120"/>
              </a:rPr>
              <a:t>Fully Managed</a:t>
            </a:r>
            <a:endParaRPr lang="en-US" sz="1500" dirty="0"/>
          </a:p>
        </p:txBody>
      </p:sp>
      <p:sp>
        <p:nvSpPr>
          <p:cNvPr id="23" name="Text 4"/>
          <p:cNvSpPr/>
          <p:nvPr/>
        </p:nvSpPr>
        <p:spPr>
          <a:xfrm>
            <a:off x="3505200" y="2800350"/>
            <a:ext cx="2362200" cy="18288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AWS handles the undifferentiated heavy lifting of database management, including setup, configurations, maintenance, high availability, hardware provisioning, security, backups, and monitoring.</a:t>
            </a:r>
            <a:endParaRPr lang="en-US" sz="1200" dirty="0"/>
          </a:p>
        </p:txBody>
      </p:sp>
      <p:sp>
        <p:nvSpPr>
          <p:cNvPr id="24" name="Text 5"/>
          <p:cNvSpPr/>
          <p:nvPr/>
        </p:nvSpPr>
        <p:spPr>
          <a:xfrm>
            <a:off x="6125185" y="2419350"/>
            <a:ext cx="2760881"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1F2937"/>
                </a:solidFill>
                <a:latin typeface="ui-sans-serif" pitchFamily="34" charset="0"/>
                <a:ea typeface="ui-sans-serif" pitchFamily="34" charset="-122"/>
                <a:cs typeface="ui-sans-serif" pitchFamily="34" charset="-120"/>
              </a:rPr>
              <a:t>Performance at Scale</a:t>
            </a:r>
            <a:endParaRPr lang="en-US" sz="1500" dirty="0"/>
          </a:p>
        </p:txBody>
      </p:sp>
      <p:sp>
        <p:nvSpPr>
          <p:cNvPr id="25" name="Text 6"/>
          <p:cNvSpPr/>
          <p:nvPr/>
        </p:nvSpPr>
        <p:spPr>
          <a:xfrm>
            <a:off x="6324600" y="2800350"/>
            <a:ext cx="2362200" cy="13716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Purpose-built for high-performance workloads, delivering consistent single-digit millisecond performance whether an application has 100 or 100 million users.</a:t>
            </a:r>
            <a:endParaRPr lang="en-US" sz="1200" dirty="0"/>
          </a:p>
        </p:txBody>
      </p:sp>
      <p:sp>
        <p:nvSpPr>
          <p:cNvPr id="26" name="Text 7"/>
          <p:cNvSpPr/>
          <p:nvPr/>
        </p:nvSpPr>
        <p:spPr>
          <a:xfrm>
            <a:off x="9222477" y="2419350"/>
            <a:ext cx="2205097"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1F2937"/>
                </a:solidFill>
                <a:latin typeface="ui-sans-serif" pitchFamily="34" charset="0"/>
                <a:ea typeface="ui-sans-serif" pitchFamily="34" charset="-122"/>
              </a:rPr>
              <a:t>Key-value and document </a:t>
            </a:r>
            <a:endParaRPr lang="en-US" sz="1500" dirty="0"/>
          </a:p>
        </p:txBody>
      </p:sp>
      <p:sp>
        <p:nvSpPr>
          <p:cNvPr id="27" name="Text 8"/>
          <p:cNvSpPr/>
          <p:nvPr/>
        </p:nvSpPr>
        <p:spPr>
          <a:xfrm>
            <a:off x="9144000" y="2800350"/>
            <a:ext cx="2362200" cy="18288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As a NoSQL database, DynamoDB is schemaless, supporting rapid application development. It accommodates both key-value and document data models for structured, semi-structured, and unstructured data.</a:t>
            </a:r>
            <a:endParaRPr lang="en-US" sz="12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457200" y="1028700"/>
            <a:ext cx="914400" cy="38100"/>
          </a:xfrm>
          <a:prstGeom prst="rect">
            <a:avLst/>
          </a:prstGeom>
        </p:spPr>
      </p:pic>
      <p:pic>
        <p:nvPicPr>
          <p:cNvPr id="5" name="Image 3" descr="preencoded.png"/>
          <p:cNvPicPr>
            <a:picLocks noChangeAspect="1"/>
          </p:cNvPicPr>
          <p:nvPr/>
        </p:nvPicPr>
        <p:blipFill>
          <a:blip r:embed="rId6"/>
          <a:stretch>
            <a:fillRect/>
          </a:stretch>
        </p:blipFill>
        <p:spPr>
          <a:xfrm>
            <a:off x="609600" y="1866900"/>
            <a:ext cx="3454450" cy="2667000"/>
          </a:xfrm>
          <a:prstGeom prst="rect">
            <a:avLst/>
          </a:prstGeom>
        </p:spPr>
      </p:pic>
      <p:pic>
        <p:nvPicPr>
          <p:cNvPr id="6" name="Image 4" descr="preencoded.png"/>
          <p:cNvPicPr>
            <a:picLocks noChangeAspect="1"/>
          </p:cNvPicPr>
          <p:nvPr/>
        </p:nvPicPr>
        <p:blipFill>
          <a:blip r:embed="rId7"/>
          <a:stretch>
            <a:fillRect/>
          </a:stretch>
        </p:blipFill>
        <p:spPr>
          <a:xfrm>
            <a:off x="838200" y="2095500"/>
            <a:ext cx="571500" cy="571500"/>
          </a:xfrm>
          <a:prstGeom prst="rect">
            <a:avLst/>
          </a:prstGeom>
        </p:spPr>
      </p:pic>
      <p:pic>
        <p:nvPicPr>
          <p:cNvPr id="7" name="Image 5" descr="preencoded.png"/>
          <p:cNvPicPr>
            <a:picLocks noChangeAspect="1"/>
          </p:cNvPicPr>
          <p:nvPr/>
        </p:nvPicPr>
        <p:blipFill>
          <a:blip r:embed="rId8"/>
          <a:stretch>
            <a:fillRect/>
          </a:stretch>
        </p:blipFill>
        <p:spPr>
          <a:xfrm>
            <a:off x="981075" y="2209800"/>
            <a:ext cx="285750" cy="342900"/>
          </a:xfrm>
          <a:prstGeom prst="rect">
            <a:avLst/>
          </a:prstGeom>
        </p:spPr>
      </p:pic>
      <p:pic>
        <p:nvPicPr>
          <p:cNvPr id="8" name="Image 6" descr="preencoded.png"/>
          <p:cNvPicPr>
            <a:picLocks noChangeAspect="1"/>
          </p:cNvPicPr>
          <p:nvPr/>
        </p:nvPicPr>
        <p:blipFill>
          <a:blip r:embed="rId9"/>
          <a:stretch>
            <a:fillRect/>
          </a:stretch>
        </p:blipFill>
        <p:spPr>
          <a:xfrm>
            <a:off x="4368850" y="1866900"/>
            <a:ext cx="3454450" cy="2895600"/>
          </a:xfrm>
          <a:prstGeom prst="rect">
            <a:avLst/>
          </a:prstGeom>
        </p:spPr>
      </p:pic>
      <p:pic>
        <p:nvPicPr>
          <p:cNvPr id="9" name="Image 7" descr="preencoded.png"/>
          <p:cNvPicPr>
            <a:picLocks noChangeAspect="1"/>
          </p:cNvPicPr>
          <p:nvPr/>
        </p:nvPicPr>
        <p:blipFill>
          <a:blip r:embed="rId10"/>
          <a:stretch>
            <a:fillRect/>
          </a:stretch>
        </p:blipFill>
        <p:spPr>
          <a:xfrm>
            <a:off x="4597450" y="2095500"/>
            <a:ext cx="571500" cy="571500"/>
          </a:xfrm>
          <a:prstGeom prst="rect">
            <a:avLst/>
          </a:prstGeom>
        </p:spPr>
      </p:pic>
      <p:pic>
        <p:nvPicPr>
          <p:cNvPr id="10" name="Image 8" descr="preencoded.png"/>
          <p:cNvPicPr>
            <a:picLocks noChangeAspect="1"/>
          </p:cNvPicPr>
          <p:nvPr/>
        </p:nvPicPr>
        <p:blipFill>
          <a:blip r:embed="rId11"/>
          <a:stretch>
            <a:fillRect/>
          </a:stretch>
        </p:blipFill>
        <p:spPr>
          <a:xfrm>
            <a:off x="4740325" y="2209800"/>
            <a:ext cx="285750" cy="342900"/>
          </a:xfrm>
          <a:prstGeom prst="rect">
            <a:avLst/>
          </a:prstGeom>
        </p:spPr>
      </p:pic>
      <p:pic>
        <p:nvPicPr>
          <p:cNvPr id="11" name="Image 9" descr="preencoded.png"/>
          <p:cNvPicPr>
            <a:picLocks noChangeAspect="1"/>
          </p:cNvPicPr>
          <p:nvPr/>
        </p:nvPicPr>
        <p:blipFill>
          <a:blip r:embed="rId12"/>
          <a:stretch>
            <a:fillRect/>
          </a:stretch>
        </p:blipFill>
        <p:spPr>
          <a:xfrm>
            <a:off x="8128099" y="1866900"/>
            <a:ext cx="3454450" cy="2895600"/>
          </a:xfrm>
          <a:prstGeom prst="rect">
            <a:avLst/>
          </a:prstGeom>
        </p:spPr>
      </p:pic>
      <p:pic>
        <p:nvPicPr>
          <p:cNvPr id="12" name="Image 10" descr="preencoded.png"/>
          <p:cNvPicPr>
            <a:picLocks noChangeAspect="1"/>
          </p:cNvPicPr>
          <p:nvPr/>
        </p:nvPicPr>
        <p:blipFill>
          <a:blip r:embed="rId13"/>
          <a:stretch>
            <a:fillRect/>
          </a:stretch>
        </p:blipFill>
        <p:spPr>
          <a:xfrm>
            <a:off x="8356699" y="2095500"/>
            <a:ext cx="571500" cy="571500"/>
          </a:xfrm>
          <a:prstGeom prst="rect">
            <a:avLst/>
          </a:prstGeom>
        </p:spPr>
      </p:pic>
      <p:pic>
        <p:nvPicPr>
          <p:cNvPr id="13" name="Image 11" descr="preencoded.png"/>
          <p:cNvPicPr>
            <a:picLocks noChangeAspect="1"/>
          </p:cNvPicPr>
          <p:nvPr/>
        </p:nvPicPr>
        <p:blipFill>
          <a:blip r:embed="rId14"/>
          <a:stretch>
            <a:fillRect/>
          </a:stretch>
        </p:blipFill>
        <p:spPr>
          <a:xfrm>
            <a:off x="8499574" y="2209800"/>
            <a:ext cx="285750" cy="342900"/>
          </a:xfrm>
          <a:prstGeom prst="rect">
            <a:avLst/>
          </a:prstGeom>
        </p:spPr>
      </p:pic>
      <p:pic>
        <p:nvPicPr>
          <p:cNvPr id="14" name="Image 12" descr="preencoded.png"/>
          <p:cNvPicPr>
            <a:picLocks noChangeAspect="1"/>
          </p:cNvPicPr>
          <p:nvPr/>
        </p:nvPicPr>
        <p:blipFill>
          <a:blip r:embed="rId15"/>
          <a:stretch>
            <a:fillRect/>
          </a:stretch>
        </p:blipFill>
        <p:spPr>
          <a:xfrm>
            <a:off x="457200" y="4991100"/>
            <a:ext cx="11277600" cy="762000"/>
          </a:xfrm>
          <a:prstGeom prst="rect">
            <a:avLst/>
          </a:prstGeom>
        </p:spPr>
      </p:pic>
      <p:pic>
        <p:nvPicPr>
          <p:cNvPr id="15" name="Image 13" descr="preencoded.png"/>
          <p:cNvPicPr>
            <a:picLocks noChangeAspect="1"/>
          </p:cNvPicPr>
          <p:nvPr/>
        </p:nvPicPr>
        <p:blipFill>
          <a:blip r:embed="rId16"/>
          <a:stretch>
            <a:fillRect/>
          </a:stretch>
        </p:blipFill>
        <p:spPr>
          <a:xfrm>
            <a:off x="609600" y="5172075"/>
            <a:ext cx="114300" cy="152400"/>
          </a:xfrm>
          <a:prstGeom prst="rect">
            <a:avLst/>
          </a:prstGeom>
        </p:spPr>
      </p:pic>
      <p:pic>
        <p:nvPicPr>
          <p:cNvPr id="16" name="Image 14" descr="preencoded.png"/>
          <p:cNvPicPr>
            <a:picLocks noChangeAspect="1"/>
          </p:cNvPicPr>
          <p:nvPr/>
        </p:nvPicPr>
        <p:blipFill>
          <a:blip r:embed="rId17"/>
          <a:stretch>
            <a:fillRect/>
          </a:stretch>
        </p:blipFill>
        <p:spPr>
          <a:xfrm>
            <a:off x="0" y="6743700"/>
            <a:ext cx="12192000" cy="114300"/>
          </a:xfrm>
          <a:prstGeom prst="rect">
            <a:avLst/>
          </a:prstGeom>
        </p:spPr>
      </p:pic>
      <p:pic>
        <p:nvPicPr>
          <p:cNvPr id="17" name="Image 15" descr="preencoded.png"/>
          <p:cNvPicPr>
            <a:picLocks noChangeAspect="1"/>
          </p:cNvPicPr>
          <p:nvPr/>
        </p:nvPicPr>
        <p:blipFill>
          <a:blip r:embed="rId18"/>
          <a:stretch>
            <a:fillRect/>
          </a:stretch>
        </p:blipFill>
        <p:spPr>
          <a:xfrm>
            <a:off x="0" y="0"/>
            <a:ext cx="12192000" cy="6858000"/>
          </a:xfrm>
          <a:prstGeom prst="rect">
            <a:avLst/>
          </a:prstGeom>
        </p:spPr>
      </p:pic>
      <p:sp>
        <p:nvSpPr>
          <p:cNvPr id="18" name="Text 0"/>
          <p:cNvSpPr/>
          <p:nvPr/>
        </p:nvSpPr>
        <p:spPr>
          <a:xfrm>
            <a:off x="457200" y="5715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Fundamental Components</a:t>
            </a:r>
            <a:endParaRPr lang="en-US" sz="2700" dirty="0"/>
          </a:p>
        </p:txBody>
      </p:sp>
      <p:sp>
        <p:nvSpPr>
          <p:cNvPr id="19" name="Text 1"/>
          <p:cNvSpPr/>
          <p:nvPr/>
        </p:nvSpPr>
        <p:spPr>
          <a:xfrm>
            <a:off x="457200" y="1371600"/>
            <a:ext cx="1353312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DynamoDB is built upon three fundamental components that work together to organize and manage data:</a:t>
            </a:r>
            <a:endParaRPr lang="en-US" sz="1500" dirty="0"/>
          </a:p>
        </p:txBody>
      </p:sp>
      <p:sp>
        <p:nvSpPr>
          <p:cNvPr id="20" name="Text 2"/>
          <p:cNvSpPr/>
          <p:nvPr/>
        </p:nvSpPr>
        <p:spPr>
          <a:xfrm>
            <a:off x="1562100" y="2228850"/>
            <a:ext cx="976729"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Tables</a:t>
            </a:r>
            <a:endParaRPr lang="en-US" sz="1800" dirty="0"/>
          </a:p>
        </p:txBody>
      </p:sp>
      <p:sp>
        <p:nvSpPr>
          <p:cNvPr id="21" name="Text 3"/>
          <p:cNvSpPr/>
          <p:nvPr/>
        </p:nvSpPr>
        <p:spPr>
          <a:xfrm>
            <a:off x="838200" y="2819400"/>
            <a:ext cx="29972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collection of items in DynamoDB, similar to tables in relational databases.</a:t>
            </a:r>
            <a:endParaRPr lang="en-US" sz="1200" dirty="0"/>
          </a:p>
        </p:txBody>
      </p:sp>
      <p:sp>
        <p:nvSpPr>
          <p:cNvPr id="22" name="Text 4"/>
          <p:cNvSpPr/>
          <p:nvPr/>
        </p:nvSpPr>
        <p:spPr>
          <a:xfrm>
            <a:off x="838200" y="3619500"/>
            <a:ext cx="35967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Organize related data</a:t>
            </a:r>
            <a:endParaRPr lang="en-US" sz="1200" dirty="0"/>
          </a:p>
        </p:txBody>
      </p:sp>
      <p:sp>
        <p:nvSpPr>
          <p:cNvPr id="23" name="Text 5"/>
          <p:cNvSpPr/>
          <p:nvPr/>
        </p:nvSpPr>
        <p:spPr>
          <a:xfrm>
            <a:off x="838200" y="3848100"/>
            <a:ext cx="35967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Defined schemaless structure</a:t>
            </a:r>
            <a:endParaRPr lang="en-US" sz="1200" dirty="0"/>
          </a:p>
        </p:txBody>
      </p:sp>
      <p:sp>
        <p:nvSpPr>
          <p:cNvPr id="24" name="Text 6"/>
          <p:cNvSpPr/>
          <p:nvPr/>
        </p:nvSpPr>
        <p:spPr>
          <a:xfrm>
            <a:off x="838200" y="4076700"/>
            <a:ext cx="35967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Partitioned across multiple servers</a:t>
            </a:r>
            <a:endParaRPr lang="en-US" sz="1200" dirty="0"/>
          </a:p>
        </p:txBody>
      </p:sp>
      <p:sp>
        <p:nvSpPr>
          <p:cNvPr id="25" name="Text 7"/>
          <p:cNvSpPr/>
          <p:nvPr/>
        </p:nvSpPr>
        <p:spPr>
          <a:xfrm>
            <a:off x="5321350" y="2228850"/>
            <a:ext cx="868501"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Items</a:t>
            </a:r>
            <a:endParaRPr lang="en-US" sz="1800" dirty="0"/>
          </a:p>
        </p:txBody>
      </p:sp>
      <p:sp>
        <p:nvSpPr>
          <p:cNvPr id="26" name="Text 8"/>
          <p:cNvSpPr/>
          <p:nvPr/>
        </p:nvSpPr>
        <p:spPr>
          <a:xfrm>
            <a:off x="4597450" y="2819400"/>
            <a:ext cx="29972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group of attributes that is uniquely identifiable among all other items, comparable to a row or record.</a:t>
            </a:r>
            <a:endParaRPr lang="en-US" sz="1200" dirty="0"/>
          </a:p>
        </p:txBody>
      </p:sp>
      <p:sp>
        <p:nvSpPr>
          <p:cNvPr id="27" name="Text 9"/>
          <p:cNvSpPr/>
          <p:nvPr/>
        </p:nvSpPr>
        <p:spPr>
          <a:xfrm>
            <a:off x="4597450" y="3619500"/>
            <a:ext cx="35967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Unique identifier (Primary Key)</a:t>
            </a:r>
            <a:endParaRPr lang="en-US" sz="1200" dirty="0"/>
          </a:p>
        </p:txBody>
      </p:sp>
      <p:sp>
        <p:nvSpPr>
          <p:cNvPr id="28" name="Text 10"/>
          <p:cNvSpPr/>
          <p:nvPr/>
        </p:nvSpPr>
        <p:spPr>
          <a:xfrm>
            <a:off x="4597450" y="3848100"/>
            <a:ext cx="35967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Can contain nested data structures</a:t>
            </a:r>
            <a:endParaRPr lang="en-US" sz="1200" dirty="0"/>
          </a:p>
        </p:txBody>
      </p:sp>
      <p:sp>
        <p:nvSpPr>
          <p:cNvPr id="29" name="Text 11"/>
          <p:cNvSpPr/>
          <p:nvPr/>
        </p:nvSpPr>
        <p:spPr>
          <a:xfrm>
            <a:off x="4597450" y="4076700"/>
            <a:ext cx="299725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May have different attributes within same table</a:t>
            </a:r>
            <a:endParaRPr lang="en-US" sz="1200" dirty="0"/>
          </a:p>
        </p:txBody>
      </p:sp>
      <p:sp>
        <p:nvSpPr>
          <p:cNvPr id="30" name="Text 12"/>
          <p:cNvSpPr/>
          <p:nvPr/>
        </p:nvSpPr>
        <p:spPr>
          <a:xfrm>
            <a:off x="9080599" y="2228850"/>
            <a:ext cx="157609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Attributes</a:t>
            </a:r>
            <a:endParaRPr lang="en-US" sz="1800" dirty="0"/>
          </a:p>
        </p:txBody>
      </p:sp>
      <p:sp>
        <p:nvSpPr>
          <p:cNvPr id="31" name="Text 13"/>
          <p:cNvSpPr/>
          <p:nvPr/>
        </p:nvSpPr>
        <p:spPr>
          <a:xfrm>
            <a:off x="8356699" y="2819400"/>
            <a:ext cx="29972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The fundamental data elements that make up an item, similar to columns in relational databases.</a:t>
            </a:r>
            <a:endParaRPr lang="en-US" sz="1200" dirty="0"/>
          </a:p>
        </p:txBody>
      </p:sp>
      <p:sp>
        <p:nvSpPr>
          <p:cNvPr id="32" name="Text 14"/>
          <p:cNvSpPr/>
          <p:nvPr/>
        </p:nvSpPr>
        <p:spPr>
          <a:xfrm>
            <a:off x="8356699" y="3619500"/>
            <a:ext cx="299725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Key-value pairs</a:t>
            </a:r>
            <a:endParaRPr lang="en-US" sz="1200" dirty="0"/>
          </a:p>
        </p:txBody>
      </p:sp>
      <p:sp>
        <p:nvSpPr>
          <p:cNvPr id="33" name="Text 15"/>
          <p:cNvSpPr/>
          <p:nvPr/>
        </p:nvSpPr>
        <p:spPr>
          <a:xfrm>
            <a:off x="8356699" y="3848100"/>
            <a:ext cx="35967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Dynamic typing (no fixed schema)</a:t>
            </a:r>
            <a:endParaRPr lang="en-US" sz="1200" dirty="0"/>
          </a:p>
        </p:txBody>
      </p:sp>
      <p:sp>
        <p:nvSpPr>
          <p:cNvPr id="34" name="Text 16"/>
          <p:cNvSpPr/>
          <p:nvPr/>
        </p:nvSpPr>
        <p:spPr>
          <a:xfrm>
            <a:off x="8356699" y="4076700"/>
            <a:ext cx="299725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Can be scalar values or structured data</a:t>
            </a:r>
            <a:endParaRPr lang="en-US" sz="1200" dirty="0"/>
          </a:p>
        </p:txBody>
      </p:sp>
      <p:sp>
        <p:nvSpPr>
          <p:cNvPr id="35" name="Text 17"/>
          <p:cNvSpPr/>
          <p:nvPr/>
        </p:nvSpPr>
        <p:spPr>
          <a:xfrm>
            <a:off x="800100" y="5143500"/>
            <a:ext cx="109728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a:t>
            </a:r>
            <a:r>
              <a:rPr lang="en-US" sz="1200" b="1" dirty="0">
                <a:solidFill>
                  <a:srgbClr val="374151"/>
                </a:solidFill>
                <a:latin typeface="ui-sans-serif" pitchFamily="34" charset="0"/>
                <a:ea typeface="ui-sans-serif" pitchFamily="34" charset="-122"/>
                <a:cs typeface="ui-sans-serif" pitchFamily="34" charset="-120"/>
              </a:rPr>
              <a:t>Key Insight:</a:t>
            </a:r>
            <a:r>
              <a:rPr lang="en-US" sz="1200" dirty="0">
                <a:solidFill>
                  <a:srgbClr val="374151"/>
                </a:solidFill>
                <a:latin typeface="ui-sans-serif" pitchFamily="34" charset="0"/>
                <a:ea typeface="ui-sans-serif" pitchFamily="34" charset="-122"/>
                <a:cs typeface="ui-sans-serif" pitchFamily="34" charset="-120"/>
              </a:rPr>
              <a:t> Unlike relational databases, DynamoDB is schemaless, allowing items within the same table to have different attributes. This flexibility is part of what makes DynamoDB powerful for modern applications.</a:t>
            </a:r>
            <a:endParaRPr lang="en-US" sz="1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457200" y="1028700"/>
            <a:ext cx="914400" cy="38100"/>
          </a:xfrm>
          <a:prstGeom prst="rect">
            <a:avLst/>
          </a:prstGeom>
        </p:spPr>
      </p:pic>
      <p:pic>
        <p:nvPicPr>
          <p:cNvPr id="5" name="Image 3" descr="preencoded.png"/>
          <p:cNvPicPr>
            <a:picLocks noChangeAspect="1"/>
          </p:cNvPicPr>
          <p:nvPr/>
        </p:nvPicPr>
        <p:blipFill>
          <a:blip r:embed="rId6"/>
          <a:stretch>
            <a:fillRect/>
          </a:stretch>
        </p:blipFill>
        <p:spPr>
          <a:xfrm>
            <a:off x="457200" y="2667000"/>
            <a:ext cx="1653629" cy="762000"/>
          </a:xfrm>
          <a:prstGeom prst="rect">
            <a:avLst/>
          </a:prstGeom>
        </p:spPr>
      </p:pic>
      <p:pic>
        <p:nvPicPr>
          <p:cNvPr id="6" name="Image 4" descr="preencoded.png"/>
          <p:cNvPicPr>
            <a:picLocks noChangeAspect="1"/>
          </p:cNvPicPr>
          <p:nvPr/>
        </p:nvPicPr>
        <p:blipFill>
          <a:blip r:embed="rId7"/>
          <a:stretch>
            <a:fillRect/>
          </a:stretch>
        </p:blipFill>
        <p:spPr>
          <a:xfrm>
            <a:off x="609600" y="2857500"/>
            <a:ext cx="152400" cy="152400"/>
          </a:xfrm>
          <a:prstGeom prst="rect">
            <a:avLst/>
          </a:prstGeom>
        </p:spPr>
      </p:pic>
      <p:pic>
        <p:nvPicPr>
          <p:cNvPr id="7" name="Image 5" descr="preencoded.png"/>
          <p:cNvPicPr>
            <a:picLocks noChangeAspect="1"/>
          </p:cNvPicPr>
          <p:nvPr/>
        </p:nvPicPr>
        <p:blipFill>
          <a:blip r:embed="rId8"/>
          <a:stretch>
            <a:fillRect/>
          </a:stretch>
        </p:blipFill>
        <p:spPr>
          <a:xfrm>
            <a:off x="457200" y="3733800"/>
            <a:ext cx="1812875" cy="762000"/>
          </a:xfrm>
          <a:prstGeom prst="rect">
            <a:avLst/>
          </a:prstGeom>
        </p:spPr>
      </p:pic>
      <p:pic>
        <p:nvPicPr>
          <p:cNvPr id="8" name="Image 6" descr="preencoded.png"/>
          <p:cNvPicPr>
            <a:picLocks noChangeAspect="1"/>
          </p:cNvPicPr>
          <p:nvPr/>
        </p:nvPicPr>
        <p:blipFill>
          <a:blip r:embed="rId7"/>
          <a:stretch>
            <a:fillRect/>
          </a:stretch>
        </p:blipFill>
        <p:spPr>
          <a:xfrm>
            <a:off x="609600" y="3924300"/>
            <a:ext cx="152400" cy="152400"/>
          </a:xfrm>
          <a:prstGeom prst="rect">
            <a:avLst/>
          </a:prstGeom>
        </p:spPr>
      </p:pic>
      <p:pic>
        <p:nvPicPr>
          <p:cNvPr id="9" name="Image 7" descr="preencoded.png"/>
          <p:cNvPicPr>
            <a:picLocks noChangeAspect="1"/>
          </p:cNvPicPr>
          <p:nvPr/>
        </p:nvPicPr>
        <p:blipFill>
          <a:blip r:embed="rId9"/>
          <a:stretch>
            <a:fillRect/>
          </a:stretch>
        </p:blipFill>
        <p:spPr>
          <a:xfrm>
            <a:off x="6096000" y="1295400"/>
            <a:ext cx="4762500" cy="1714500"/>
          </a:xfrm>
          <a:prstGeom prst="rect">
            <a:avLst/>
          </a:prstGeom>
        </p:spPr>
      </p:pic>
      <p:pic>
        <p:nvPicPr>
          <p:cNvPr id="10" name="Image 8" descr="preencoded.png"/>
          <p:cNvPicPr>
            <a:picLocks noChangeAspect="1"/>
          </p:cNvPicPr>
          <p:nvPr/>
        </p:nvPicPr>
        <p:blipFill>
          <a:blip r:embed="rId10"/>
          <a:stretch>
            <a:fillRect/>
          </a:stretch>
        </p:blipFill>
        <p:spPr>
          <a:xfrm>
            <a:off x="6096000" y="3352800"/>
            <a:ext cx="5638800" cy="1600200"/>
          </a:xfrm>
          <a:prstGeom prst="rect">
            <a:avLst/>
          </a:prstGeom>
        </p:spPr>
      </p:pic>
      <p:pic>
        <p:nvPicPr>
          <p:cNvPr id="11" name="Image 9" descr="preencoded.png"/>
          <p:cNvPicPr>
            <a:picLocks noChangeAspect="1"/>
          </p:cNvPicPr>
          <p:nvPr/>
        </p:nvPicPr>
        <p:blipFill>
          <a:blip r:embed="rId11"/>
          <a:stretch>
            <a:fillRect/>
          </a:stretch>
        </p:blipFill>
        <p:spPr>
          <a:xfrm>
            <a:off x="6286500" y="3581400"/>
            <a:ext cx="142875" cy="190500"/>
          </a:xfrm>
          <a:prstGeom prst="rect">
            <a:avLst/>
          </a:prstGeom>
        </p:spPr>
      </p:pic>
      <p:pic>
        <p:nvPicPr>
          <p:cNvPr id="12" name="Image 10" descr="preencoded.png"/>
          <p:cNvPicPr>
            <a:picLocks noChangeAspect="1"/>
          </p:cNvPicPr>
          <p:nvPr/>
        </p:nvPicPr>
        <p:blipFill>
          <a:blip r:embed="rId12"/>
          <a:stretch>
            <a:fillRect/>
          </a:stretch>
        </p:blipFill>
        <p:spPr>
          <a:xfrm>
            <a:off x="6286500" y="3962400"/>
            <a:ext cx="152400" cy="152400"/>
          </a:xfrm>
          <a:prstGeom prst="rect">
            <a:avLst/>
          </a:prstGeom>
        </p:spPr>
      </p:pic>
      <p:pic>
        <p:nvPicPr>
          <p:cNvPr id="13" name="Image 11" descr="preencoded.png"/>
          <p:cNvPicPr>
            <a:picLocks noChangeAspect="1"/>
          </p:cNvPicPr>
          <p:nvPr/>
        </p:nvPicPr>
        <p:blipFill>
          <a:blip r:embed="rId12"/>
          <a:stretch>
            <a:fillRect/>
          </a:stretch>
        </p:blipFill>
        <p:spPr>
          <a:xfrm>
            <a:off x="6286500" y="4267200"/>
            <a:ext cx="152400" cy="152400"/>
          </a:xfrm>
          <a:prstGeom prst="rect">
            <a:avLst/>
          </a:prstGeom>
        </p:spPr>
      </p:pic>
      <p:pic>
        <p:nvPicPr>
          <p:cNvPr id="14" name="Image 12" descr="preencoded.png"/>
          <p:cNvPicPr>
            <a:picLocks noChangeAspect="1"/>
          </p:cNvPicPr>
          <p:nvPr/>
        </p:nvPicPr>
        <p:blipFill>
          <a:blip r:embed="rId12"/>
          <a:stretch>
            <a:fillRect/>
          </a:stretch>
        </p:blipFill>
        <p:spPr>
          <a:xfrm>
            <a:off x="6286500" y="4572000"/>
            <a:ext cx="152400" cy="152400"/>
          </a:xfrm>
          <a:prstGeom prst="rect">
            <a:avLst/>
          </a:prstGeom>
        </p:spPr>
      </p:pic>
      <p:pic>
        <p:nvPicPr>
          <p:cNvPr id="15" name="Image 13" descr="preencoded.png"/>
          <p:cNvPicPr>
            <a:picLocks noChangeAspect="1"/>
          </p:cNvPicPr>
          <p:nvPr/>
        </p:nvPicPr>
        <p:blipFill>
          <a:blip r:embed="rId13"/>
          <a:stretch>
            <a:fillRect/>
          </a:stretch>
        </p:blipFill>
        <p:spPr>
          <a:xfrm>
            <a:off x="0" y="6743700"/>
            <a:ext cx="12192000" cy="114300"/>
          </a:xfrm>
          <a:prstGeom prst="rect">
            <a:avLst/>
          </a:prstGeom>
        </p:spPr>
      </p:pic>
      <p:pic>
        <p:nvPicPr>
          <p:cNvPr id="16" name="Image 14" descr="preencoded.png"/>
          <p:cNvPicPr>
            <a:picLocks noChangeAspect="1"/>
          </p:cNvPicPr>
          <p:nvPr/>
        </p:nvPicPr>
        <p:blipFill>
          <a:blip r:embed="rId14"/>
          <a:stretch>
            <a:fillRect/>
          </a:stretch>
        </p:blipFill>
        <p:spPr>
          <a:xfrm>
            <a:off x="0" y="0"/>
            <a:ext cx="12192000" cy="6858000"/>
          </a:xfrm>
          <a:prstGeom prst="rect">
            <a:avLst/>
          </a:prstGeom>
        </p:spPr>
      </p:pic>
      <p:sp>
        <p:nvSpPr>
          <p:cNvPr id="17" name="Text 0"/>
          <p:cNvSpPr/>
          <p:nvPr/>
        </p:nvSpPr>
        <p:spPr>
          <a:xfrm>
            <a:off x="457200" y="5715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Data Modeling and Keys</a:t>
            </a:r>
            <a:endParaRPr lang="en-US" sz="2700" dirty="0"/>
          </a:p>
        </p:txBody>
      </p:sp>
      <p:sp>
        <p:nvSpPr>
          <p:cNvPr id="18" name="Text 1"/>
          <p:cNvSpPr/>
          <p:nvPr/>
        </p:nvSpPr>
        <p:spPr>
          <a:xfrm>
            <a:off x="457200" y="1295400"/>
            <a:ext cx="5334000" cy="8001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In DynamoDB, data is organized into tables, items, and attributes. Each item must be uniquely identified by a primary key.</a:t>
            </a:r>
            <a:endParaRPr lang="en-US" sz="1500" dirty="0"/>
          </a:p>
        </p:txBody>
      </p:sp>
      <p:sp>
        <p:nvSpPr>
          <p:cNvPr id="19" name="Text 2"/>
          <p:cNvSpPr/>
          <p:nvPr/>
        </p:nvSpPr>
        <p:spPr>
          <a:xfrm>
            <a:off x="457200" y="2247900"/>
            <a:ext cx="5334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Primary Key Types</a:t>
            </a:r>
            <a:endParaRPr lang="en-US" sz="1800" dirty="0"/>
          </a:p>
        </p:txBody>
      </p:sp>
      <p:sp>
        <p:nvSpPr>
          <p:cNvPr id="20" name="Text 3"/>
          <p:cNvSpPr/>
          <p:nvPr/>
        </p:nvSpPr>
        <p:spPr>
          <a:xfrm>
            <a:off x="838200" y="2819400"/>
            <a:ext cx="1344275"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Partition Key</a:t>
            </a:r>
            <a:endParaRPr lang="en-US" sz="1200" dirty="0"/>
          </a:p>
        </p:txBody>
      </p:sp>
      <p:sp>
        <p:nvSpPr>
          <p:cNvPr id="21" name="Text 4"/>
          <p:cNvSpPr/>
          <p:nvPr/>
        </p:nvSpPr>
        <p:spPr>
          <a:xfrm>
            <a:off x="609600" y="3086100"/>
            <a:ext cx="1348829"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Hash Key</a:t>
            </a:r>
            <a:endParaRPr lang="en-US" sz="1050" dirty="0"/>
          </a:p>
        </p:txBody>
      </p:sp>
      <p:sp>
        <p:nvSpPr>
          <p:cNvPr id="22" name="Text 5"/>
          <p:cNvSpPr/>
          <p:nvPr/>
        </p:nvSpPr>
        <p:spPr>
          <a:xfrm>
            <a:off x="2263229" y="2667000"/>
            <a:ext cx="3527971" cy="9144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 simple primary key composed of a single attribute. DynamoDB uses the partition key's value as input to an internal hash function to determine the physical storage partition.</a:t>
            </a:r>
            <a:endParaRPr lang="en-US" sz="1200" dirty="0"/>
          </a:p>
        </p:txBody>
      </p:sp>
      <p:sp>
        <p:nvSpPr>
          <p:cNvPr id="23" name="Text 6"/>
          <p:cNvSpPr/>
          <p:nvPr/>
        </p:nvSpPr>
        <p:spPr>
          <a:xfrm>
            <a:off x="838200" y="3886200"/>
            <a:ext cx="1535370"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Composite Key</a:t>
            </a:r>
            <a:endParaRPr lang="en-US" sz="1200" dirty="0"/>
          </a:p>
        </p:txBody>
      </p:sp>
      <p:sp>
        <p:nvSpPr>
          <p:cNvPr id="24" name="Text 7"/>
          <p:cNvSpPr/>
          <p:nvPr/>
        </p:nvSpPr>
        <p:spPr>
          <a:xfrm>
            <a:off x="609600" y="4152900"/>
            <a:ext cx="180969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Partition + Sort</a:t>
            </a:r>
            <a:endParaRPr lang="en-US" sz="1050" dirty="0"/>
          </a:p>
        </p:txBody>
      </p:sp>
      <p:sp>
        <p:nvSpPr>
          <p:cNvPr id="25" name="Text 8"/>
          <p:cNvSpPr/>
          <p:nvPr/>
        </p:nvSpPr>
        <p:spPr>
          <a:xfrm>
            <a:off x="2422475" y="3733800"/>
            <a:ext cx="3368725" cy="9144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 primary key composed of two attributes. All items with the same partition key are stored together and ordered by the sort key.</a:t>
            </a:r>
            <a:endParaRPr lang="en-US" sz="1200" dirty="0"/>
          </a:p>
        </p:txBody>
      </p:sp>
      <p:sp>
        <p:nvSpPr>
          <p:cNvPr id="26" name="Text 9"/>
          <p:cNvSpPr/>
          <p:nvPr/>
        </p:nvSpPr>
        <p:spPr>
          <a:xfrm>
            <a:off x="6505575" y="3543300"/>
            <a:ext cx="63093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 Key Selection Importance</a:t>
            </a:r>
            <a:endParaRPr lang="en-US" sz="1500" dirty="0"/>
          </a:p>
        </p:txBody>
      </p:sp>
      <p:sp>
        <p:nvSpPr>
          <p:cNvPr id="27" name="Text 10"/>
          <p:cNvSpPr/>
          <p:nvPr/>
        </p:nvSpPr>
        <p:spPr>
          <a:xfrm>
            <a:off x="6515100" y="3924300"/>
            <a:ext cx="4206597"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Determines data distribution across partitions</a:t>
            </a:r>
            <a:endParaRPr lang="en-US" sz="1200" dirty="0"/>
          </a:p>
        </p:txBody>
      </p:sp>
      <p:sp>
        <p:nvSpPr>
          <p:cNvPr id="28" name="Text 11"/>
          <p:cNvSpPr/>
          <p:nvPr/>
        </p:nvSpPr>
        <p:spPr>
          <a:xfrm>
            <a:off x="6515100" y="4229100"/>
            <a:ext cx="402961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Prevents "hot partitions" with uneven traffic</a:t>
            </a:r>
            <a:endParaRPr lang="en-US" sz="1200" dirty="0"/>
          </a:p>
        </p:txBody>
      </p:sp>
      <p:sp>
        <p:nvSpPr>
          <p:cNvPr id="29" name="Text 12"/>
          <p:cNvSpPr/>
          <p:nvPr/>
        </p:nvSpPr>
        <p:spPr>
          <a:xfrm>
            <a:off x="6515100" y="4533900"/>
            <a:ext cx="566124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High cardinality (wide range of distinct values) recommended</a:t>
            </a:r>
            <a:endParaRPr lang="en-US" sz="1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305050"/>
            <a:ext cx="5600700" cy="1104900"/>
          </a:xfrm>
          <a:prstGeom prst="rect">
            <a:avLst/>
          </a:prstGeom>
        </p:spPr>
      </p:pic>
      <p:pic>
        <p:nvPicPr>
          <p:cNvPr id="6" name="Image 4" descr="preencoded.png"/>
          <p:cNvPicPr>
            <a:picLocks noChangeAspect="1"/>
          </p:cNvPicPr>
          <p:nvPr/>
        </p:nvPicPr>
        <p:blipFill>
          <a:blip r:embed="rId6"/>
          <a:stretch>
            <a:fillRect/>
          </a:stretch>
        </p:blipFill>
        <p:spPr>
          <a:xfrm>
            <a:off x="6210300" y="2305050"/>
            <a:ext cx="5600700" cy="1104900"/>
          </a:xfrm>
          <a:prstGeom prst="rect">
            <a:avLst/>
          </a:prstGeom>
        </p:spPr>
      </p:pic>
      <p:pic>
        <p:nvPicPr>
          <p:cNvPr id="7" name="Image 5" descr="preencoded.png"/>
          <p:cNvPicPr>
            <a:picLocks noChangeAspect="1"/>
          </p:cNvPicPr>
          <p:nvPr/>
        </p:nvPicPr>
        <p:blipFill>
          <a:blip r:embed="rId6"/>
          <a:stretch>
            <a:fillRect/>
          </a:stretch>
        </p:blipFill>
        <p:spPr>
          <a:xfrm>
            <a:off x="381000" y="3638550"/>
            <a:ext cx="5600700" cy="1104900"/>
          </a:xfrm>
          <a:prstGeom prst="rect">
            <a:avLst/>
          </a:prstGeom>
        </p:spPr>
      </p:pic>
      <p:pic>
        <p:nvPicPr>
          <p:cNvPr id="8" name="Image 6" descr="preencoded.png"/>
          <p:cNvPicPr>
            <a:picLocks noChangeAspect="1"/>
          </p:cNvPicPr>
          <p:nvPr/>
        </p:nvPicPr>
        <p:blipFill>
          <a:blip r:embed="rId6"/>
          <a:stretch>
            <a:fillRect/>
          </a:stretch>
        </p:blipFill>
        <p:spPr>
          <a:xfrm>
            <a:off x="6210300" y="3638550"/>
            <a:ext cx="5600700" cy="1104900"/>
          </a:xfrm>
          <a:prstGeom prst="rect">
            <a:avLst/>
          </a:prstGeom>
        </p:spPr>
      </p:pic>
      <p:pic>
        <p:nvPicPr>
          <p:cNvPr id="9" name="Image 7" descr="preencoded.png"/>
          <p:cNvPicPr>
            <a:picLocks noChangeAspect="1"/>
          </p:cNvPicPr>
          <p:nvPr/>
        </p:nvPicPr>
        <p:blipFill>
          <a:blip r:embed="rId7"/>
          <a:stretch>
            <a:fillRect/>
          </a:stretch>
        </p:blipFill>
        <p:spPr>
          <a:xfrm>
            <a:off x="11306175" y="381000"/>
            <a:ext cx="504825" cy="571500"/>
          </a:xfrm>
          <a:prstGeom prst="rect">
            <a:avLst/>
          </a:prstGeom>
        </p:spPr>
      </p:pic>
      <p:pic>
        <p:nvPicPr>
          <p:cNvPr id="10" name="Image 8" descr="preencoded.png"/>
          <p:cNvPicPr>
            <a:picLocks noChangeAspect="1"/>
          </p:cNvPicPr>
          <p:nvPr/>
        </p:nvPicPr>
        <p:blipFill>
          <a:blip r:embed="rId8"/>
          <a:stretch>
            <a:fillRect/>
          </a:stretch>
        </p:blipFill>
        <p:spPr>
          <a:xfrm>
            <a:off x="381000" y="6419850"/>
            <a:ext cx="11430000" cy="57150"/>
          </a:xfrm>
          <a:prstGeom prst="rect">
            <a:avLst/>
          </a:prstGeom>
        </p:spPr>
      </p:pic>
      <p:pic>
        <p:nvPicPr>
          <p:cNvPr id="11" name="Image 9" descr="preencoded.png"/>
          <p:cNvPicPr>
            <a:picLocks noChangeAspect="1"/>
          </p:cNvPicPr>
          <p:nvPr/>
        </p:nvPicPr>
        <p:blipFill>
          <a:blip r:embed="rId9"/>
          <a:stretch>
            <a:fillRect/>
          </a:stretch>
        </p:blipFill>
        <p:spPr>
          <a:xfrm>
            <a:off x="381000" y="6419850"/>
            <a:ext cx="2666554" cy="57150"/>
          </a:xfrm>
          <a:prstGeom prst="rect">
            <a:avLst/>
          </a:prstGeom>
        </p:spPr>
      </p:pic>
      <p:sp>
        <p:nvSpPr>
          <p:cNvPr id="1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7 - DynamoDB Primary Key Types</a:t>
            </a:r>
            <a:endParaRPr lang="en-US" sz="2250" dirty="0"/>
          </a:p>
        </p:txBody>
      </p:sp>
      <p:sp>
        <p:nvSpPr>
          <p:cNvPr id="13" name="Text 1"/>
          <p:cNvSpPr/>
          <p:nvPr/>
        </p:nvSpPr>
        <p:spPr>
          <a:xfrm>
            <a:off x="723900" y="1143000"/>
            <a:ext cx="11430000" cy="85725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You are designing a DynamoDB table to store customer orders. Each customer can have multiple orders, and you need to efficiently retrieve all orders for a specific customer, as well as individual orders. Which primary key structure is best suited for this one-to-many relationship?</a:t>
            </a:r>
            <a:endParaRPr lang="en-US" sz="1800" dirty="0"/>
          </a:p>
        </p:txBody>
      </p:sp>
      <p:sp>
        <p:nvSpPr>
          <p:cNvPr id="14" name="Text 2"/>
          <p:cNvSpPr/>
          <p:nvPr/>
        </p:nvSpPr>
        <p:spPr>
          <a:xfrm>
            <a:off x="533400" y="24574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5" name="Text 3"/>
          <p:cNvSpPr/>
          <p:nvPr/>
        </p:nvSpPr>
        <p:spPr>
          <a:xfrm>
            <a:off x="533400" y="272415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simple primary key with `OrderID` as the partition key.</a:t>
            </a:r>
            <a:endParaRPr lang="en-US" sz="1350" dirty="0"/>
          </a:p>
        </p:txBody>
      </p:sp>
      <p:sp>
        <p:nvSpPr>
          <p:cNvPr id="16" name="Text 4"/>
          <p:cNvSpPr/>
          <p:nvPr/>
        </p:nvSpPr>
        <p:spPr>
          <a:xfrm>
            <a:off x="6362700" y="24574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7" name="Text 5"/>
          <p:cNvSpPr/>
          <p:nvPr/>
        </p:nvSpPr>
        <p:spPr>
          <a:xfrm>
            <a:off x="6362700" y="27241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composite primary key with `CustomerID` as the partition key and `OrderID` as the sort key.</a:t>
            </a:r>
            <a:endParaRPr lang="en-US" sz="1350" dirty="0"/>
          </a:p>
        </p:txBody>
      </p:sp>
      <p:sp>
        <p:nvSpPr>
          <p:cNvPr id="18" name="Text 6"/>
          <p:cNvSpPr/>
          <p:nvPr/>
        </p:nvSpPr>
        <p:spPr>
          <a:xfrm>
            <a:off x="533400" y="37909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19" name="Text 7"/>
          <p:cNvSpPr/>
          <p:nvPr/>
        </p:nvSpPr>
        <p:spPr>
          <a:xfrm>
            <a:off x="533400" y="405765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simple primary key with `CustomerID` as the partition key.</a:t>
            </a:r>
            <a:endParaRPr lang="en-US" sz="1350" dirty="0"/>
          </a:p>
        </p:txBody>
      </p:sp>
      <p:sp>
        <p:nvSpPr>
          <p:cNvPr id="20" name="Text 8"/>
          <p:cNvSpPr/>
          <p:nvPr/>
        </p:nvSpPr>
        <p:spPr>
          <a:xfrm>
            <a:off x="6362700" y="37909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1" name="Text 9"/>
          <p:cNvSpPr/>
          <p:nvPr/>
        </p:nvSpPr>
        <p:spPr>
          <a:xfrm>
            <a:off x="6362700" y="40576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composite primary key with `OrderID` as the partition key and `CustomerID` as the sort key.</a:t>
            </a:r>
            <a:endParaRPr lang="en-US" sz="1350" dirty="0"/>
          </a:p>
        </p:txBody>
      </p:sp>
      <p:sp>
        <p:nvSpPr>
          <p:cNvPr id="22" name="Text 10"/>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3" name="Text 11"/>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7 of 30</a:t>
            </a:r>
            <a:endParaRPr lang="en-US" sz="1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066800"/>
            <a:ext cx="11430000" cy="609600"/>
          </a:xfrm>
          <a:prstGeom prst="rect">
            <a:avLst/>
          </a:prstGeom>
        </p:spPr>
      </p:pic>
      <p:pic>
        <p:nvPicPr>
          <p:cNvPr id="5" name="Image 3" descr="preencoded.png"/>
          <p:cNvPicPr>
            <a:picLocks noChangeAspect="1"/>
          </p:cNvPicPr>
          <p:nvPr/>
        </p:nvPicPr>
        <p:blipFill>
          <a:blip r:embed="rId6"/>
          <a:stretch>
            <a:fillRect/>
          </a:stretch>
        </p:blipFill>
        <p:spPr>
          <a:xfrm>
            <a:off x="533400" y="1219200"/>
            <a:ext cx="228600" cy="304800"/>
          </a:xfrm>
          <a:prstGeom prst="rect">
            <a:avLst/>
          </a:prstGeom>
        </p:spPr>
      </p:pic>
      <p:pic>
        <p:nvPicPr>
          <p:cNvPr id="6" name="Image 4" descr="preencoded.png"/>
          <p:cNvPicPr>
            <a:picLocks noChangeAspect="1"/>
          </p:cNvPicPr>
          <p:nvPr/>
        </p:nvPicPr>
        <p:blipFill>
          <a:blip r:embed="rId7"/>
          <a:stretch>
            <a:fillRect/>
          </a:stretch>
        </p:blipFill>
        <p:spPr>
          <a:xfrm>
            <a:off x="381000" y="2690813"/>
            <a:ext cx="5600700" cy="1485900"/>
          </a:xfrm>
          <a:prstGeom prst="rect">
            <a:avLst/>
          </a:prstGeom>
        </p:spPr>
      </p:pic>
      <p:pic>
        <p:nvPicPr>
          <p:cNvPr id="7" name="Image 5" descr="preencoded.png"/>
          <p:cNvPicPr>
            <a:picLocks noChangeAspect="1"/>
          </p:cNvPicPr>
          <p:nvPr/>
        </p:nvPicPr>
        <p:blipFill>
          <a:blip r:embed="rId8"/>
          <a:stretch>
            <a:fillRect/>
          </a:stretch>
        </p:blipFill>
        <p:spPr>
          <a:xfrm>
            <a:off x="533400" y="2843213"/>
            <a:ext cx="190500" cy="266700"/>
          </a:xfrm>
          <a:prstGeom prst="rect">
            <a:avLst/>
          </a:prstGeom>
        </p:spPr>
      </p:pic>
      <p:pic>
        <p:nvPicPr>
          <p:cNvPr id="8" name="Image 6" descr="preencoded.png"/>
          <p:cNvPicPr>
            <a:picLocks noChangeAspect="1"/>
          </p:cNvPicPr>
          <p:nvPr/>
        </p:nvPicPr>
        <p:blipFill>
          <a:blip r:embed="rId7"/>
          <a:stretch>
            <a:fillRect/>
          </a:stretch>
        </p:blipFill>
        <p:spPr>
          <a:xfrm>
            <a:off x="6210300" y="2690813"/>
            <a:ext cx="5600700" cy="1485900"/>
          </a:xfrm>
          <a:prstGeom prst="rect">
            <a:avLst/>
          </a:prstGeom>
        </p:spPr>
      </p:pic>
      <p:pic>
        <p:nvPicPr>
          <p:cNvPr id="9" name="Image 7" descr="preencoded.png"/>
          <p:cNvPicPr>
            <a:picLocks noChangeAspect="1"/>
          </p:cNvPicPr>
          <p:nvPr/>
        </p:nvPicPr>
        <p:blipFill>
          <a:blip r:embed="rId9"/>
          <a:stretch>
            <a:fillRect/>
          </a:stretch>
        </p:blipFill>
        <p:spPr>
          <a:xfrm>
            <a:off x="6362700" y="2843213"/>
            <a:ext cx="219075" cy="266700"/>
          </a:xfrm>
          <a:prstGeom prst="rect">
            <a:avLst/>
          </a:prstGeom>
        </p:spPr>
      </p:pic>
      <p:pic>
        <p:nvPicPr>
          <p:cNvPr id="10" name="Image 8" descr="preencoded.png"/>
          <p:cNvPicPr>
            <a:picLocks noChangeAspect="1"/>
          </p:cNvPicPr>
          <p:nvPr/>
        </p:nvPicPr>
        <p:blipFill>
          <a:blip r:embed="rId10"/>
          <a:stretch>
            <a:fillRect/>
          </a:stretch>
        </p:blipFill>
        <p:spPr>
          <a:xfrm>
            <a:off x="381000" y="4481513"/>
            <a:ext cx="11430000" cy="1257300"/>
          </a:xfrm>
          <a:prstGeom prst="rect">
            <a:avLst/>
          </a:prstGeom>
        </p:spPr>
      </p:pic>
      <p:pic>
        <p:nvPicPr>
          <p:cNvPr id="11" name="Image 9" descr="preencoded.png"/>
          <p:cNvPicPr>
            <a:picLocks noChangeAspect="1"/>
          </p:cNvPicPr>
          <p:nvPr/>
        </p:nvPicPr>
        <p:blipFill>
          <a:blip r:embed="rId11"/>
          <a:stretch>
            <a:fillRect/>
          </a:stretch>
        </p:blipFill>
        <p:spPr>
          <a:xfrm>
            <a:off x="4889748" y="4633913"/>
            <a:ext cx="1131243" cy="952500"/>
          </a:xfrm>
          <a:prstGeom prst="rect">
            <a:avLst/>
          </a:prstGeom>
        </p:spPr>
      </p:pic>
      <p:pic>
        <p:nvPicPr>
          <p:cNvPr id="12" name="Image 10" descr="preencoded.png"/>
          <p:cNvPicPr>
            <a:picLocks noChangeAspect="1"/>
          </p:cNvPicPr>
          <p:nvPr/>
        </p:nvPicPr>
        <p:blipFill>
          <a:blip r:embed="rId12"/>
          <a:stretch>
            <a:fillRect/>
          </a:stretch>
        </p:blipFill>
        <p:spPr>
          <a:xfrm>
            <a:off x="5336232" y="4748213"/>
            <a:ext cx="238125" cy="266700"/>
          </a:xfrm>
          <a:prstGeom prst="rect">
            <a:avLst/>
          </a:prstGeom>
        </p:spPr>
      </p:pic>
      <p:pic>
        <p:nvPicPr>
          <p:cNvPr id="13" name="Image 11" descr="preencoded.png"/>
          <p:cNvPicPr>
            <a:picLocks noChangeAspect="1"/>
          </p:cNvPicPr>
          <p:nvPr/>
        </p:nvPicPr>
        <p:blipFill>
          <a:blip r:embed="rId13"/>
          <a:stretch>
            <a:fillRect/>
          </a:stretch>
        </p:blipFill>
        <p:spPr>
          <a:xfrm>
            <a:off x="6182916" y="5033963"/>
            <a:ext cx="133350" cy="152400"/>
          </a:xfrm>
          <a:prstGeom prst="rect">
            <a:avLst/>
          </a:prstGeom>
        </p:spPr>
      </p:pic>
      <p:pic>
        <p:nvPicPr>
          <p:cNvPr id="14" name="Image 12" descr="preencoded.png"/>
          <p:cNvPicPr>
            <a:picLocks noChangeAspect="1"/>
          </p:cNvPicPr>
          <p:nvPr/>
        </p:nvPicPr>
        <p:blipFill>
          <a:blip r:embed="rId14"/>
          <a:stretch>
            <a:fillRect/>
          </a:stretch>
        </p:blipFill>
        <p:spPr>
          <a:xfrm>
            <a:off x="6478191" y="4633913"/>
            <a:ext cx="824061" cy="952500"/>
          </a:xfrm>
          <a:prstGeom prst="rect">
            <a:avLst/>
          </a:prstGeom>
        </p:spPr>
      </p:pic>
      <p:pic>
        <p:nvPicPr>
          <p:cNvPr id="15" name="Image 13" descr="preencoded.png"/>
          <p:cNvPicPr>
            <a:picLocks noChangeAspect="1"/>
          </p:cNvPicPr>
          <p:nvPr/>
        </p:nvPicPr>
        <p:blipFill>
          <a:blip r:embed="rId15"/>
          <a:stretch>
            <a:fillRect/>
          </a:stretch>
        </p:blipFill>
        <p:spPr>
          <a:xfrm>
            <a:off x="6818709" y="4748213"/>
            <a:ext cx="142875" cy="266700"/>
          </a:xfrm>
          <a:prstGeom prst="rect">
            <a:avLst/>
          </a:prstGeom>
        </p:spPr>
      </p:pic>
      <p:pic>
        <p:nvPicPr>
          <p:cNvPr id="16" name="Image 14" descr="preencoded.png"/>
          <p:cNvPicPr>
            <a:picLocks noChangeAspect="1"/>
          </p:cNvPicPr>
          <p:nvPr/>
        </p:nvPicPr>
        <p:blipFill>
          <a:blip r:embed="rId16"/>
          <a:stretch>
            <a:fillRect/>
          </a:stretch>
        </p:blipFill>
        <p:spPr>
          <a:xfrm>
            <a:off x="381000" y="6419850"/>
            <a:ext cx="11430000" cy="57150"/>
          </a:xfrm>
          <a:prstGeom prst="rect">
            <a:avLst/>
          </a:prstGeom>
        </p:spPr>
      </p:pic>
      <p:pic>
        <p:nvPicPr>
          <p:cNvPr id="17" name="Image 15" descr="preencoded.png"/>
          <p:cNvPicPr>
            <a:picLocks noChangeAspect="1"/>
          </p:cNvPicPr>
          <p:nvPr/>
        </p:nvPicPr>
        <p:blipFill>
          <a:blip r:embed="rId17"/>
          <a:stretch>
            <a:fillRect/>
          </a:stretch>
        </p:blipFill>
        <p:spPr>
          <a:xfrm>
            <a:off x="381000" y="6419850"/>
            <a:ext cx="2666554" cy="57150"/>
          </a:xfrm>
          <a:prstGeom prst="rect">
            <a:avLst/>
          </a:prstGeom>
        </p:spPr>
      </p:pic>
      <p:sp>
        <p:nvSpPr>
          <p:cNvPr id="18"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7 - DynamoDB Primary Key Types</a:t>
            </a:r>
            <a:endParaRPr lang="en-US" sz="2250" dirty="0"/>
          </a:p>
        </p:txBody>
      </p:sp>
      <p:sp>
        <p:nvSpPr>
          <p:cNvPr id="19" name="Text 1"/>
          <p:cNvSpPr/>
          <p:nvPr/>
        </p:nvSpPr>
        <p:spPr>
          <a:xfrm>
            <a:off x="876300" y="1238250"/>
            <a:ext cx="2329755"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9900"/>
                </a:solidFill>
                <a:latin typeface="ui-sans-serif" pitchFamily="34" charset="0"/>
                <a:ea typeface="ui-sans-serif" pitchFamily="34" charset="-122"/>
                <a:cs typeface="ui-sans-serif" pitchFamily="34" charset="-120"/>
              </a:rPr>
              <a:t>Correct Answer: B</a:t>
            </a:r>
            <a:endParaRPr lang="en-US" sz="1500" dirty="0"/>
          </a:p>
        </p:txBody>
      </p:sp>
      <p:sp>
        <p:nvSpPr>
          <p:cNvPr id="20" name="Text 2"/>
          <p:cNvSpPr/>
          <p:nvPr/>
        </p:nvSpPr>
        <p:spPr>
          <a:xfrm>
            <a:off x="381000" y="1905000"/>
            <a:ext cx="11430000" cy="557213"/>
          </a:xfrm>
          <a:prstGeom prst="rect">
            <a:avLst/>
          </a:prstGeom>
          <a:noFill/>
          <a:ln/>
        </p:spPr>
        <p:txBody>
          <a:bodyPr vert="horz" wrap="square" lIns="0" tIns="0" rIns="0" bIns="0" rtlCol="0" anchor="t"/>
          <a:lstStyle/>
          <a:p>
            <a:pPr marL="0" indent="0">
              <a:lnSpc>
                <a:spcPts val="2194"/>
              </a:lnSpc>
              <a:buNone/>
            </a:pPr>
            <a:r>
              <a:rPr lang="en-US" sz="1350" dirty="0">
                <a:solidFill>
                  <a:srgbClr val="374151"/>
                </a:solidFill>
                <a:latin typeface="ui-sans-serif" pitchFamily="34" charset="0"/>
                <a:ea typeface="ui-sans-serif" pitchFamily="34" charset="-122"/>
                <a:cs typeface="ui-sans-serif" pitchFamily="34" charset="-120"/>
              </a:rPr>
              <a:t>A composite primary key with </a:t>
            </a:r>
            <a:r>
              <a:rPr lang="en-US" sz="1350" dirty="0">
                <a:solidFill>
                  <a:srgbClr val="374151"/>
                </a:solidFill>
                <a:highlight>
                  <a:srgbClr val="FF9900"/>
                </a:highlight>
                <a:latin typeface="ui-sans-serif" pitchFamily="34" charset="0"/>
                <a:ea typeface="ui-sans-serif" pitchFamily="34" charset="-122"/>
                <a:cs typeface="ui-sans-serif" pitchFamily="34" charset="-120"/>
              </a:rPr>
              <a:t>CustomerID</a:t>
            </a:r>
            <a:r>
              <a:rPr lang="en-US" sz="1350" dirty="0">
                <a:solidFill>
                  <a:srgbClr val="374151"/>
                </a:solidFill>
                <a:latin typeface="ui-sans-serif" pitchFamily="34" charset="0"/>
                <a:ea typeface="ui-sans-serif" pitchFamily="34" charset="-122"/>
                <a:cs typeface="ui-sans-serif" pitchFamily="34" charset="-120"/>
              </a:rPr>
              <a:t> as the partition key and </a:t>
            </a:r>
            <a:r>
              <a:rPr lang="en-US" sz="1350" dirty="0">
                <a:solidFill>
                  <a:srgbClr val="374151"/>
                </a:solidFill>
                <a:highlight>
                  <a:srgbClr val="FF9900"/>
                </a:highlight>
                <a:latin typeface="ui-sans-serif" pitchFamily="34" charset="0"/>
                <a:ea typeface="ui-sans-serif" pitchFamily="34" charset="-122"/>
                <a:cs typeface="ui-sans-serif" pitchFamily="34" charset="-120"/>
              </a:rPr>
              <a:t>OrderID</a:t>
            </a:r>
            <a:r>
              <a:rPr lang="en-US" sz="1350" dirty="0">
                <a:solidFill>
                  <a:srgbClr val="374151"/>
                </a:solidFill>
                <a:latin typeface="ui-sans-serif" pitchFamily="34" charset="0"/>
                <a:ea typeface="ui-sans-serif" pitchFamily="34" charset="-122"/>
                <a:cs typeface="ui-sans-serif" pitchFamily="34" charset="-120"/>
              </a:rPr>
              <a:t> as the sort key is ideal for modeling one-to-many relationships in DynamoDB.</a:t>
            </a:r>
            <a:endParaRPr lang="en-US" sz="1350" dirty="0"/>
          </a:p>
        </p:txBody>
      </p:sp>
      <p:sp>
        <p:nvSpPr>
          <p:cNvPr id="21" name="Text 3"/>
          <p:cNvSpPr/>
          <p:nvPr/>
        </p:nvSpPr>
        <p:spPr>
          <a:xfrm>
            <a:off x="800100" y="2843213"/>
            <a:ext cx="2448342"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Partition Key Benefits</a:t>
            </a:r>
            <a:endParaRPr lang="en-US" sz="1500" dirty="0"/>
          </a:p>
        </p:txBody>
      </p:sp>
      <p:sp>
        <p:nvSpPr>
          <p:cNvPr id="22" name="Text 4"/>
          <p:cNvSpPr/>
          <p:nvPr/>
        </p:nvSpPr>
        <p:spPr>
          <a:xfrm>
            <a:off x="571500" y="3186113"/>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All orders for a specific customer are stored together</a:t>
            </a:r>
            <a:endParaRPr lang="en-US" sz="1200" dirty="0"/>
          </a:p>
        </p:txBody>
      </p:sp>
      <p:sp>
        <p:nvSpPr>
          <p:cNvPr id="23" name="Text 5"/>
          <p:cNvSpPr/>
          <p:nvPr/>
        </p:nvSpPr>
        <p:spPr>
          <a:xfrm>
            <a:off x="571500" y="3490913"/>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Efficient retrieval of all orders for a customer</a:t>
            </a:r>
            <a:endParaRPr lang="en-US" sz="1200" dirty="0"/>
          </a:p>
        </p:txBody>
      </p:sp>
      <p:sp>
        <p:nvSpPr>
          <p:cNvPr id="24" name="Text 6"/>
          <p:cNvSpPr/>
          <p:nvPr/>
        </p:nvSpPr>
        <p:spPr>
          <a:xfrm>
            <a:off x="571500" y="3795713"/>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Automatic distribution of data across partitions</a:t>
            </a:r>
            <a:endParaRPr lang="en-US" sz="1200" dirty="0"/>
          </a:p>
        </p:txBody>
      </p:sp>
      <p:sp>
        <p:nvSpPr>
          <p:cNvPr id="25" name="Text 7"/>
          <p:cNvSpPr/>
          <p:nvPr/>
        </p:nvSpPr>
        <p:spPr>
          <a:xfrm>
            <a:off x="6657975" y="2843213"/>
            <a:ext cx="1964174"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Sort Key Benefits</a:t>
            </a:r>
            <a:endParaRPr lang="en-US" sz="1500" dirty="0"/>
          </a:p>
        </p:txBody>
      </p:sp>
      <p:sp>
        <p:nvSpPr>
          <p:cNvPr id="26" name="Text 8"/>
          <p:cNvSpPr/>
          <p:nvPr/>
        </p:nvSpPr>
        <p:spPr>
          <a:xfrm>
            <a:off x="6400800" y="3186113"/>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Enables sorting orders by OrderID</a:t>
            </a:r>
            <a:endParaRPr lang="en-US" sz="1200" dirty="0"/>
          </a:p>
        </p:txBody>
      </p:sp>
      <p:sp>
        <p:nvSpPr>
          <p:cNvPr id="27" name="Text 9"/>
          <p:cNvSpPr/>
          <p:nvPr/>
        </p:nvSpPr>
        <p:spPr>
          <a:xfrm>
            <a:off x="6400800" y="3490913"/>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Facilitates efficient retrieval of individual orders</a:t>
            </a:r>
            <a:endParaRPr lang="en-US" sz="1200" dirty="0"/>
          </a:p>
        </p:txBody>
      </p:sp>
      <p:sp>
        <p:nvSpPr>
          <p:cNvPr id="28" name="Text 10"/>
          <p:cNvSpPr/>
          <p:nvPr/>
        </p:nvSpPr>
        <p:spPr>
          <a:xfrm>
            <a:off x="6400800" y="3795713"/>
            <a:ext cx="63093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Supports range queries on the sort key</a:t>
            </a:r>
            <a:endParaRPr lang="en-US" sz="1200" dirty="0"/>
          </a:p>
        </p:txBody>
      </p:sp>
      <p:sp>
        <p:nvSpPr>
          <p:cNvPr id="29" name="Text 11"/>
          <p:cNvSpPr/>
          <p:nvPr/>
        </p:nvSpPr>
        <p:spPr>
          <a:xfrm>
            <a:off x="4913784" y="5053013"/>
            <a:ext cx="108317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CustomerID</a:t>
            </a:r>
            <a:endParaRPr lang="en-US" sz="1200" dirty="0"/>
          </a:p>
        </p:txBody>
      </p:sp>
      <p:sp>
        <p:nvSpPr>
          <p:cNvPr id="30" name="Text 12"/>
          <p:cNvSpPr/>
          <p:nvPr/>
        </p:nvSpPr>
        <p:spPr>
          <a:xfrm>
            <a:off x="4913784" y="5281613"/>
            <a:ext cx="1083171"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Partition Key</a:t>
            </a:r>
            <a:endParaRPr lang="en-US" sz="1050" dirty="0"/>
          </a:p>
        </p:txBody>
      </p:sp>
      <p:sp>
        <p:nvSpPr>
          <p:cNvPr id="31" name="Text 13"/>
          <p:cNvSpPr/>
          <p:nvPr/>
        </p:nvSpPr>
        <p:spPr>
          <a:xfrm>
            <a:off x="6532944" y="5053013"/>
            <a:ext cx="714554"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OrderID</a:t>
            </a:r>
            <a:endParaRPr lang="en-US" sz="1200" dirty="0"/>
          </a:p>
        </p:txBody>
      </p:sp>
      <p:sp>
        <p:nvSpPr>
          <p:cNvPr id="32" name="Text 14"/>
          <p:cNvSpPr/>
          <p:nvPr/>
        </p:nvSpPr>
        <p:spPr>
          <a:xfrm>
            <a:off x="6532944" y="5281613"/>
            <a:ext cx="714554"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Sort Key</a:t>
            </a:r>
            <a:endParaRPr lang="en-US" sz="1050" dirty="0"/>
          </a:p>
        </p:txBody>
      </p:sp>
      <p:sp>
        <p:nvSpPr>
          <p:cNvPr id="33" name="Text 15"/>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34" name="Text 16"/>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7 of 30</a:t>
            </a:r>
            <a:endParaRPr 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514600"/>
            <a:ext cx="5600700" cy="952500"/>
          </a:xfrm>
          <a:prstGeom prst="rect">
            <a:avLst/>
          </a:prstGeom>
        </p:spPr>
      </p:pic>
      <p:pic>
        <p:nvPicPr>
          <p:cNvPr id="6" name="Image 4" descr="preencoded.png"/>
          <p:cNvPicPr>
            <a:picLocks noChangeAspect="1"/>
          </p:cNvPicPr>
          <p:nvPr/>
        </p:nvPicPr>
        <p:blipFill>
          <a:blip r:embed="rId7"/>
          <a:stretch>
            <a:fillRect/>
          </a:stretch>
        </p:blipFill>
        <p:spPr>
          <a:xfrm>
            <a:off x="533400" y="2743200"/>
            <a:ext cx="476250" cy="381000"/>
          </a:xfrm>
          <a:prstGeom prst="rect">
            <a:avLst/>
          </a:prstGeom>
        </p:spPr>
      </p:pic>
      <p:pic>
        <p:nvPicPr>
          <p:cNvPr id="7" name="Image 5" descr="preencoded.png"/>
          <p:cNvPicPr>
            <a:picLocks noChangeAspect="1"/>
          </p:cNvPicPr>
          <p:nvPr/>
        </p:nvPicPr>
        <p:blipFill>
          <a:blip r:embed="rId6"/>
          <a:stretch>
            <a:fillRect/>
          </a:stretch>
        </p:blipFill>
        <p:spPr>
          <a:xfrm>
            <a:off x="6210300" y="2514600"/>
            <a:ext cx="5600700" cy="952500"/>
          </a:xfrm>
          <a:prstGeom prst="rect">
            <a:avLst/>
          </a:prstGeom>
        </p:spPr>
      </p:pic>
      <p:pic>
        <p:nvPicPr>
          <p:cNvPr id="8" name="Image 6" descr="preencoded.png"/>
          <p:cNvPicPr>
            <a:picLocks noChangeAspect="1"/>
          </p:cNvPicPr>
          <p:nvPr/>
        </p:nvPicPr>
        <p:blipFill>
          <a:blip r:embed="rId8"/>
          <a:stretch>
            <a:fillRect/>
          </a:stretch>
        </p:blipFill>
        <p:spPr>
          <a:xfrm>
            <a:off x="6362700" y="2743200"/>
            <a:ext cx="381000" cy="381000"/>
          </a:xfrm>
          <a:prstGeom prst="rect">
            <a:avLst/>
          </a:prstGeom>
        </p:spPr>
      </p:pic>
      <p:pic>
        <p:nvPicPr>
          <p:cNvPr id="9" name="Image 7" descr="preencoded.png"/>
          <p:cNvPicPr>
            <a:picLocks noChangeAspect="1"/>
          </p:cNvPicPr>
          <p:nvPr/>
        </p:nvPicPr>
        <p:blipFill>
          <a:blip r:embed="rId6"/>
          <a:stretch>
            <a:fillRect/>
          </a:stretch>
        </p:blipFill>
        <p:spPr>
          <a:xfrm>
            <a:off x="381000" y="3695700"/>
            <a:ext cx="5600700" cy="952500"/>
          </a:xfrm>
          <a:prstGeom prst="rect">
            <a:avLst/>
          </a:prstGeom>
        </p:spPr>
      </p:pic>
      <p:pic>
        <p:nvPicPr>
          <p:cNvPr id="10" name="Image 8" descr="preencoded.png"/>
          <p:cNvPicPr>
            <a:picLocks noChangeAspect="1"/>
          </p:cNvPicPr>
          <p:nvPr/>
        </p:nvPicPr>
        <p:blipFill>
          <a:blip r:embed="rId9"/>
          <a:stretch>
            <a:fillRect/>
          </a:stretch>
        </p:blipFill>
        <p:spPr>
          <a:xfrm>
            <a:off x="533400" y="3924300"/>
            <a:ext cx="285750" cy="381000"/>
          </a:xfrm>
          <a:prstGeom prst="rect">
            <a:avLst/>
          </a:prstGeom>
        </p:spPr>
      </p:pic>
      <p:pic>
        <p:nvPicPr>
          <p:cNvPr id="11" name="Image 9" descr="preencoded.png"/>
          <p:cNvPicPr>
            <a:picLocks noChangeAspect="1"/>
          </p:cNvPicPr>
          <p:nvPr/>
        </p:nvPicPr>
        <p:blipFill>
          <a:blip r:embed="rId6"/>
          <a:stretch>
            <a:fillRect/>
          </a:stretch>
        </p:blipFill>
        <p:spPr>
          <a:xfrm>
            <a:off x="6210300" y="3695700"/>
            <a:ext cx="5600700" cy="952500"/>
          </a:xfrm>
          <a:prstGeom prst="rect">
            <a:avLst/>
          </a:prstGeom>
        </p:spPr>
      </p:pic>
      <p:pic>
        <p:nvPicPr>
          <p:cNvPr id="12" name="Image 10" descr="preencoded.png"/>
          <p:cNvPicPr>
            <a:picLocks noChangeAspect="1"/>
          </p:cNvPicPr>
          <p:nvPr/>
        </p:nvPicPr>
        <p:blipFill>
          <a:blip r:embed="rId10"/>
          <a:stretch>
            <a:fillRect/>
          </a:stretch>
        </p:blipFill>
        <p:spPr>
          <a:xfrm>
            <a:off x="6362700" y="3924300"/>
            <a:ext cx="428625" cy="381000"/>
          </a:xfrm>
          <a:prstGeom prst="rect">
            <a:avLst/>
          </a:prstGeom>
        </p:spPr>
      </p:pic>
      <p:pic>
        <p:nvPicPr>
          <p:cNvPr id="13" name="Image 11" descr="preencoded.png"/>
          <p:cNvPicPr>
            <a:picLocks noChangeAspect="1"/>
          </p:cNvPicPr>
          <p:nvPr/>
        </p:nvPicPr>
        <p:blipFill>
          <a:blip r:embed="rId11"/>
          <a:stretch>
            <a:fillRect/>
          </a:stretch>
        </p:blipFill>
        <p:spPr>
          <a:xfrm>
            <a:off x="11306175" y="381000"/>
            <a:ext cx="504825" cy="571500"/>
          </a:xfrm>
          <a:prstGeom prst="rect">
            <a:avLst/>
          </a:prstGeom>
        </p:spPr>
      </p:pic>
      <p:pic>
        <p:nvPicPr>
          <p:cNvPr id="14" name="Image 12" descr="preencoded.png"/>
          <p:cNvPicPr>
            <a:picLocks noChangeAspect="1"/>
          </p:cNvPicPr>
          <p:nvPr/>
        </p:nvPicPr>
        <p:blipFill>
          <a:blip r:embed="rId12"/>
          <a:stretch>
            <a:fillRect/>
          </a:stretch>
        </p:blipFill>
        <p:spPr>
          <a:xfrm>
            <a:off x="381000" y="6419850"/>
            <a:ext cx="11430000" cy="57150"/>
          </a:xfrm>
          <a:prstGeom prst="rect">
            <a:avLst/>
          </a:prstGeom>
        </p:spPr>
      </p:pic>
      <p:pic>
        <p:nvPicPr>
          <p:cNvPr id="15" name="Image 13" descr="preencoded.png"/>
          <p:cNvPicPr>
            <a:picLocks noChangeAspect="1"/>
          </p:cNvPicPr>
          <p:nvPr/>
        </p:nvPicPr>
        <p:blipFill>
          <a:blip r:embed="rId13"/>
          <a:stretch>
            <a:fillRect/>
          </a:stretch>
        </p:blipFill>
        <p:spPr>
          <a:xfrm>
            <a:off x="381000" y="6419850"/>
            <a:ext cx="3048298" cy="57150"/>
          </a:xfrm>
          <a:prstGeom prst="rect">
            <a:avLst/>
          </a:prstGeom>
        </p:spPr>
      </p:pic>
      <p:sp>
        <p:nvSpPr>
          <p:cNvPr id="16"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8 - DynamoDB Capacity Modes</a:t>
            </a:r>
            <a:endParaRPr lang="en-US" sz="2250" dirty="0"/>
          </a:p>
        </p:txBody>
      </p:sp>
      <p:sp>
        <p:nvSpPr>
          <p:cNvPr id="17" name="Text 1"/>
          <p:cNvSpPr/>
          <p:nvPr/>
        </p:nvSpPr>
        <p:spPr>
          <a:xfrm>
            <a:off x="723900" y="1143000"/>
            <a:ext cx="11430000" cy="11430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A startup is launching a new mobile application with an unpredictable user base and highly variable traffic patterns. They want to minimize operational overhead and only pay for the actual read and write operations consumed. Which DynamoDB capacity mode would be the most cost-effective and suitable for this scenario?</a:t>
            </a:r>
            <a:endParaRPr lang="en-US" sz="1800" dirty="0"/>
          </a:p>
        </p:txBody>
      </p:sp>
      <p:sp>
        <p:nvSpPr>
          <p:cNvPr id="18" name="Text 2"/>
          <p:cNvSpPr/>
          <p:nvPr/>
        </p:nvSpPr>
        <p:spPr>
          <a:xfrm>
            <a:off x="1123950" y="2667000"/>
            <a:ext cx="4130278"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9" name="Text 3"/>
          <p:cNvSpPr/>
          <p:nvPr/>
        </p:nvSpPr>
        <p:spPr>
          <a:xfrm>
            <a:off x="1123950" y="2933700"/>
            <a:ext cx="4956334"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Provisioned capacity mode with manual scaling.</a:t>
            </a:r>
            <a:endParaRPr lang="en-US" sz="1350" dirty="0"/>
          </a:p>
        </p:txBody>
      </p:sp>
      <p:sp>
        <p:nvSpPr>
          <p:cNvPr id="20" name="Text 4"/>
          <p:cNvSpPr/>
          <p:nvPr/>
        </p:nvSpPr>
        <p:spPr>
          <a:xfrm>
            <a:off x="6858000" y="2667000"/>
            <a:ext cx="4618434"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21" name="Text 5"/>
          <p:cNvSpPr/>
          <p:nvPr/>
        </p:nvSpPr>
        <p:spPr>
          <a:xfrm>
            <a:off x="6858000" y="2933700"/>
            <a:ext cx="5542121"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Provisioned capacity mode with auto scaling enabled.</a:t>
            </a:r>
            <a:endParaRPr lang="en-US" sz="1350" dirty="0"/>
          </a:p>
        </p:txBody>
      </p:sp>
      <p:sp>
        <p:nvSpPr>
          <p:cNvPr id="22" name="Text 6"/>
          <p:cNvSpPr/>
          <p:nvPr/>
        </p:nvSpPr>
        <p:spPr>
          <a:xfrm>
            <a:off x="933450" y="3848100"/>
            <a:ext cx="2406104"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23" name="Text 7"/>
          <p:cNvSpPr/>
          <p:nvPr/>
        </p:nvSpPr>
        <p:spPr>
          <a:xfrm>
            <a:off x="933450" y="4114800"/>
            <a:ext cx="2887325"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On-Demand capacity mode.</a:t>
            </a:r>
            <a:endParaRPr lang="en-US" sz="1350" dirty="0"/>
          </a:p>
        </p:txBody>
      </p:sp>
      <p:sp>
        <p:nvSpPr>
          <p:cNvPr id="24" name="Text 8"/>
          <p:cNvSpPr/>
          <p:nvPr/>
        </p:nvSpPr>
        <p:spPr>
          <a:xfrm>
            <a:off x="6905625" y="3848100"/>
            <a:ext cx="2171551"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5" name="Text 9"/>
          <p:cNvSpPr/>
          <p:nvPr/>
        </p:nvSpPr>
        <p:spPr>
          <a:xfrm>
            <a:off x="6905625" y="4114800"/>
            <a:ext cx="2605861"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Reserved capacity mode.</a:t>
            </a:r>
            <a:endParaRPr lang="en-US" sz="1350" dirty="0"/>
          </a:p>
        </p:txBody>
      </p:sp>
      <p:sp>
        <p:nvSpPr>
          <p:cNvPr id="26" name="Text 10"/>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7" name="Text 11"/>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8 of 30</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057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9906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752600"/>
            <a:ext cx="5334000" cy="4038600"/>
          </a:xfrm>
          <a:prstGeom prst="rect">
            <a:avLst/>
          </a:prstGeom>
        </p:spPr>
      </p:pic>
      <p:pic>
        <p:nvPicPr>
          <p:cNvPr id="6" name="Image 4" descr="preencoded.png"/>
          <p:cNvPicPr>
            <a:picLocks noChangeAspect="1"/>
          </p:cNvPicPr>
          <p:nvPr/>
        </p:nvPicPr>
        <p:blipFill>
          <a:blip r:embed="rId7"/>
          <a:stretch>
            <a:fillRect/>
          </a:stretch>
        </p:blipFill>
        <p:spPr>
          <a:xfrm>
            <a:off x="838200" y="1981200"/>
            <a:ext cx="457200" cy="457200"/>
          </a:xfrm>
          <a:prstGeom prst="rect">
            <a:avLst/>
          </a:prstGeom>
        </p:spPr>
      </p:pic>
      <p:pic>
        <p:nvPicPr>
          <p:cNvPr id="7" name="Image 5" descr="preencoded.png"/>
          <p:cNvPicPr>
            <a:picLocks noChangeAspect="1"/>
          </p:cNvPicPr>
          <p:nvPr/>
        </p:nvPicPr>
        <p:blipFill>
          <a:blip r:embed="rId8"/>
          <a:stretch>
            <a:fillRect/>
          </a:stretch>
        </p:blipFill>
        <p:spPr>
          <a:xfrm>
            <a:off x="966788" y="2057400"/>
            <a:ext cx="200025" cy="304800"/>
          </a:xfrm>
          <a:prstGeom prst="rect">
            <a:avLst/>
          </a:prstGeom>
        </p:spPr>
      </p:pic>
      <p:pic>
        <p:nvPicPr>
          <p:cNvPr id="8" name="Image 6" descr="preencoded.png"/>
          <p:cNvPicPr>
            <a:picLocks noChangeAspect="1"/>
          </p:cNvPicPr>
          <p:nvPr/>
        </p:nvPicPr>
        <p:blipFill>
          <a:blip r:embed="rId9"/>
          <a:stretch>
            <a:fillRect/>
          </a:stretch>
        </p:blipFill>
        <p:spPr>
          <a:xfrm>
            <a:off x="838200" y="3505200"/>
            <a:ext cx="838944" cy="266700"/>
          </a:xfrm>
          <a:prstGeom prst="rect">
            <a:avLst/>
          </a:prstGeom>
        </p:spPr>
      </p:pic>
      <p:pic>
        <p:nvPicPr>
          <p:cNvPr id="9" name="Image 7" descr="preencoded.png"/>
          <p:cNvPicPr>
            <a:picLocks noChangeAspect="1"/>
          </p:cNvPicPr>
          <p:nvPr/>
        </p:nvPicPr>
        <p:blipFill>
          <a:blip r:embed="rId10"/>
          <a:stretch>
            <a:fillRect/>
          </a:stretch>
        </p:blipFill>
        <p:spPr>
          <a:xfrm>
            <a:off x="952500" y="3571875"/>
            <a:ext cx="114300" cy="133350"/>
          </a:xfrm>
          <a:prstGeom prst="rect">
            <a:avLst/>
          </a:prstGeom>
        </p:spPr>
      </p:pic>
      <p:pic>
        <p:nvPicPr>
          <p:cNvPr id="10" name="Image 8" descr="preencoded.png"/>
          <p:cNvPicPr>
            <a:picLocks noChangeAspect="1"/>
          </p:cNvPicPr>
          <p:nvPr/>
        </p:nvPicPr>
        <p:blipFill>
          <a:blip r:embed="rId11"/>
          <a:stretch>
            <a:fillRect/>
          </a:stretch>
        </p:blipFill>
        <p:spPr>
          <a:xfrm>
            <a:off x="1753344" y="3505200"/>
            <a:ext cx="1142554" cy="266700"/>
          </a:xfrm>
          <a:prstGeom prst="rect">
            <a:avLst/>
          </a:prstGeom>
        </p:spPr>
      </p:pic>
      <p:pic>
        <p:nvPicPr>
          <p:cNvPr id="11" name="Image 9" descr="preencoded.png"/>
          <p:cNvPicPr>
            <a:picLocks noChangeAspect="1"/>
          </p:cNvPicPr>
          <p:nvPr/>
        </p:nvPicPr>
        <p:blipFill>
          <a:blip r:embed="rId12"/>
          <a:stretch>
            <a:fillRect/>
          </a:stretch>
        </p:blipFill>
        <p:spPr>
          <a:xfrm>
            <a:off x="1867644" y="3571875"/>
            <a:ext cx="114300" cy="133350"/>
          </a:xfrm>
          <a:prstGeom prst="rect">
            <a:avLst/>
          </a:prstGeom>
        </p:spPr>
      </p:pic>
      <p:pic>
        <p:nvPicPr>
          <p:cNvPr id="12" name="Image 10" descr="preencoded.png"/>
          <p:cNvPicPr>
            <a:picLocks noChangeAspect="1"/>
          </p:cNvPicPr>
          <p:nvPr/>
        </p:nvPicPr>
        <p:blipFill>
          <a:blip r:embed="rId13"/>
          <a:stretch>
            <a:fillRect/>
          </a:stretch>
        </p:blipFill>
        <p:spPr>
          <a:xfrm>
            <a:off x="2972098" y="3505200"/>
            <a:ext cx="945654" cy="266700"/>
          </a:xfrm>
          <a:prstGeom prst="rect">
            <a:avLst/>
          </a:prstGeom>
        </p:spPr>
      </p:pic>
      <p:pic>
        <p:nvPicPr>
          <p:cNvPr id="13" name="Image 11" descr="preencoded.png"/>
          <p:cNvPicPr>
            <a:picLocks noChangeAspect="1"/>
          </p:cNvPicPr>
          <p:nvPr/>
        </p:nvPicPr>
        <p:blipFill>
          <a:blip r:embed="rId14"/>
          <a:stretch>
            <a:fillRect/>
          </a:stretch>
        </p:blipFill>
        <p:spPr>
          <a:xfrm>
            <a:off x="3086398" y="3571875"/>
            <a:ext cx="114300" cy="133350"/>
          </a:xfrm>
          <a:prstGeom prst="rect">
            <a:avLst/>
          </a:prstGeom>
        </p:spPr>
      </p:pic>
      <p:pic>
        <p:nvPicPr>
          <p:cNvPr id="14" name="Image 12" descr="preencoded.png"/>
          <p:cNvPicPr>
            <a:picLocks noChangeAspect="1"/>
          </p:cNvPicPr>
          <p:nvPr/>
        </p:nvPicPr>
        <p:blipFill>
          <a:blip r:embed="rId15"/>
          <a:stretch>
            <a:fillRect/>
          </a:stretch>
        </p:blipFill>
        <p:spPr>
          <a:xfrm>
            <a:off x="3993952" y="3505200"/>
            <a:ext cx="1124694" cy="266700"/>
          </a:xfrm>
          <a:prstGeom prst="rect">
            <a:avLst/>
          </a:prstGeom>
        </p:spPr>
      </p:pic>
      <p:pic>
        <p:nvPicPr>
          <p:cNvPr id="15" name="Image 13" descr="preencoded.png"/>
          <p:cNvPicPr>
            <a:picLocks noChangeAspect="1"/>
          </p:cNvPicPr>
          <p:nvPr/>
        </p:nvPicPr>
        <p:blipFill>
          <a:blip r:embed="rId16"/>
          <a:stretch>
            <a:fillRect/>
          </a:stretch>
        </p:blipFill>
        <p:spPr>
          <a:xfrm>
            <a:off x="4108252" y="3571875"/>
            <a:ext cx="114300" cy="133350"/>
          </a:xfrm>
          <a:prstGeom prst="rect">
            <a:avLst/>
          </a:prstGeom>
        </p:spPr>
      </p:pic>
      <p:pic>
        <p:nvPicPr>
          <p:cNvPr id="16" name="Image 14" descr="preencoded.png"/>
          <p:cNvPicPr>
            <a:picLocks noChangeAspect="1"/>
          </p:cNvPicPr>
          <p:nvPr/>
        </p:nvPicPr>
        <p:blipFill>
          <a:blip r:embed="rId17"/>
          <a:stretch>
            <a:fillRect/>
          </a:stretch>
        </p:blipFill>
        <p:spPr>
          <a:xfrm>
            <a:off x="838200" y="3848100"/>
            <a:ext cx="814983" cy="266700"/>
          </a:xfrm>
          <a:prstGeom prst="rect">
            <a:avLst/>
          </a:prstGeom>
        </p:spPr>
      </p:pic>
      <p:pic>
        <p:nvPicPr>
          <p:cNvPr id="17" name="Image 15" descr="preencoded.png"/>
          <p:cNvPicPr>
            <a:picLocks noChangeAspect="1"/>
          </p:cNvPicPr>
          <p:nvPr/>
        </p:nvPicPr>
        <p:blipFill>
          <a:blip r:embed="rId18"/>
          <a:stretch>
            <a:fillRect/>
          </a:stretch>
        </p:blipFill>
        <p:spPr>
          <a:xfrm>
            <a:off x="952500" y="3914775"/>
            <a:ext cx="114300" cy="133350"/>
          </a:xfrm>
          <a:prstGeom prst="rect">
            <a:avLst/>
          </a:prstGeom>
        </p:spPr>
      </p:pic>
      <p:pic>
        <p:nvPicPr>
          <p:cNvPr id="18" name="Image 16" descr="preencoded.png"/>
          <p:cNvPicPr>
            <a:picLocks noChangeAspect="1"/>
          </p:cNvPicPr>
          <p:nvPr/>
        </p:nvPicPr>
        <p:blipFill>
          <a:blip r:embed="rId19"/>
          <a:stretch>
            <a:fillRect/>
          </a:stretch>
        </p:blipFill>
        <p:spPr>
          <a:xfrm>
            <a:off x="838200" y="4610100"/>
            <a:ext cx="152400" cy="152400"/>
          </a:xfrm>
          <a:prstGeom prst="rect">
            <a:avLst/>
          </a:prstGeom>
        </p:spPr>
      </p:pic>
      <p:pic>
        <p:nvPicPr>
          <p:cNvPr id="19" name="Image 17" descr="preencoded.png"/>
          <p:cNvPicPr>
            <a:picLocks noChangeAspect="1"/>
          </p:cNvPicPr>
          <p:nvPr/>
        </p:nvPicPr>
        <p:blipFill>
          <a:blip r:embed="rId19"/>
          <a:stretch>
            <a:fillRect/>
          </a:stretch>
        </p:blipFill>
        <p:spPr>
          <a:xfrm>
            <a:off x="2140744" y="4610100"/>
            <a:ext cx="152400" cy="152400"/>
          </a:xfrm>
          <a:prstGeom prst="rect">
            <a:avLst/>
          </a:prstGeom>
        </p:spPr>
      </p:pic>
      <p:pic>
        <p:nvPicPr>
          <p:cNvPr id="20" name="Image 18" descr="preencoded.png"/>
          <p:cNvPicPr>
            <a:picLocks noChangeAspect="1"/>
          </p:cNvPicPr>
          <p:nvPr/>
        </p:nvPicPr>
        <p:blipFill>
          <a:blip r:embed="rId19"/>
          <a:stretch>
            <a:fillRect/>
          </a:stretch>
        </p:blipFill>
        <p:spPr>
          <a:xfrm>
            <a:off x="3175992" y="4610100"/>
            <a:ext cx="152400" cy="152400"/>
          </a:xfrm>
          <a:prstGeom prst="rect">
            <a:avLst/>
          </a:prstGeom>
        </p:spPr>
      </p:pic>
      <p:pic>
        <p:nvPicPr>
          <p:cNvPr id="21" name="Image 19" descr="preencoded.png"/>
          <p:cNvPicPr>
            <a:picLocks noChangeAspect="1"/>
          </p:cNvPicPr>
          <p:nvPr/>
        </p:nvPicPr>
        <p:blipFill>
          <a:blip r:embed="rId19"/>
          <a:stretch>
            <a:fillRect/>
          </a:stretch>
        </p:blipFill>
        <p:spPr>
          <a:xfrm>
            <a:off x="4195018" y="4610100"/>
            <a:ext cx="152400" cy="152400"/>
          </a:xfrm>
          <a:prstGeom prst="rect">
            <a:avLst/>
          </a:prstGeom>
        </p:spPr>
      </p:pic>
      <p:pic>
        <p:nvPicPr>
          <p:cNvPr id="22" name="Image 20" descr="preencoded.png"/>
          <p:cNvPicPr>
            <a:picLocks noChangeAspect="1"/>
          </p:cNvPicPr>
          <p:nvPr/>
        </p:nvPicPr>
        <p:blipFill>
          <a:blip r:embed="rId6"/>
          <a:stretch>
            <a:fillRect/>
          </a:stretch>
        </p:blipFill>
        <p:spPr>
          <a:xfrm>
            <a:off x="6248400" y="1752600"/>
            <a:ext cx="5334000" cy="4038600"/>
          </a:xfrm>
          <a:prstGeom prst="rect">
            <a:avLst/>
          </a:prstGeom>
        </p:spPr>
      </p:pic>
      <p:pic>
        <p:nvPicPr>
          <p:cNvPr id="23" name="Image 21" descr="preencoded.png"/>
          <p:cNvPicPr>
            <a:picLocks noChangeAspect="1"/>
          </p:cNvPicPr>
          <p:nvPr/>
        </p:nvPicPr>
        <p:blipFill>
          <a:blip r:embed="rId20"/>
          <a:stretch>
            <a:fillRect/>
          </a:stretch>
        </p:blipFill>
        <p:spPr>
          <a:xfrm>
            <a:off x="6477000" y="1981200"/>
            <a:ext cx="457200" cy="457200"/>
          </a:xfrm>
          <a:prstGeom prst="rect">
            <a:avLst/>
          </a:prstGeom>
        </p:spPr>
      </p:pic>
      <p:pic>
        <p:nvPicPr>
          <p:cNvPr id="24" name="Image 22" descr="preencoded.png"/>
          <p:cNvPicPr>
            <a:picLocks noChangeAspect="1"/>
          </p:cNvPicPr>
          <p:nvPr/>
        </p:nvPicPr>
        <p:blipFill>
          <a:blip r:embed="rId21"/>
          <a:stretch>
            <a:fillRect/>
          </a:stretch>
        </p:blipFill>
        <p:spPr>
          <a:xfrm>
            <a:off x="6619875" y="2057400"/>
            <a:ext cx="171450" cy="304800"/>
          </a:xfrm>
          <a:prstGeom prst="rect">
            <a:avLst/>
          </a:prstGeom>
        </p:spPr>
      </p:pic>
      <p:pic>
        <p:nvPicPr>
          <p:cNvPr id="25" name="Image 23" descr="preencoded.png"/>
          <p:cNvPicPr>
            <a:picLocks noChangeAspect="1"/>
          </p:cNvPicPr>
          <p:nvPr/>
        </p:nvPicPr>
        <p:blipFill>
          <a:blip r:embed="rId22"/>
          <a:stretch>
            <a:fillRect/>
          </a:stretch>
        </p:blipFill>
        <p:spPr>
          <a:xfrm>
            <a:off x="7859316" y="3657600"/>
            <a:ext cx="2764631" cy="152400"/>
          </a:xfrm>
          <a:prstGeom prst="rect">
            <a:avLst/>
          </a:prstGeom>
        </p:spPr>
      </p:pic>
      <p:pic>
        <p:nvPicPr>
          <p:cNvPr id="26" name="Image 24" descr="preencoded.png"/>
          <p:cNvPicPr>
            <a:picLocks noChangeAspect="1"/>
          </p:cNvPicPr>
          <p:nvPr/>
        </p:nvPicPr>
        <p:blipFill>
          <a:blip r:embed="rId23"/>
          <a:stretch>
            <a:fillRect/>
          </a:stretch>
        </p:blipFill>
        <p:spPr>
          <a:xfrm>
            <a:off x="7859316" y="3657600"/>
            <a:ext cx="2211586" cy="152400"/>
          </a:xfrm>
          <a:prstGeom prst="rect">
            <a:avLst/>
          </a:prstGeom>
        </p:spPr>
      </p:pic>
      <p:pic>
        <p:nvPicPr>
          <p:cNvPr id="27" name="Image 25" descr="preencoded.png"/>
          <p:cNvPicPr>
            <a:picLocks noChangeAspect="1"/>
          </p:cNvPicPr>
          <p:nvPr/>
        </p:nvPicPr>
        <p:blipFill>
          <a:blip r:embed="rId22"/>
          <a:stretch>
            <a:fillRect/>
          </a:stretch>
        </p:blipFill>
        <p:spPr>
          <a:xfrm>
            <a:off x="7859316" y="4191000"/>
            <a:ext cx="2764631" cy="152400"/>
          </a:xfrm>
          <a:prstGeom prst="rect">
            <a:avLst/>
          </a:prstGeom>
        </p:spPr>
      </p:pic>
      <p:pic>
        <p:nvPicPr>
          <p:cNvPr id="28" name="Image 26" descr="preencoded.png"/>
          <p:cNvPicPr>
            <a:picLocks noChangeAspect="1"/>
          </p:cNvPicPr>
          <p:nvPr/>
        </p:nvPicPr>
        <p:blipFill>
          <a:blip r:embed="rId24"/>
          <a:stretch>
            <a:fillRect/>
          </a:stretch>
        </p:blipFill>
        <p:spPr>
          <a:xfrm>
            <a:off x="7859316" y="4191000"/>
            <a:ext cx="1658689" cy="152400"/>
          </a:xfrm>
          <a:prstGeom prst="rect">
            <a:avLst/>
          </a:prstGeom>
        </p:spPr>
      </p:pic>
      <p:pic>
        <p:nvPicPr>
          <p:cNvPr id="29" name="Image 27" descr="preencoded.png"/>
          <p:cNvPicPr>
            <a:picLocks noChangeAspect="1"/>
          </p:cNvPicPr>
          <p:nvPr/>
        </p:nvPicPr>
        <p:blipFill>
          <a:blip r:embed="rId19"/>
          <a:stretch>
            <a:fillRect/>
          </a:stretch>
        </p:blipFill>
        <p:spPr>
          <a:xfrm>
            <a:off x="6477000" y="4991100"/>
            <a:ext cx="152400" cy="152400"/>
          </a:xfrm>
          <a:prstGeom prst="rect">
            <a:avLst/>
          </a:prstGeom>
        </p:spPr>
      </p:pic>
      <p:pic>
        <p:nvPicPr>
          <p:cNvPr id="30" name="Image 28" descr="preencoded.png"/>
          <p:cNvPicPr>
            <a:picLocks noChangeAspect="1"/>
          </p:cNvPicPr>
          <p:nvPr/>
        </p:nvPicPr>
        <p:blipFill>
          <a:blip r:embed="rId19"/>
          <a:stretch>
            <a:fillRect/>
          </a:stretch>
        </p:blipFill>
        <p:spPr>
          <a:xfrm>
            <a:off x="8431709" y="4991100"/>
            <a:ext cx="152400" cy="152400"/>
          </a:xfrm>
          <a:prstGeom prst="rect">
            <a:avLst/>
          </a:prstGeom>
        </p:spPr>
      </p:pic>
      <p:pic>
        <p:nvPicPr>
          <p:cNvPr id="31" name="Image 29" descr="preencoded.png"/>
          <p:cNvPicPr>
            <a:picLocks noChangeAspect="1"/>
          </p:cNvPicPr>
          <p:nvPr/>
        </p:nvPicPr>
        <p:blipFill>
          <a:blip r:embed="rId19"/>
          <a:stretch>
            <a:fillRect/>
          </a:stretch>
        </p:blipFill>
        <p:spPr>
          <a:xfrm>
            <a:off x="6477000" y="5372100"/>
            <a:ext cx="152400" cy="152400"/>
          </a:xfrm>
          <a:prstGeom prst="rect">
            <a:avLst/>
          </a:prstGeom>
        </p:spPr>
      </p:pic>
      <p:pic>
        <p:nvPicPr>
          <p:cNvPr id="32" name="Image 30" descr="preencoded.png"/>
          <p:cNvPicPr>
            <a:picLocks noChangeAspect="1"/>
          </p:cNvPicPr>
          <p:nvPr/>
        </p:nvPicPr>
        <p:blipFill>
          <a:blip r:embed="rId19"/>
          <a:stretch>
            <a:fillRect/>
          </a:stretch>
        </p:blipFill>
        <p:spPr>
          <a:xfrm>
            <a:off x="7880449" y="5372100"/>
            <a:ext cx="152400" cy="152400"/>
          </a:xfrm>
          <a:prstGeom prst="rect">
            <a:avLst/>
          </a:prstGeom>
        </p:spPr>
      </p:pic>
      <p:pic>
        <p:nvPicPr>
          <p:cNvPr id="33" name="Image 31" descr="preencoded.png"/>
          <p:cNvPicPr>
            <a:picLocks noChangeAspect="1"/>
          </p:cNvPicPr>
          <p:nvPr/>
        </p:nvPicPr>
        <p:blipFill>
          <a:blip r:embed="rId25"/>
          <a:stretch>
            <a:fillRect/>
          </a:stretch>
        </p:blipFill>
        <p:spPr>
          <a:xfrm>
            <a:off x="609600" y="6019800"/>
            <a:ext cx="10972800" cy="762000"/>
          </a:xfrm>
          <a:prstGeom prst="rect">
            <a:avLst/>
          </a:prstGeom>
        </p:spPr>
      </p:pic>
      <p:pic>
        <p:nvPicPr>
          <p:cNvPr id="34" name="Image 32" descr="preencoded.png"/>
          <p:cNvPicPr>
            <a:picLocks noChangeAspect="1"/>
          </p:cNvPicPr>
          <p:nvPr/>
        </p:nvPicPr>
        <p:blipFill>
          <a:blip r:embed="rId26"/>
          <a:stretch>
            <a:fillRect/>
          </a:stretch>
        </p:blipFill>
        <p:spPr>
          <a:xfrm>
            <a:off x="762000" y="6267450"/>
            <a:ext cx="142875" cy="266700"/>
          </a:xfrm>
          <a:prstGeom prst="rect">
            <a:avLst/>
          </a:prstGeom>
        </p:spPr>
      </p:pic>
      <p:sp>
        <p:nvSpPr>
          <p:cNvPr id="36"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Relational Databases</a:t>
            </a:r>
            <a:endParaRPr lang="en-US" sz="2700" dirty="0"/>
          </a:p>
        </p:txBody>
      </p:sp>
      <p:sp>
        <p:nvSpPr>
          <p:cNvPr id="37" name="Text 1"/>
          <p:cNvSpPr/>
          <p:nvPr/>
        </p:nvSpPr>
        <p:spPr>
          <a:xfrm>
            <a:off x="609600" y="1257300"/>
            <a:ext cx="1316736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AWS offers fully managed relational database services with different engine options and performance capabilities.</a:t>
            </a:r>
            <a:endParaRPr lang="en-US" sz="1500" dirty="0"/>
          </a:p>
        </p:txBody>
      </p:sp>
      <p:sp>
        <p:nvSpPr>
          <p:cNvPr id="38" name="Text 2"/>
          <p:cNvSpPr/>
          <p:nvPr/>
        </p:nvSpPr>
        <p:spPr>
          <a:xfrm>
            <a:off x="1447800" y="2057400"/>
            <a:ext cx="1958816"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Amazon RDS</a:t>
            </a:r>
            <a:endParaRPr lang="en-US" sz="1800" dirty="0"/>
          </a:p>
        </p:txBody>
      </p:sp>
      <p:sp>
        <p:nvSpPr>
          <p:cNvPr id="39" name="Text 3"/>
          <p:cNvSpPr/>
          <p:nvPr/>
        </p:nvSpPr>
        <p:spPr>
          <a:xfrm>
            <a:off x="838200" y="25908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fully managed service that simplifies setup, operation, and scaling of relational databases.</a:t>
            </a:r>
            <a:endParaRPr lang="en-US" sz="1200" dirty="0"/>
          </a:p>
        </p:txBody>
      </p:sp>
      <p:sp>
        <p:nvSpPr>
          <p:cNvPr id="40" name="Text 4"/>
          <p:cNvSpPr/>
          <p:nvPr/>
        </p:nvSpPr>
        <p:spPr>
          <a:xfrm>
            <a:off x="838200" y="32004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Supported Engines:</a:t>
            </a:r>
            <a:endParaRPr lang="en-US" sz="1200" dirty="0"/>
          </a:p>
        </p:txBody>
      </p:sp>
      <p:sp>
        <p:nvSpPr>
          <p:cNvPr id="41" name="Text 5"/>
          <p:cNvSpPr/>
          <p:nvPr/>
        </p:nvSpPr>
        <p:spPr>
          <a:xfrm>
            <a:off x="1104900" y="3505200"/>
            <a:ext cx="838944" cy="266700"/>
          </a:xfrm>
          <a:prstGeom prst="rect">
            <a:avLst/>
          </a:prstGeom>
          <a:noFill/>
          <a:ln/>
        </p:spPr>
        <p:txBody>
          <a:bodyPr vert="horz" wrap="square" lIns="0" tIns="0" rIns="0" bIns="0" rtlCol="0" anchor="t"/>
          <a:lstStyle/>
          <a:p>
            <a:pPr marL="0" indent="0">
              <a:lnSpc>
                <a:spcPts val="1500"/>
              </a:lnSpc>
              <a:buNone/>
            </a:pPr>
            <a:r>
              <a:rPr lang="en-US" sz="1050" dirty="0">
                <a:solidFill>
                  <a:srgbClr val="1D4ED8"/>
                </a:solidFill>
                <a:latin typeface="ui-sans-serif" pitchFamily="34" charset="0"/>
                <a:ea typeface="ui-sans-serif" pitchFamily="34" charset="-122"/>
                <a:cs typeface="ui-sans-serif" pitchFamily="34" charset="-120"/>
              </a:rPr>
              <a:t>MySQL</a:t>
            </a:r>
            <a:endParaRPr lang="en-US" sz="1050" dirty="0"/>
          </a:p>
        </p:txBody>
      </p:sp>
      <p:sp>
        <p:nvSpPr>
          <p:cNvPr id="42" name="Text 6"/>
          <p:cNvSpPr/>
          <p:nvPr/>
        </p:nvSpPr>
        <p:spPr>
          <a:xfrm>
            <a:off x="2020044" y="3505200"/>
            <a:ext cx="1371064" cy="266700"/>
          </a:xfrm>
          <a:prstGeom prst="rect">
            <a:avLst/>
          </a:prstGeom>
          <a:noFill/>
          <a:ln/>
        </p:spPr>
        <p:txBody>
          <a:bodyPr vert="horz" wrap="square" lIns="0" tIns="0" rIns="0" bIns="0" rtlCol="0" anchor="t"/>
          <a:lstStyle/>
          <a:p>
            <a:pPr marL="0" indent="0">
              <a:lnSpc>
                <a:spcPts val="1500"/>
              </a:lnSpc>
              <a:buNone/>
            </a:pPr>
            <a:r>
              <a:rPr lang="en-US" sz="1050" dirty="0">
                <a:solidFill>
                  <a:srgbClr val="15803D"/>
                </a:solidFill>
                <a:latin typeface="ui-sans-serif" pitchFamily="34" charset="0"/>
                <a:ea typeface="ui-sans-serif" pitchFamily="34" charset="-122"/>
                <a:cs typeface="ui-sans-serif" pitchFamily="34" charset="-120"/>
              </a:rPr>
              <a:t>PostgreSQL</a:t>
            </a:r>
            <a:endParaRPr lang="en-US" sz="1050" dirty="0"/>
          </a:p>
        </p:txBody>
      </p:sp>
      <p:sp>
        <p:nvSpPr>
          <p:cNvPr id="43" name="Text 7"/>
          <p:cNvSpPr/>
          <p:nvPr/>
        </p:nvSpPr>
        <p:spPr>
          <a:xfrm>
            <a:off x="3238798" y="3505200"/>
            <a:ext cx="1134785" cy="266700"/>
          </a:xfrm>
          <a:prstGeom prst="rect">
            <a:avLst/>
          </a:prstGeom>
          <a:noFill/>
          <a:ln/>
        </p:spPr>
        <p:txBody>
          <a:bodyPr vert="horz" wrap="square" lIns="0" tIns="0" rIns="0" bIns="0" rtlCol="0" anchor="t"/>
          <a:lstStyle/>
          <a:p>
            <a:pPr marL="0" indent="0">
              <a:lnSpc>
                <a:spcPts val="1500"/>
              </a:lnSpc>
              <a:buNone/>
            </a:pPr>
            <a:r>
              <a:rPr lang="en-US" sz="1050" dirty="0">
                <a:solidFill>
                  <a:srgbClr val="A16207"/>
                </a:solidFill>
                <a:latin typeface="ui-sans-serif" pitchFamily="34" charset="0"/>
                <a:ea typeface="ui-sans-serif" pitchFamily="34" charset="-122"/>
                <a:cs typeface="ui-sans-serif" pitchFamily="34" charset="-120"/>
              </a:rPr>
              <a:t>MariaDB</a:t>
            </a:r>
            <a:endParaRPr lang="en-US" sz="1050" dirty="0"/>
          </a:p>
        </p:txBody>
      </p:sp>
      <p:sp>
        <p:nvSpPr>
          <p:cNvPr id="44" name="Text 8"/>
          <p:cNvSpPr/>
          <p:nvPr/>
        </p:nvSpPr>
        <p:spPr>
          <a:xfrm>
            <a:off x="4260652" y="3505200"/>
            <a:ext cx="1349633" cy="266700"/>
          </a:xfrm>
          <a:prstGeom prst="rect">
            <a:avLst/>
          </a:prstGeom>
          <a:noFill/>
          <a:ln/>
        </p:spPr>
        <p:txBody>
          <a:bodyPr vert="horz" wrap="square" lIns="0" tIns="0" rIns="0" bIns="0" rtlCol="0" anchor="t"/>
          <a:lstStyle/>
          <a:p>
            <a:pPr marL="0" indent="0">
              <a:lnSpc>
                <a:spcPts val="1500"/>
              </a:lnSpc>
              <a:buNone/>
            </a:pPr>
            <a:r>
              <a:rPr lang="en-US" sz="1050" dirty="0">
                <a:solidFill>
                  <a:srgbClr val="B91C1C"/>
                </a:solidFill>
                <a:latin typeface="ui-sans-serif" pitchFamily="34" charset="0"/>
                <a:ea typeface="ui-sans-serif" pitchFamily="34" charset="-122"/>
                <a:cs typeface="ui-sans-serif" pitchFamily="34" charset="-120"/>
              </a:rPr>
              <a:t>SQL Server</a:t>
            </a:r>
            <a:endParaRPr lang="en-US" sz="1050" dirty="0"/>
          </a:p>
        </p:txBody>
      </p:sp>
      <p:sp>
        <p:nvSpPr>
          <p:cNvPr id="45" name="Text 9"/>
          <p:cNvSpPr/>
          <p:nvPr/>
        </p:nvSpPr>
        <p:spPr>
          <a:xfrm>
            <a:off x="1104900" y="3848100"/>
            <a:ext cx="977979" cy="266700"/>
          </a:xfrm>
          <a:prstGeom prst="rect">
            <a:avLst/>
          </a:prstGeom>
          <a:noFill/>
          <a:ln/>
        </p:spPr>
        <p:txBody>
          <a:bodyPr vert="horz" wrap="square" lIns="0" tIns="0" rIns="0" bIns="0" rtlCol="0" anchor="t"/>
          <a:lstStyle/>
          <a:p>
            <a:pPr marL="0" indent="0">
              <a:lnSpc>
                <a:spcPts val="1500"/>
              </a:lnSpc>
              <a:buNone/>
            </a:pPr>
            <a:r>
              <a:rPr lang="en-US" sz="1050" dirty="0">
                <a:solidFill>
                  <a:srgbClr val="7E22CE"/>
                </a:solidFill>
                <a:latin typeface="ui-sans-serif" pitchFamily="34" charset="0"/>
                <a:ea typeface="ui-sans-serif" pitchFamily="34" charset="-122"/>
                <a:cs typeface="ui-sans-serif" pitchFamily="34" charset="-120"/>
              </a:rPr>
              <a:t>Oracle</a:t>
            </a:r>
            <a:endParaRPr lang="en-US" sz="1050" dirty="0"/>
          </a:p>
        </p:txBody>
      </p:sp>
      <p:sp>
        <p:nvSpPr>
          <p:cNvPr id="46" name="Text 10"/>
          <p:cNvSpPr/>
          <p:nvPr/>
        </p:nvSpPr>
        <p:spPr>
          <a:xfrm>
            <a:off x="838200" y="42672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Automated Tasks:</a:t>
            </a:r>
            <a:endParaRPr lang="en-US" sz="1200" dirty="0"/>
          </a:p>
        </p:txBody>
      </p:sp>
      <p:sp>
        <p:nvSpPr>
          <p:cNvPr id="47" name="Text 11"/>
          <p:cNvSpPr/>
          <p:nvPr/>
        </p:nvSpPr>
        <p:spPr>
          <a:xfrm>
            <a:off x="876300" y="4572000"/>
            <a:ext cx="1608773"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Provisioning</a:t>
            </a:r>
            <a:endParaRPr lang="en-US" sz="1200" dirty="0"/>
          </a:p>
        </p:txBody>
      </p:sp>
      <p:sp>
        <p:nvSpPr>
          <p:cNvPr id="48" name="Text 12"/>
          <p:cNvSpPr/>
          <p:nvPr/>
        </p:nvSpPr>
        <p:spPr>
          <a:xfrm>
            <a:off x="2178844" y="4572000"/>
            <a:ext cx="1288018"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Patching</a:t>
            </a:r>
            <a:endParaRPr lang="en-US" sz="1200" dirty="0"/>
          </a:p>
        </p:txBody>
      </p:sp>
      <p:sp>
        <p:nvSpPr>
          <p:cNvPr id="49" name="Text 13"/>
          <p:cNvSpPr/>
          <p:nvPr/>
        </p:nvSpPr>
        <p:spPr>
          <a:xfrm>
            <a:off x="3214092" y="4572000"/>
            <a:ext cx="1268551"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Backups</a:t>
            </a:r>
            <a:endParaRPr lang="en-US" sz="1200" dirty="0"/>
          </a:p>
        </p:txBody>
      </p:sp>
      <p:sp>
        <p:nvSpPr>
          <p:cNvPr id="50" name="Text 14"/>
          <p:cNvSpPr/>
          <p:nvPr/>
        </p:nvSpPr>
        <p:spPr>
          <a:xfrm>
            <a:off x="4233118" y="4572000"/>
            <a:ext cx="1165324"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Scaling</a:t>
            </a:r>
            <a:endParaRPr lang="en-US" sz="1200" dirty="0"/>
          </a:p>
        </p:txBody>
      </p:sp>
      <p:sp>
        <p:nvSpPr>
          <p:cNvPr id="51" name="Text 15"/>
          <p:cNvSpPr/>
          <p:nvPr/>
        </p:nvSpPr>
        <p:spPr>
          <a:xfrm>
            <a:off x="7086600" y="2057400"/>
            <a:ext cx="237404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Amazon Aurora</a:t>
            </a:r>
            <a:endParaRPr lang="en-US" sz="1800" dirty="0"/>
          </a:p>
        </p:txBody>
      </p:sp>
      <p:sp>
        <p:nvSpPr>
          <p:cNvPr id="52" name="Text 16"/>
          <p:cNvSpPr/>
          <p:nvPr/>
        </p:nvSpPr>
        <p:spPr>
          <a:xfrm>
            <a:off x="6477000" y="25908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high-performance, fully managed relational database engine compatible with MySQL and PostgreSQL.</a:t>
            </a:r>
            <a:endParaRPr lang="en-US" sz="1200" dirty="0"/>
          </a:p>
        </p:txBody>
      </p:sp>
      <p:sp>
        <p:nvSpPr>
          <p:cNvPr id="53" name="Text 17"/>
          <p:cNvSpPr/>
          <p:nvPr/>
        </p:nvSpPr>
        <p:spPr>
          <a:xfrm>
            <a:off x="6477000" y="32004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Performance Improvements:</a:t>
            </a:r>
            <a:endParaRPr lang="en-US" sz="1200" dirty="0"/>
          </a:p>
        </p:txBody>
      </p:sp>
      <p:sp>
        <p:nvSpPr>
          <p:cNvPr id="54" name="Text 18"/>
          <p:cNvSpPr/>
          <p:nvPr/>
        </p:nvSpPr>
        <p:spPr>
          <a:xfrm>
            <a:off x="6477000" y="3619500"/>
            <a:ext cx="1382316"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Aurora MySQL:</a:t>
            </a:r>
            <a:endParaRPr lang="en-US" sz="1200" dirty="0"/>
          </a:p>
        </p:txBody>
      </p:sp>
      <p:sp>
        <p:nvSpPr>
          <p:cNvPr id="55" name="Text 19"/>
          <p:cNvSpPr/>
          <p:nvPr/>
        </p:nvSpPr>
        <p:spPr>
          <a:xfrm>
            <a:off x="10700147" y="3505200"/>
            <a:ext cx="653653" cy="457200"/>
          </a:xfrm>
          <a:prstGeom prst="rect">
            <a:avLst/>
          </a:prstGeom>
          <a:noFill/>
          <a:ln/>
        </p:spPr>
        <p:txBody>
          <a:bodyPr vert="horz" wrap="square" lIns="0" tIns="0" rIns="0" bIns="0" rtlCol="0" anchor="t"/>
          <a:lstStyle/>
          <a:p>
            <a:pPr marL="0" indent="0">
              <a:lnSpc>
                <a:spcPts val="1800"/>
              </a:lnSpc>
              <a:buNone/>
            </a:pPr>
            <a:r>
              <a:rPr lang="en-US" sz="1200" b="1" dirty="0">
                <a:solidFill>
                  <a:srgbClr val="16A34A"/>
                </a:solidFill>
                <a:latin typeface="ui-sans-serif" pitchFamily="34" charset="0"/>
                <a:ea typeface="ui-sans-serif" pitchFamily="34" charset="-122"/>
                <a:cs typeface="ui-sans-serif" pitchFamily="34" charset="-120"/>
              </a:rPr>
              <a:t>5x faster</a:t>
            </a:r>
            <a:endParaRPr lang="en-US" sz="1200" dirty="0"/>
          </a:p>
        </p:txBody>
      </p:sp>
      <p:sp>
        <p:nvSpPr>
          <p:cNvPr id="56" name="Text 20"/>
          <p:cNvSpPr/>
          <p:nvPr/>
        </p:nvSpPr>
        <p:spPr>
          <a:xfrm>
            <a:off x="6477000" y="4152900"/>
            <a:ext cx="1658779" cy="228600"/>
          </a:xfrm>
          <a:prstGeom prst="rect">
            <a:avLst/>
          </a:prstGeom>
          <a:noFill/>
          <a:ln/>
        </p:spPr>
        <p:txBody>
          <a:bodyPr vert="horz" wrap="square" lIns="0" tIns="0" rIns="0" bIns="0" rtlCol="0" anchor="t"/>
          <a:lstStyle/>
          <a:p>
            <a:pPr marL="0" indent="0">
              <a:lnSpc>
                <a:spcPts val="1800"/>
              </a:lnSpc>
              <a:buNone/>
            </a:pPr>
            <a:r>
              <a:rPr lang="en-US" sz="1200">
                <a:solidFill>
                  <a:srgbClr val="374151"/>
                </a:solidFill>
                <a:latin typeface="ui-sans-serif" pitchFamily="34" charset="0"/>
                <a:ea typeface="ui-sans-serif" pitchFamily="34" charset="-122"/>
                <a:cs typeface="ui-sans-serif" pitchFamily="34" charset="-120"/>
              </a:rPr>
              <a:t>Aurora PostgreSQL</a:t>
            </a:r>
            <a:r>
              <a:rPr lang="en-US" sz="1200" dirty="0">
                <a:solidFill>
                  <a:srgbClr val="374151"/>
                </a:solidFill>
                <a:latin typeface="ui-sans-serif" pitchFamily="34" charset="0"/>
                <a:ea typeface="ui-sans-serif" pitchFamily="34" charset="-122"/>
                <a:cs typeface="ui-sans-serif" pitchFamily="34" charset="-120"/>
              </a:rPr>
              <a:t>:</a:t>
            </a:r>
            <a:endParaRPr lang="en-US" sz="1200" dirty="0"/>
          </a:p>
        </p:txBody>
      </p:sp>
      <p:sp>
        <p:nvSpPr>
          <p:cNvPr id="57" name="Text 21"/>
          <p:cNvSpPr/>
          <p:nvPr/>
        </p:nvSpPr>
        <p:spPr>
          <a:xfrm>
            <a:off x="10700147" y="4038600"/>
            <a:ext cx="653653" cy="457200"/>
          </a:xfrm>
          <a:prstGeom prst="rect">
            <a:avLst/>
          </a:prstGeom>
          <a:noFill/>
          <a:ln/>
        </p:spPr>
        <p:txBody>
          <a:bodyPr vert="horz" wrap="square" lIns="0" tIns="0" rIns="0" bIns="0" rtlCol="0" anchor="t"/>
          <a:lstStyle/>
          <a:p>
            <a:pPr marL="0" indent="0">
              <a:lnSpc>
                <a:spcPts val="1800"/>
              </a:lnSpc>
              <a:buNone/>
            </a:pPr>
            <a:r>
              <a:rPr lang="en-US" sz="1200" b="1" dirty="0">
                <a:solidFill>
                  <a:srgbClr val="2563EB"/>
                </a:solidFill>
                <a:latin typeface="ui-sans-serif" pitchFamily="34" charset="0"/>
                <a:ea typeface="ui-sans-serif" pitchFamily="34" charset="-122"/>
                <a:cs typeface="ui-sans-serif" pitchFamily="34" charset="-120"/>
              </a:rPr>
              <a:t>3x faster</a:t>
            </a:r>
            <a:endParaRPr lang="en-US" sz="1200" dirty="0"/>
          </a:p>
        </p:txBody>
      </p:sp>
      <p:sp>
        <p:nvSpPr>
          <p:cNvPr id="58" name="Text 22"/>
          <p:cNvSpPr/>
          <p:nvPr/>
        </p:nvSpPr>
        <p:spPr>
          <a:xfrm>
            <a:off x="6477000" y="46482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Advanced Features:</a:t>
            </a:r>
            <a:endParaRPr lang="en-US" sz="1200" dirty="0"/>
          </a:p>
        </p:txBody>
      </p:sp>
      <p:sp>
        <p:nvSpPr>
          <p:cNvPr id="59" name="Text 23"/>
          <p:cNvSpPr/>
          <p:nvPr/>
        </p:nvSpPr>
        <p:spPr>
          <a:xfrm>
            <a:off x="6515100" y="4953000"/>
            <a:ext cx="239137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Auto-scaling storage</a:t>
            </a:r>
            <a:endParaRPr lang="en-US" sz="1200" dirty="0"/>
          </a:p>
        </p:txBody>
      </p:sp>
      <p:sp>
        <p:nvSpPr>
          <p:cNvPr id="60" name="Text 24"/>
          <p:cNvSpPr/>
          <p:nvPr/>
        </p:nvSpPr>
        <p:spPr>
          <a:xfrm>
            <a:off x="8469809" y="4953000"/>
            <a:ext cx="2254925"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Continuous backup</a:t>
            </a:r>
            <a:endParaRPr lang="en-US" sz="1200" dirty="0"/>
          </a:p>
        </p:txBody>
      </p:sp>
      <p:sp>
        <p:nvSpPr>
          <p:cNvPr id="61" name="Text 25"/>
          <p:cNvSpPr/>
          <p:nvPr/>
        </p:nvSpPr>
        <p:spPr>
          <a:xfrm>
            <a:off x="6515100" y="5334000"/>
            <a:ext cx="1729859"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Read replicas</a:t>
            </a:r>
            <a:endParaRPr lang="en-US" sz="1200" dirty="0"/>
          </a:p>
        </p:txBody>
      </p:sp>
      <p:sp>
        <p:nvSpPr>
          <p:cNvPr id="62" name="Text 26"/>
          <p:cNvSpPr/>
          <p:nvPr/>
        </p:nvSpPr>
        <p:spPr>
          <a:xfrm>
            <a:off x="7918549" y="5334000"/>
            <a:ext cx="1262301"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Multi-AZ</a:t>
            </a:r>
            <a:endParaRPr lang="en-US" sz="1200" dirty="0"/>
          </a:p>
        </p:txBody>
      </p:sp>
      <p:sp>
        <p:nvSpPr>
          <p:cNvPr id="63" name="Text 27"/>
          <p:cNvSpPr/>
          <p:nvPr/>
        </p:nvSpPr>
        <p:spPr>
          <a:xfrm>
            <a:off x="1019175" y="6172200"/>
            <a:ext cx="10410825" cy="4572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Key Difference:</a:t>
            </a:r>
            <a:r>
              <a:rPr lang="en-US" sz="1200" dirty="0">
                <a:solidFill>
                  <a:srgbClr val="374151"/>
                </a:solidFill>
                <a:latin typeface="ui-sans-serif" pitchFamily="34" charset="0"/>
                <a:ea typeface="ui-sans-serif" pitchFamily="34" charset="-122"/>
                <a:cs typeface="ui-sans-serif" pitchFamily="34" charset="-120"/>
              </a:rPr>
              <a:t> RDS is a managed service for existing database engines, while Aurora is a MySQL/PostgreSQL-compatible engine designed for the cloud.</a:t>
            </a:r>
            <a:endParaRPr lang="en-US" sz="1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066800"/>
            <a:ext cx="11430000" cy="647700"/>
          </a:xfrm>
          <a:prstGeom prst="rect">
            <a:avLst/>
          </a:prstGeom>
        </p:spPr>
      </p:pic>
      <p:pic>
        <p:nvPicPr>
          <p:cNvPr id="5" name="Image 3" descr="preencoded.png"/>
          <p:cNvPicPr>
            <a:picLocks noChangeAspect="1"/>
          </p:cNvPicPr>
          <p:nvPr/>
        </p:nvPicPr>
        <p:blipFill>
          <a:blip r:embed="rId6"/>
          <a:stretch>
            <a:fillRect/>
          </a:stretch>
        </p:blipFill>
        <p:spPr>
          <a:xfrm>
            <a:off x="533400" y="1228725"/>
            <a:ext cx="285750" cy="285750"/>
          </a:xfrm>
          <a:prstGeom prst="rect">
            <a:avLst/>
          </a:prstGeom>
        </p:spPr>
      </p:pic>
      <p:pic>
        <p:nvPicPr>
          <p:cNvPr id="6" name="Image 4" descr="preencoded.png"/>
          <p:cNvPicPr>
            <a:picLocks noChangeAspect="1"/>
          </p:cNvPicPr>
          <p:nvPr/>
        </p:nvPicPr>
        <p:blipFill>
          <a:blip r:embed="rId7"/>
          <a:stretch>
            <a:fillRect/>
          </a:stretch>
        </p:blipFill>
        <p:spPr>
          <a:xfrm>
            <a:off x="381000" y="3388519"/>
            <a:ext cx="3708350" cy="1371600"/>
          </a:xfrm>
          <a:prstGeom prst="rect">
            <a:avLst/>
          </a:prstGeom>
        </p:spPr>
      </p:pic>
      <p:pic>
        <p:nvPicPr>
          <p:cNvPr id="7" name="Image 5" descr="preencoded.png"/>
          <p:cNvPicPr>
            <a:picLocks noChangeAspect="1"/>
          </p:cNvPicPr>
          <p:nvPr/>
        </p:nvPicPr>
        <p:blipFill>
          <a:blip r:embed="rId8"/>
          <a:stretch>
            <a:fillRect/>
          </a:stretch>
        </p:blipFill>
        <p:spPr>
          <a:xfrm>
            <a:off x="533400" y="3569494"/>
            <a:ext cx="171450" cy="228600"/>
          </a:xfrm>
          <a:prstGeom prst="rect">
            <a:avLst/>
          </a:prstGeom>
        </p:spPr>
      </p:pic>
      <p:pic>
        <p:nvPicPr>
          <p:cNvPr id="8" name="Image 6" descr="preencoded.png"/>
          <p:cNvPicPr>
            <a:picLocks noChangeAspect="1"/>
          </p:cNvPicPr>
          <p:nvPr/>
        </p:nvPicPr>
        <p:blipFill>
          <a:blip r:embed="rId9"/>
          <a:stretch>
            <a:fillRect/>
          </a:stretch>
        </p:blipFill>
        <p:spPr>
          <a:xfrm>
            <a:off x="4241750" y="3388519"/>
            <a:ext cx="3708350" cy="1371600"/>
          </a:xfrm>
          <a:prstGeom prst="rect">
            <a:avLst/>
          </a:prstGeom>
        </p:spPr>
      </p:pic>
      <p:pic>
        <p:nvPicPr>
          <p:cNvPr id="9" name="Image 7" descr="preencoded.png"/>
          <p:cNvPicPr>
            <a:picLocks noChangeAspect="1"/>
          </p:cNvPicPr>
          <p:nvPr/>
        </p:nvPicPr>
        <p:blipFill>
          <a:blip r:embed="rId10"/>
          <a:stretch>
            <a:fillRect/>
          </a:stretch>
        </p:blipFill>
        <p:spPr>
          <a:xfrm>
            <a:off x="4394150" y="3569494"/>
            <a:ext cx="142875" cy="228600"/>
          </a:xfrm>
          <a:prstGeom prst="rect">
            <a:avLst/>
          </a:prstGeom>
        </p:spPr>
      </p:pic>
      <p:pic>
        <p:nvPicPr>
          <p:cNvPr id="10" name="Image 8" descr="preencoded.png"/>
          <p:cNvPicPr>
            <a:picLocks noChangeAspect="1"/>
          </p:cNvPicPr>
          <p:nvPr/>
        </p:nvPicPr>
        <p:blipFill>
          <a:blip r:embed="rId11"/>
          <a:stretch>
            <a:fillRect/>
          </a:stretch>
        </p:blipFill>
        <p:spPr>
          <a:xfrm>
            <a:off x="8102501" y="3388519"/>
            <a:ext cx="3708499" cy="1371600"/>
          </a:xfrm>
          <a:prstGeom prst="rect">
            <a:avLst/>
          </a:prstGeom>
        </p:spPr>
      </p:pic>
      <p:pic>
        <p:nvPicPr>
          <p:cNvPr id="11" name="Image 9" descr="preencoded.png"/>
          <p:cNvPicPr>
            <a:picLocks noChangeAspect="1"/>
          </p:cNvPicPr>
          <p:nvPr/>
        </p:nvPicPr>
        <p:blipFill>
          <a:blip r:embed="rId12"/>
          <a:stretch>
            <a:fillRect/>
          </a:stretch>
        </p:blipFill>
        <p:spPr>
          <a:xfrm>
            <a:off x="8254901" y="3569494"/>
            <a:ext cx="228600" cy="228600"/>
          </a:xfrm>
          <a:prstGeom prst="rect">
            <a:avLst/>
          </a:prstGeom>
        </p:spPr>
      </p:pic>
      <p:pic>
        <p:nvPicPr>
          <p:cNvPr id="12" name="Image 10" descr="preencoded.png"/>
          <p:cNvPicPr>
            <a:picLocks noChangeAspect="1"/>
          </p:cNvPicPr>
          <p:nvPr/>
        </p:nvPicPr>
        <p:blipFill>
          <a:blip r:embed="rId13"/>
          <a:stretch>
            <a:fillRect/>
          </a:stretch>
        </p:blipFill>
        <p:spPr>
          <a:xfrm>
            <a:off x="381000" y="4988719"/>
            <a:ext cx="11430000" cy="762000"/>
          </a:xfrm>
          <a:prstGeom prst="rect">
            <a:avLst/>
          </a:prstGeom>
        </p:spPr>
      </p:pic>
      <p:pic>
        <p:nvPicPr>
          <p:cNvPr id="13" name="Image 11" descr="preencoded.png"/>
          <p:cNvPicPr>
            <a:picLocks noChangeAspect="1"/>
          </p:cNvPicPr>
          <p:nvPr/>
        </p:nvPicPr>
        <p:blipFill>
          <a:blip r:embed="rId14"/>
          <a:stretch>
            <a:fillRect/>
          </a:stretch>
        </p:blipFill>
        <p:spPr>
          <a:xfrm>
            <a:off x="533400" y="5169694"/>
            <a:ext cx="152400" cy="152400"/>
          </a:xfrm>
          <a:prstGeom prst="rect">
            <a:avLst/>
          </a:prstGeom>
        </p:spPr>
      </p:pic>
      <p:pic>
        <p:nvPicPr>
          <p:cNvPr id="14" name="Image 12" descr="preencoded.png"/>
          <p:cNvPicPr>
            <a:picLocks noChangeAspect="1"/>
          </p:cNvPicPr>
          <p:nvPr/>
        </p:nvPicPr>
        <p:blipFill>
          <a:blip r:embed="rId15"/>
          <a:stretch>
            <a:fillRect/>
          </a:stretch>
        </p:blipFill>
        <p:spPr>
          <a:xfrm>
            <a:off x="11382375" y="381000"/>
            <a:ext cx="428625" cy="571500"/>
          </a:xfrm>
          <a:prstGeom prst="rect">
            <a:avLst/>
          </a:prstGeom>
        </p:spPr>
      </p:pic>
      <p:pic>
        <p:nvPicPr>
          <p:cNvPr id="15" name="Image 13" descr="preencoded.png"/>
          <p:cNvPicPr>
            <a:picLocks noChangeAspect="1"/>
          </p:cNvPicPr>
          <p:nvPr/>
        </p:nvPicPr>
        <p:blipFill>
          <a:blip r:embed="rId16"/>
          <a:stretch>
            <a:fillRect/>
          </a:stretch>
        </p:blipFill>
        <p:spPr>
          <a:xfrm>
            <a:off x="381000" y="6419850"/>
            <a:ext cx="11430000" cy="57150"/>
          </a:xfrm>
          <a:prstGeom prst="rect">
            <a:avLst/>
          </a:prstGeom>
        </p:spPr>
      </p:pic>
      <p:pic>
        <p:nvPicPr>
          <p:cNvPr id="16" name="Image 14" descr="preencoded.png"/>
          <p:cNvPicPr>
            <a:picLocks noChangeAspect="1"/>
          </p:cNvPicPr>
          <p:nvPr/>
        </p:nvPicPr>
        <p:blipFill>
          <a:blip r:embed="rId17"/>
          <a:stretch>
            <a:fillRect/>
          </a:stretch>
        </p:blipFill>
        <p:spPr>
          <a:xfrm>
            <a:off x="381000" y="6419850"/>
            <a:ext cx="3048298" cy="57150"/>
          </a:xfrm>
          <a:prstGeom prst="rect">
            <a:avLst/>
          </a:prstGeom>
        </p:spPr>
      </p:pic>
      <p:sp>
        <p:nvSpPr>
          <p:cNvPr id="17"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8 - DynamoDB Capacity Modes</a:t>
            </a:r>
            <a:endParaRPr lang="en-US" sz="2250" dirty="0"/>
          </a:p>
        </p:txBody>
      </p:sp>
      <p:sp>
        <p:nvSpPr>
          <p:cNvPr id="18" name="Text 1"/>
          <p:cNvSpPr/>
          <p:nvPr/>
        </p:nvSpPr>
        <p:spPr>
          <a:xfrm>
            <a:off x="933450" y="1257300"/>
            <a:ext cx="5589091"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9900"/>
                </a:solidFill>
                <a:latin typeface="ui-sans-serif" pitchFamily="34" charset="0"/>
                <a:ea typeface="ui-sans-serif" pitchFamily="34" charset="-122"/>
                <a:cs typeface="ui-sans-serif" pitchFamily="34" charset="-120"/>
              </a:rPr>
              <a:t>Correct Answer:</a:t>
            </a:r>
            <a:r>
              <a:rPr lang="en-US" sz="1500" dirty="0">
                <a:solidFill>
                  <a:srgbClr val="000000"/>
                </a:solidFill>
                <a:latin typeface="ui-sans-serif" pitchFamily="34" charset="0"/>
                <a:ea typeface="ui-sans-serif" pitchFamily="34" charset="-122"/>
                <a:cs typeface="ui-sans-serif" pitchFamily="34" charset="-120"/>
              </a:rPr>
              <a:t> C. On-Demand capacity mode</a:t>
            </a:r>
            <a:endParaRPr lang="en-US" sz="1500" dirty="0"/>
          </a:p>
        </p:txBody>
      </p:sp>
      <p:sp>
        <p:nvSpPr>
          <p:cNvPr id="19" name="Text 2"/>
          <p:cNvSpPr/>
          <p:nvPr/>
        </p:nvSpPr>
        <p:spPr>
          <a:xfrm>
            <a:off x="381000" y="1943100"/>
            <a:ext cx="11430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Explanation:</a:t>
            </a:r>
            <a:endParaRPr lang="en-US" sz="1500" dirty="0"/>
          </a:p>
        </p:txBody>
      </p:sp>
      <p:sp>
        <p:nvSpPr>
          <p:cNvPr id="20" name="Text 3"/>
          <p:cNvSpPr/>
          <p:nvPr/>
        </p:nvSpPr>
        <p:spPr>
          <a:xfrm>
            <a:off x="381000" y="2324100"/>
            <a:ext cx="11430000" cy="835819"/>
          </a:xfrm>
          <a:prstGeom prst="rect">
            <a:avLst/>
          </a:prstGeom>
          <a:noFill/>
          <a:ln/>
        </p:spPr>
        <p:txBody>
          <a:bodyPr vert="horz" wrap="square" lIns="0" tIns="0" rIns="0" bIns="0" rtlCol="0" anchor="t"/>
          <a:lstStyle/>
          <a:p>
            <a:pPr marL="0" indent="0">
              <a:lnSpc>
                <a:spcPts val="2194"/>
              </a:lnSpc>
              <a:buNone/>
            </a:pPr>
            <a:r>
              <a:rPr lang="en-US" sz="1350" dirty="0">
                <a:solidFill>
                  <a:srgbClr val="374151"/>
                </a:solidFill>
                <a:latin typeface="ui-sans-serif" pitchFamily="34" charset="0"/>
                <a:ea typeface="ui-sans-serif" pitchFamily="34" charset="-122"/>
                <a:cs typeface="ui-sans-serif" pitchFamily="34" charset="-120"/>
              </a:rPr>
              <a:t>On-Demand capacity mode is the most suitable for applications with unpredictable traffic patterns and variable workloads. It automatically scales to accommodate traffic levels and charges only for the read and write requests consumed, eliminating the need for capacity planning and minimizing operational overhead.</a:t>
            </a:r>
            <a:endParaRPr lang="en-US" sz="1350" dirty="0"/>
          </a:p>
        </p:txBody>
      </p:sp>
      <p:sp>
        <p:nvSpPr>
          <p:cNvPr id="21" name="Text 4"/>
          <p:cNvSpPr/>
          <p:nvPr/>
        </p:nvSpPr>
        <p:spPr>
          <a:xfrm>
            <a:off x="781050" y="3559969"/>
            <a:ext cx="1865769"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Automatic Scaling</a:t>
            </a:r>
            <a:endParaRPr lang="en-US" sz="1350" dirty="0"/>
          </a:p>
        </p:txBody>
      </p:sp>
      <p:sp>
        <p:nvSpPr>
          <p:cNvPr id="22" name="Text 5"/>
          <p:cNvSpPr/>
          <p:nvPr/>
        </p:nvSpPr>
        <p:spPr>
          <a:xfrm>
            <a:off x="533400" y="3921919"/>
            <a:ext cx="34035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Automatically scales to accommodate traffic levels without manual intervention</a:t>
            </a:r>
            <a:endParaRPr lang="en-US" sz="1200" dirty="0"/>
          </a:p>
        </p:txBody>
      </p:sp>
      <p:sp>
        <p:nvSpPr>
          <p:cNvPr id="23" name="Text 6"/>
          <p:cNvSpPr/>
          <p:nvPr/>
        </p:nvSpPr>
        <p:spPr>
          <a:xfrm>
            <a:off x="4613225" y="3559969"/>
            <a:ext cx="122051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Pay-per-Use</a:t>
            </a:r>
            <a:endParaRPr lang="en-US" sz="1350" dirty="0"/>
          </a:p>
        </p:txBody>
      </p:sp>
      <p:sp>
        <p:nvSpPr>
          <p:cNvPr id="24" name="Text 7"/>
          <p:cNvSpPr/>
          <p:nvPr/>
        </p:nvSpPr>
        <p:spPr>
          <a:xfrm>
            <a:off x="4394150" y="3921919"/>
            <a:ext cx="34035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Only pay for the read and write requests consumed, no upfront capacity commitments</a:t>
            </a:r>
            <a:endParaRPr lang="en-US" sz="1200" dirty="0"/>
          </a:p>
        </p:txBody>
      </p:sp>
      <p:sp>
        <p:nvSpPr>
          <p:cNvPr id="25" name="Text 8"/>
          <p:cNvSpPr/>
          <p:nvPr/>
        </p:nvSpPr>
        <p:spPr>
          <a:xfrm>
            <a:off x="8559701" y="3559969"/>
            <a:ext cx="1962031"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Reduced Overhead</a:t>
            </a:r>
            <a:endParaRPr lang="en-US" sz="1350" dirty="0"/>
          </a:p>
        </p:txBody>
      </p:sp>
      <p:sp>
        <p:nvSpPr>
          <p:cNvPr id="26" name="Text 9"/>
          <p:cNvSpPr/>
          <p:nvPr/>
        </p:nvSpPr>
        <p:spPr>
          <a:xfrm>
            <a:off x="8254901" y="3921919"/>
            <a:ext cx="3403699"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Eliminates the need for capacity planning and minimizes operational overhead</a:t>
            </a:r>
            <a:endParaRPr lang="en-US" sz="1200" dirty="0"/>
          </a:p>
        </p:txBody>
      </p:sp>
      <p:sp>
        <p:nvSpPr>
          <p:cNvPr id="27" name="Text 10"/>
          <p:cNvSpPr/>
          <p:nvPr/>
        </p:nvSpPr>
        <p:spPr>
          <a:xfrm>
            <a:off x="762000" y="5141119"/>
            <a:ext cx="111252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Note: Provisioned capacity with auto scaling is good for fluctuating demand but still requires setting minimums and maximums, while manual scaling is not ideal for unpredictable workloads.</a:t>
            </a:r>
            <a:endParaRPr lang="en-US" sz="1200" dirty="0"/>
          </a:p>
        </p:txBody>
      </p:sp>
      <p:sp>
        <p:nvSpPr>
          <p:cNvPr id="28" name="Text 11"/>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9" name="Text 12"/>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8 of 30</a:t>
            </a:r>
            <a:endParaRPr lang="en-US" sz="1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019300"/>
            <a:ext cx="5600700" cy="1371600"/>
          </a:xfrm>
          <a:prstGeom prst="rect">
            <a:avLst/>
          </a:prstGeom>
        </p:spPr>
      </p:pic>
      <p:pic>
        <p:nvPicPr>
          <p:cNvPr id="6" name="Image 4" descr="preencoded.png"/>
          <p:cNvPicPr>
            <a:picLocks noChangeAspect="1"/>
          </p:cNvPicPr>
          <p:nvPr/>
        </p:nvPicPr>
        <p:blipFill>
          <a:blip r:embed="rId6"/>
          <a:stretch>
            <a:fillRect/>
          </a:stretch>
        </p:blipFill>
        <p:spPr>
          <a:xfrm>
            <a:off x="6210300" y="2019300"/>
            <a:ext cx="5600700" cy="1371600"/>
          </a:xfrm>
          <a:prstGeom prst="rect">
            <a:avLst/>
          </a:prstGeom>
        </p:spPr>
      </p:pic>
      <p:pic>
        <p:nvPicPr>
          <p:cNvPr id="7" name="Image 5" descr="preencoded.png"/>
          <p:cNvPicPr>
            <a:picLocks noChangeAspect="1"/>
          </p:cNvPicPr>
          <p:nvPr/>
        </p:nvPicPr>
        <p:blipFill>
          <a:blip r:embed="rId7"/>
          <a:stretch>
            <a:fillRect/>
          </a:stretch>
        </p:blipFill>
        <p:spPr>
          <a:xfrm>
            <a:off x="381000" y="3619500"/>
            <a:ext cx="5600700" cy="1104900"/>
          </a:xfrm>
          <a:prstGeom prst="rect">
            <a:avLst/>
          </a:prstGeom>
        </p:spPr>
      </p:pic>
      <p:pic>
        <p:nvPicPr>
          <p:cNvPr id="8" name="Image 6" descr="preencoded.png"/>
          <p:cNvPicPr>
            <a:picLocks noChangeAspect="1"/>
          </p:cNvPicPr>
          <p:nvPr/>
        </p:nvPicPr>
        <p:blipFill>
          <a:blip r:embed="rId7"/>
          <a:stretch>
            <a:fillRect/>
          </a:stretch>
        </p:blipFill>
        <p:spPr>
          <a:xfrm>
            <a:off x="6210300" y="3619500"/>
            <a:ext cx="5600700" cy="1104900"/>
          </a:xfrm>
          <a:prstGeom prst="rect">
            <a:avLst/>
          </a:prstGeom>
        </p:spPr>
      </p:pic>
      <p:pic>
        <p:nvPicPr>
          <p:cNvPr id="9" name="Image 7" descr="preencoded.png"/>
          <p:cNvPicPr>
            <a:picLocks noChangeAspect="1"/>
          </p:cNvPicPr>
          <p:nvPr/>
        </p:nvPicPr>
        <p:blipFill>
          <a:blip r:embed="rId8"/>
          <a:stretch>
            <a:fillRect/>
          </a:stretch>
        </p:blipFill>
        <p:spPr>
          <a:xfrm>
            <a:off x="11239500" y="381000"/>
            <a:ext cx="571500" cy="571500"/>
          </a:xfrm>
          <a:prstGeom prst="rect">
            <a:avLst/>
          </a:prstGeom>
        </p:spPr>
      </p:pic>
      <p:pic>
        <p:nvPicPr>
          <p:cNvPr id="10" name="Image 8" descr="preencoded.png"/>
          <p:cNvPicPr>
            <a:picLocks noChangeAspect="1"/>
          </p:cNvPicPr>
          <p:nvPr/>
        </p:nvPicPr>
        <p:blipFill>
          <a:blip r:embed="rId9"/>
          <a:stretch>
            <a:fillRect/>
          </a:stretch>
        </p:blipFill>
        <p:spPr>
          <a:xfrm>
            <a:off x="11396663" y="542925"/>
            <a:ext cx="257175" cy="228600"/>
          </a:xfrm>
          <a:prstGeom prst="rect">
            <a:avLst/>
          </a:prstGeom>
        </p:spPr>
      </p:pic>
      <p:pic>
        <p:nvPicPr>
          <p:cNvPr id="11" name="Image 9" descr="preencoded.png"/>
          <p:cNvPicPr>
            <a:picLocks noChangeAspect="1"/>
          </p:cNvPicPr>
          <p:nvPr/>
        </p:nvPicPr>
        <p:blipFill>
          <a:blip r:embed="rId10"/>
          <a:stretch>
            <a:fillRect/>
          </a:stretch>
        </p:blipFill>
        <p:spPr>
          <a:xfrm>
            <a:off x="381000" y="6419850"/>
            <a:ext cx="11430000" cy="57150"/>
          </a:xfrm>
          <a:prstGeom prst="rect">
            <a:avLst/>
          </a:prstGeom>
        </p:spPr>
      </p:pic>
      <p:pic>
        <p:nvPicPr>
          <p:cNvPr id="12" name="Image 10" descr="preencoded.png"/>
          <p:cNvPicPr>
            <a:picLocks noChangeAspect="1"/>
          </p:cNvPicPr>
          <p:nvPr/>
        </p:nvPicPr>
        <p:blipFill>
          <a:blip r:embed="rId11"/>
          <a:stretch>
            <a:fillRect/>
          </a:stretch>
        </p:blipFill>
        <p:spPr>
          <a:xfrm>
            <a:off x="381000" y="6419850"/>
            <a:ext cx="3429000" cy="57150"/>
          </a:xfrm>
          <a:prstGeom prst="rect">
            <a:avLst/>
          </a:prstGeom>
        </p:spPr>
      </p:pic>
      <p:sp>
        <p:nvSpPr>
          <p:cNvPr id="13"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9 - DynamoDB Secondary Indexes</a:t>
            </a:r>
            <a:endParaRPr lang="en-US" sz="2250" dirty="0"/>
          </a:p>
        </p:txBody>
      </p:sp>
      <p:sp>
        <p:nvSpPr>
          <p:cNvPr id="14" name="Text 1"/>
          <p:cNvSpPr/>
          <p:nvPr/>
        </p:nvSpPr>
        <p:spPr>
          <a:xfrm>
            <a:off x="723900" y="1143000"/>
            <a:ext cx="11430000" cy="5715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What is the key difference between a DynamoDB Global Secondary Index (GSI) and a Local Secondary Index (LSI)?</a:t>
            </a:r>
            <a:endParaRPr lang="en-US" sz="1800" dirty="0"/>
          </a:p>
        </p:txBody>
      </p:sp>
      <p:sp>
        <p:nvSpPr>
          <p:cNvPr id="15" name="Text 2"/>
          <p:cNvSpPr/>
          <p:nvPr/>
        </p:nvSpPr>
        <p:spPr>
          <a:xfrm>
            <a:off x="5334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6" name="Text 3"/>
          <p:cNvSpPr/>
          <p:nvPr/>
        </p:nvSpPr>
        <p:spPr>
          <a:xfrm>
            <a:off x="533400" y="2438400"/>
            <a:ext cx="52959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GSIs can have a different partition key and sort key from the base table, while LSIs must have the same partition key as the base table but a different sort key.</a:t>
            </a:r>
            <a:endParaRPr lang="en-US" sz="1350" dirty="0"/>
          </a:p>
        </p:txBody>
      </p:sp>
      <p:sp>
        <p:nvSpPr>
          <p:cNvPr id="17" name="Text 4"/>
          <p:cNvSpPr/>
          <p:nvPr/>
        </p:nvSpPr>
        <p:spPr>
          <a:xfrm>
            <a:off x="63627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8" name="Text 5"/>
          <p:cNvSpPr/>
          <p:nvPr/>
        </p:nvSpPr>
        <p:spPr>
          <a:xfrm>
            <a:off x="6362700" y="2438400"/>
            <a:ext cx="52959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LSIs can have a different partition key and sort key from the base table, while GSIs must have the same partition key as the base table but a different sort key.</a:t>
            </a:r>
            <a:endParaRPr lang="en-US" sz="1350" dirty="0"/>
          </a:p>
        </p:txBody>
      </p:sp>
      <p:sp>
        <p:nvSpPr>
          <p:cNvPr id="19" name="Text 6"/>
          <p:cNvSpPr/>
          <p:nvPr/>
        </p:nvSpPr>
        <p:spPr>
          <a:xfrm>
            <a:off x="533400" y="37719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20" name="Text 7"/>
          <p:cNvSpPr/>
          <p:nvPr/>
        </p:nvSpPr>
        <p:spPr>
          <a:xfrm>
            <a:off x="533400" y="40386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GSIs are automatically created for every table, while LSIs must be manually configured.</a:t>
            </a:r>
            <a:endParaRPr lang="en-US" sz="1350" dirty="0"/>
          </a:p>
        </p:txBody>
      </p:sp>
      <p:sp>
        <p:nvSpPr>
          <p:cNvPr id="21" name="Text 8"/>
          <p:cNvSpPr/>
          <p:nvPr/>
        </p:nvSpPr>
        <p:spPr>
          <a:xfrm>
            <a:off x="6362700" y="37719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2" name="Text 9"/>
          <p:cNvSpPr/>
          <p:nvPr/>
        </p:nvSpPr>
        <p:spPr>
          <a:xfrm>
            <a:off x="6362700" y="403860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LSIs support eventual consistency, while GSIs only support strong consistency.</a:t>
            </a:r>
            <a:endParaRPr lang="en-US" sz="1350" dirty="0"/>
          </a:p>
        </p:txBody>
      </p:sp>
      <p:sp>
        <p:nvSpPr>
          <p:cNvPr id="23" name="Text 10"/>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4" name="Text 11"/>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9 of 30</a:t>
            </a:r>
            <a:endParaRPr lang="en-US" sz="1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066800"/>
            <a:ext cx="11430000" cy="838200"/>
          </a:xfrm>
          <a:prstGeom prst="rect">
            <a:avLst/>
          </a:prstGeom>
        </p:spPr>
      </p:pic>
      <p:pic>
        <p:nvPicPr>
          <p:cNvPr id="5" name="Image 3" descr="preencoded.png"/>
          <p:cNvPicPr>
            <a:picLocks noChangeAspect="1"/>
          </p:cNvPicPr>
          <p:nvPr/>
        </p:nvPicPr>
        <p:blipFill>
          <a:blip r:embed="rId6"/>
          <a:stretch>
            <a:fillRect/>
          </a:stretch>
        </p:blipFill>
        <p:spPr>
          <a:xfrm>
            <a:off x="533400" y="1333500"/>
            <a:ext cx="228600" cy="304800"/>
          </a:xfrm>
          <a:prstGeom prst="rect">
            <a:avLst/>
          </a:prstGeom>
        </p:spPr>
      </p:pic>
      <p:pic>
        <p:nvPicPr>
          <p:cNvPr id="6" name="Image 4" descr="preencoded.png"/>
          <p:cNvPicPr>
            <a:picLocks noChangeAspect="1"/>
          </p:cNvPicPr>
          <p:nvPr/>
        </p:nvPicPr>
        <p:blipFill>
          <a:blip r:embed="rId7"/>
          <a:stretch>
            <a:fillRect/>
          </a:stretch>
        </p:blipFill>
        <p:spPr>
          <a:xfrm>
            <a:off x="381000" y="3314700"/>
            <a:ext cx="5562600" cy="2019300"/>
          </a:xfrm>
          <a:prstGeom prst="rect">
            <a:avLst/>
          </a:prstGeom>
        </p:spPr>
      </p:pic>
      <p:pic>
        <p:nvPicPr>
          <p:cNvPr id="7" name="Image 5" descr="preencoded.png"/>
          <p:cNvPicPr>
            <a:picLocks noChangeAspect="1"/>
          </p:cNvPicPr>
          <p:nvPr/>
        </p:nvPicPr>
        <p:blipFill>
          <a:blip r:embed="rId8"/>
          <a:stretch>
            <a:fillRect/>
          </a:stretch>
        </p:blipFill>
        <p:spPr>
          <a:xfrm>
            <a:off x="571500" y="3505200"/>
            <a:ext cx="381000" cy="381000"/>
          </a:xfrm>
          <a:prstGeom prst="rect">
            <a:avLst/>
          </a:prstGeom>
        </p:spPr>
      </p:pic>
      <p:pic>
        <p:nvPicPr>
          <p:cNvPr id="8" name="Image 6" descr="preencoded.png"/>
          <p:cNvPicPr>
            <a:picLocks noChangeAspect="1"/>
          </p:cNvPicPr>
          <p:nvPr/>
        </p:nvPicPr>
        <p:blipFill>
          <a:blip r:embed="rId9"/>
          <a:stretch>
            <a:fillRect/>
          </a:stretch>
        </p:blipFill>
        <p:spPr>
          <a:xfrm>
            <a:off x="666750" y="3562350"/>
            <a:ext cx="190500" cy="266700"/>
          </a:xfrm>
          <a:prstGeom prst="rect">
            <a:avLst/>
          </a:prstGeom>
        </p:spPr>
      </p:pic>
      <p:pic>
        <p:nvPicPr>
          <p:cNvPr id="9" name="Image 7" descr="preencoded.png"/>
          <p:cNvPicPr>
            <a:picLocks noChangeAspect="1"/>
          </p:cNvPicPr>
          <p:nvPr/>
        </p:nvPicPr>
        <p:blipFill>
          <a:blip r:embed="rId10"/>
          <a:stretch>
            <a:fillRect/>
          </a:stretch>
        </p:blipFill>
        <p:spPr>
          <a:xfrm>
            <a:off x="571500" y="4029075"/>
            <a:ext cx="152400" cy="152400"/>
          </a:xfrm>
          <a:prstGeom prst="rect">
            <a:avLst/>
          </a:prstGeom>
        </p:spPr>
      </p:pic>
      <p:pic>
        <p:nvPicPr>
          <p:cNvPr id="10" name="Image 8" descr="preencoded.png"/>
          <p:cNvPicPr>
            <a:picLocks noChangeAspect="1"/>
          </p:cNvPicPr>
          <p:nvPr/>
        </p:nvPicPr>
        <p:blipFill>
          <a:blip r:embed="rId10"/>
          <a:stretch>
            <a:fillRect/>
          </a:stretch>
        </p:blipFill>
        <p:spPr>
          <a:xfrm>
            <a:off x="571500" y="4333875"/>
            <a:ext cx="152400" cy="152400"/>
          </a:xfrm>
          <a:prstGeom prst="rect">
            <a:avLst/>
          </a:prstGeom>
        </p:spPr>
      </p:pic>
      <p:pic>
        <p:nvPicPr>
          <p:cNvPr id="11" name="Image 9" descr="preencoded.png"/>
          <p:cNvPicPr>
            <a:picLocks noChangeAspect="1"/>
          </p:cNvPicPr>
          <p:nvPr/>
        </p:nvPicPr>
        <p:blipFill>
          <a:blip r:embed="rId10"/>
          <a:stretch>
            <a:fillRect/>
          </a:stretch>
        </p:blipFill>
        <p:spPr>
          <a:xfrm>
            <a:off x="571500" y="4638675"/>
            <a:ext cx="152400" cy="152400"/>
          </a:xfrm>
          <a:prstGeom prst="rect">
            <a:avLst/>
          </a:prstGeom>
        </p:spPr>
      </p:pic>
      <p:pic>
        <p:nvPicPr>
          <p:cNvPr id="12" name="Image 10" descr="preencoded.png"/>
          <p:cNvPicPr>
            <a:picLocks noChangeAspect="1"/>
          </p:cNvPicPr>
          <p:nvPr/>
        </p:nvPicPr>
        <p:blipFill>
          <a:blip r:embed="rId10"/>
          <a:stretch>
            <a:fillRect/>
          </a:stretch>
        </p:blipFill>
        <p:spPr>
          <a:xfrm>
            <a:off x="571500" y="4943475"/>
            <a:ext cx="152400" cy="152400"/>
          </a:xfrm>
          <a:prstGeom prst="rect">
            <a:avLst/>
          </a:prstGeom>
        </p:spPr>
      </p:pic>
      <p:pic>
        <p:nvPicPr>
          <p:cNvPr id="13" name="Image 11" descr="preencoded.png"/>
          <p:cNvPicPr>
            <a:picLocks noChangeAspect="1"/>
          </p:cNvPicPr>
          <p:nvPr/>
        </p:nvPicPr>
        <p:blipFill>
          <a:blip r:embed="rId7"/>
          <a:stretch>
            <a:fillRect/>
          </a:stretch>
        </p:blipFill>
        <p:spPr>
          <a:xfrm>
            <a:off x="6248400" y="3314700"/>
            <a:ext cx="5562600" cy="2019300"/>
          </a:xfrm>
          <a:prstGeom prst="rect">
            <a:avLst/>
          </a:prstGeom>
        </p:spPr>
      </p:pic>
      <p:pic>
        <p:nvPicPr>
          <p:cNvPr id="14" name="Image 12" descr="preencoded.png"/>
          <p:cNvPicPr>
            <a:picLocks noChangeAspect="1"/>
          </p:cNvPicPr>
          <p:nvPr/>
        </p:nvPicPr>
        <p:blipFill>
          <a:blip r:embed="rId11"/>
          <a:stretch>
            <a:fillRect/>
          </a:stretch>
        </p:blipFill>
        <p:spPr>
          <a:xfrm>
            <a:off x="6438900" y="3505200"/>
            <a:ext cx="381000" cy="381000"/>
          </a:xfrm>
          <a:prstGeom prst="rect">
            <a:avLst/>
          </a:prstGeom>
        </p:spPr>
      </p:pic>
      <p:pic>
        <p:nvPicPr>
          <p:cNvPr id="15" name="Image 13" descr="preencoded.png"/>
          <p:cNvPicPr>
            <a:picLocks noChangeAspect="1"/>
          </p:cNvPicPr>
          <p:nvPr/>
        </p:nvPicPr>
        <p:blipFill>
          <a:blip r:embed="rId12"/>
          <a:stretch>
            <a:fillRect/>
          </a:stretch>
        </p:blipFill>
        <p:spPr>
          <a:xfrm>
            <a:off x="6557963" y="3562350"/>
            <a:ext cx="142875" cy="266700"/>
          </a:xfrm>
          <a:prstGeom prst="rect">
            <a:avLst/>
          </a:prstGeom>
        </p:spPr>
      </p:pic>
      <p:pic>
        <p:nvPicPr>
          <p:cNvPr id="16" name="Image 14" descr="preencoded.png"/>
          <p:cNvPicPr>
            <a:picLocks noChangeAspect="1"/>
          </p:cNvPicPr>
          <p:nvPr/>
        </p:nvPicPr>
        <p:blipFill>
          <a:blip r:embed="rId10"/>
          <a:stretch>
            <a:fillRect/>
          </a:stretch>
        </p:blipFill>
        <p:spPr>
          <a:xfrm>
            <a:off x="6438900" y="4029075"/>
            <a:ext cx="152400" cy="152400"/>
          </a:xfrm>
          <a:prstGeom prst="rect">
            <a:avLst/>
          </a:prstGeom>
        </p:spPr>
      </p:pic>
      <p:pic>
        <p:nvPicPr>
          <p:cNvPr id="17" name="Image 15" descr="preencoded.png"/>
          <p:cNvPicPr>
            <a:picLocks noChangeAspect="1"/>
          </p:cNvPicPr>
          <p:nvPr/>
        </p:nvPicPr>
        <p:blipFill>
          <a:blip r:embed="rId10"/>
          <a:stretch>
            <a:fillRect/>
          </a:stretch>
        </p:blipFill>
        <p:spPr>
          <a:xfrm>
            <a:off x="6438900" y="4333875"/>
            <a:ext cx="152400" cy="152400"/>
          </a:xfrm>
          <a:prstGeom prst="rect">
            <a:avLst/>
          </a:prstGeom>
        </p:spPr>
      </p:pic>
      <p:pic>
        <p:nvPicPr>
          <p:cNvPr id="18" name="Image 16" descr="preencoded.png"/>
          <p:cNvPicPr>
            <a:picLocks noChangeAspect="1"/>
          </p:cNvPicPr>
          <p:nvPr/>
        </p:nvPicPr>
        <p:blipFill>
          <a:blip r:embed="rId10"/>
          <a:stretch>
            <a:fillRect/>
          </a:stretch>
        </p:blipFill>
        <p:spPr>
          <a:xfrm>
            <a:off x="6438900" y="4638675"/>
            <a:ext cx="152400" cy="152400"/>
          </a:xfrm>
          <a:prstGeom prst="rect">
            <a:avLst/>
          </a:prstGeom>
        </p:spPr>
      </p:pic>
      <p:pic>
        <p:nvPicPr>
          <p:cNvPr id="19" name="Image 17" descr="preencoded.png"/>
          <p:cNvPicPr>
            <a:picLocks noChangeAspect="1"/>
          </p:cNvPicPr>
          <p:nvPr/>
        </p:nvPicPr>
        <p:blipFill>
          <a:blip r:embed="rId10"/>
          <a:stretch>
            <a:fillRect/>
          </a:stretch>
        </p:blipFill>
        <p:spPr>
          <a:xfrm>
            <a:off x="6438900" y="4943475"/>
            <a:ext cx="152400" cy="152400"/>
          </a:xfrm>
          <a:prstGeom prst="rect">
            <a:avLst/>
          </a:prstGeom>
        </p:spPr>
      </p:pic>
      <p:pic>
        <p:nvPicPr>
          <p:cNvPr id="20" name="Image 18" descr="preencoded.png"/>
          <p:cNvPicPr>
            <a:picLocks noChangeAspect="1"/>
          </p:cNvPicPr>
          <p:nvPr/>
        </p:nvPicPr>
        <p:blipFill>
          <a:blip r:embed="rId13"/>
          <a:stretch>
            <a:fillRect/>
          </a:stretch>
        </p:blipFill>
        <p:spPr>
          <a:xfrm>
            <a:off x="381000" y="6419850"/>
            <a:ext cx="11430000" cy="57150"/>
          </a:xfrm>
          <a:prstGeom prst="rect">
            <a:avLst/>
          </a:prstGeom>
        </p:spPr>
      </p:pic>
      <p:pic>
        <p:nvPicPr>
          <p:cNvPr id="21" name="Image 19" descr="preencoded.png"/>
          <p:cNvPicPr>
            <a:picLocks noChangeAspect="1"/>
          </p:cNvPicPr>
          <p:nvPr/>
        </p:nvPicPr>
        <p:blipFill>
          <a:blip r:embed="rId14"/>
          <a:stretch>
            <a:fillRect/>
          </a:stretch>
        </p:blipFill>
        <p:spPr>
          <a:xfrm>
            <a:off x="381000" y="6419850"/>
            <a:ext cx="3429000" cy="57150"/>
          </a:xfrm>
          <a:prstGeom prst="rect">
            <a:avLst/>
          </a:prstGeom>
        </p:spPr>
      </p:pic>
      <p:sp>
        <p:nvSpPr>
          <p:cNvPr id="22"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9 - DynamoDB Secondary Indexes</a:t>
            </a:r>
            <a:endParaRPr lang="en-US" sz="2250" dirty="0"/>
          </a:p>
        </p:txBody>
      </p:sp>
      <p:sp>
        <p:nvSpPr>
          <p:cNvPr id="23" name="Text 1"/>
          <p:cNvSpPr/>
          <p:nvPr/>
        </p:nvSpPr>
        <p:spPr>
          <a:xfrm>
            <a:off x="876300" y="1219200"/>
            <a:ext cx="107823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FF9900"/>
                </a:solidFill>
                <a:latin typeface="ui-sans-serif" pitchFamily="34" charset="0"/>
                <a:ea typeface="ui-sans-serif" pitchFamily="34" charset="-122"/>
                <a:cs typeface="ui-sans-serif" pitchFamily="34" charset="-120"/>
              </a:rPr>
              <a:t>Correct Answer:</a:t>
            </a:r>
            <a:r>
              <a:rPr lang="en-US" sz="1500" dirty="0">
                <a:solidFill>
                  <a:srgbClr val="000000"/>
                </a:solidFill>
                <a:latin typeface="ui-sans-serif" pitchFamily="34" charset="0"/>
                <a:ea typeface="ui-sans-serif" pitchFamily="34" charset="-122"/>
                <a:cs typeface="ui-sans-serif" pitchFamily="34" charset="-120"/>
              </a:rPr>
              <a:t> A. GSIs can have a different partition key and sort key from the base table, while LSIs must have the same partition key as the base table but a different sort key.</a:t>
            </a:r>
            <a:endParaRPr lang="en-US" sz="1500" dirty="0"/>
          </a:p>
        </p:txBody>
      </p:sp>
      <p:sp>
        <p:nvSpPr>
          <p:cNvPr id="24" name="Text 2"/>
          <p:cNvSpPr/>
          <p:nvPr/>
        </p:nvSpPr>
        <p:spPr>
          <a:xfrm>
            <a:off x="381000" y="2133600"/>
            <a:ext cx="114300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 Global Secondary Index (GSI) allows for a different partition key and sort key than the base table, enabling queries on non-primary key attributes across the entire table. A Local Secondary Index (LSI) must share the same partition key as the base table but can have a different sort key, allowing for alternative sort orders within the same partition.</a:t>
            </a:r>
            <a:endParaRPr lang="en-US" sz="1350" dirty="0"/>
          </a:p>
        </p:txBody>
      </p:sp>
      <p:sp>
        <p:nvSpPr>
          <p:cNvPr id="25" name="Text 3"/>
          <p:cNvSpPr/>
          <p:nvPr/>
        </p:nvSpPr>
        <p:spPr>
          <a:xfrm>
            <a:off x="1066800" y="3562350"/>
            <a:ext cx="304716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Global Secondary Index</a:t>
            </a:r>
            <a:endParaRPr lang="en-US" sz="1500" dirty="0"/>
          </a:p>
        </p:txBody>
      </p:sp>
      <p:sp>
        <p:nvSpPr>
          <p:cNvPr id="26" name="Text 4"/>
          <p:cNvSpPr/>
          <p:nvPr/>
        </p:nvSpPr>
        <p:spPr>
          <a:xfrm>
            <a:off x="609600" y="4000500"/>
            <a:ext cx="64465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Different partition key allowed</a:t>
            </a:r>
            <a:endParaRPr lang="en-US" sz="1200" dirty="0"/>
          </a:p>
        </p:txBody>
      </p:sp>
      <p:sp>
        <p:nvSpPr>
          <p:cNvPr id="27" name="Text 5"/>
          <p:cNvSpPr/>
          <p:nvPr/>
        </p:nvSpPr>
        <p:spPr>
          <a:xfrm>
            <a:off x="609600" y="4305300"/>
            <a:ext cx="53721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Different sort key allowed</a:t>
            </a:r>
            <a:endParaRPr lang="en-US" sz="1200" dirty="0"/>
          </a:p>
        </p:txBody>
      </p:sp>
      <p:sp>
        <p:nvSpPr>
          <p:cNvPr id="28" name="Text 6"/>
          <p:cNvSpPr/>
          <p:nvPr/>
        </p:nvSpPr>
        <p:spPr>
          <a:xfrm>
            <a:off x="609600" y="4610100"/>
            <a:ext cx="64465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Can query across entire table</a:t>
            </a:r>
            <a:endParaRPr lang="en-US" sz="1200" dirty="0"/>
          </a:p>
        </p:txBody>
      </p:sp>
      <p:sp>
        <p:nvSpPr>
          <p:cNvPr id="29" name="Text 7"/>
          <p:cNvSpPr/>
          <p:nvPr/>
        </p:nvSpPr>
        <p:spPr>
          <a:xfrm>
            <a:off x="609600" y="4914900"/>
            <a:ext cx="53721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Up to 20 GSIs per table</a:t>
            </a:r>
            <a:endParaRPr lang="en-US" sz="1200" dirty="0"/>
          </a:p>
        </p:txBody>
      </p:sp>
      <p:sp>
        <p:nvSpPr>
          <p:cNvPr id="30" name="Text 8"/>
          <p:cNvSpPr/>
          <p:nvPr/>
        </p:nvSpPr>
        <p:spPr>
          <a:xfrm>
            <a:off x="6934200" y="3562350"/>
            <a:ext cx="289857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Local Secondary Index</a:t>
            </a:r>
            <a:endParaRPr lang="en-US" sz="1500" dirty="0"/>
          </a:p>
        </p:txBody>
      </p:sp>
      <p:sp>
        <p:nvSpPr>
          <p:cNvPr id="31" name="Text 9"/>
          <p:cNvSpPr/>
          <p:nvPr/>
        </p:nvSpPr>
        <p:spPr>
          <a:xfrm>
            <a:off x="6477000" y="4000500"/>
            <a:ext cx="53721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Same partition key required</a:t>
            </a:r>
            <a:endParaRPr lang="en-US" sz="1200" dirty="0"/>
          </a:p>
        </p:txBody>
      </p:sp>
      <p:sp>
        <p:nvSpPr>
          <p:cNvPr id="32" name="Text 10"/>
          <p:cNvSpPr/>
          <p:nvPr/>
        </p:nvSpPr>
        <p:spPr>
          <a:xfrm>
            <a:off x="6477000" y="4305300"/>
            <a:ext cx="53721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Different sort key allowed</a:t>
            </a:r>
            <a:endParaRPr lang="en-US" sz="1200" dirty="0"/>
          </a:p>
        </p:txBody>
      </p:sp>
      <p:sp>
        <p:nvSpPr>
          <p:cNvPr id="33" name="Text 11"/>
          <p:cNvSpPr/>
          <p:nvPr/>
        </p:nvSpPr>
        <p:spPr>
          <a:xfrm>
            <a:off x="6477000" y="4610100"/>
            <a:ext cx="64465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Limited to 5 LSIs per table</a:t>
            </a:r>
            <a:endParaRPr lang="en-US" sz="1200" dirty="0"/>
          </a:p>
        </p:txBody>
      </p:sp>
      <p:sp>
        <p:nvSpPr>
          <p:cNvPr id="34" name="Text 12"/>
          <p:cNvSpPr/>
          <p:nvPr/>
        </p:nvSpPr>
        <p:spPr>
          <a:xfrm>
            <a:off x="6477000" y="4914900"/>
            <a:ext cx="64465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 10GB storage limit per partition</a:t>
            </a:r>
            <a:endParaRPr lang="en-US" sz="1200" dirty="0"/>
          </a:p>
        </p:txBody>
      </p:sp>
      <p:sp>
        <p:nvSpPr>
          <p:cNvPr id="35" name="Text 13"/>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36" name="Text 14"/>
          <p:cNvSpPr/>
          <p:nvPr/>
        </p:nvSpPr>
        <p:spPr>
          <a:xfrm>
            <a:off x="11276261" y="6134100"/>
            <a:ext cx="641687"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9 of 30</a:t>
            </a:r>
            <a:endParaRPr lang="en-US" sz="12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1628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305050"/>
            <a:ext cx="5600700" cy="1371600"/>
          </a:xfrm>
          <a:prstGeom prst="rect">
            <a:avLst/>
          </a:prstGeom>
        </p:spPr>
      </p:pic>
      <p:pic>
        <p:nvPicPr>
          <p:cNvPr id="6" name="Image 4" descr="preencoded.png"/>
          <p:cNvPicPr>
            <a:picLocks noChangeAspect="1"/>
          </p:cNvPicPr>
          <p:nvPr/>
        </p:nvPicPr>
        <p:blipFill>
          <a:blip r:embed="rId6"/>
          <a:stretch>
            <a:fillRect/>
          </a:stretch>
        </p:blipFill>
        <p:spPr>
          <a:xfrm>
            <a:off x="6210300" y="2305050"/>
            <a:ext cx="5600700" cy="1371600"/>
          </a:xfrm>
          <a:prstGeom prst="rect">
            <a:avLst/>
          </a:prstGeom>
        </p:spPr>
      </p:pic>
      <p:pic>
        <p:nvPicPr>
          <p:cNvPr id="7" name="Image 5" descr="preencoded.png"/>
          <p:cNvPicPr>
            <a:picLocks noChangeAspect="1"/>
          </p:cNvPicPr>
          <p:nvPr/>
        </p:nvPicPr>
        <p:blipFill>
          <a:blip r:embed="rId7"/>
          <a:stretch>
            <a:fillRect/>
          </a:stretch>
        </p:blipFill>
        <p:spPr>
          <a:xfrm>
            <a:off x="381000" y="3905250"/>
            <a:ext cx="5600700" cy="1104900"/>
          </a:xfrm>
          <a:prstGeom prst="rect">
            <a:avLst/>
          </a:prstGeom>
        </p:spPr>
      </p:pic>
      <p:pic>
        <p:nvPicPr>
          <p:cNvPr id="8" name="Image 6" descr="preencoded.png"/>
          <p:cNvPicPr>
            <a:picLocks noChangeAspect="1"/>
          </p:cNvPicPr>
          <p:nvPr/>
        </p:nvPicPr>
        <p:blipFill>
          <a:blip r:embed="rId8"/>
          <a:stretch>
            <a:fillRect/>
          </a:stretch>
        </p:blipFill>
        <p:spPr>
          <a:xfrm>
            <a:off x="6210300" y="3905250"/>
            <a:ext cx="5600700" cy="1104900"/>
          </a:xfrm>
          <a:prstGeom prst="rect">
            <a:avLst/>
          </a:prstGeom>
        </p:spPr>
      </p:pic>
      <p:pic>
        <p:nvPicPr>
          <p:cNvPr id="9" name="Image 7" descr="preencoded.png"/>
          <p:cNvPicPr>
            <a:picLocks noChangeAspect="1"/>
          </p:cNvPicPr>
          <p:nvPr/>
        </p:nvPicPr>
        <p:blipFill>
          <a:blip r:embed="rId9"/>
          <a:stretch>
            <a:fillRect/>
          </a:stretch>
        </p:blipFill>
        <p:spPr>
          <a:xfrm>
            <a:off x="381000" y="5810250"/>
            <a:ext cx="11430000" cy="228600"/>
          </a:xfrm>
          <a:prstGeom prst="rect">
            <a:avLst/>
          </a:prstGeom>
        </p:spPr>
      </p:pic>
      <p:pic>
        <p:nvPicPr>
          <p:cNvPr id="10" name="Image 8" descr="preencoded.png"/>
          <p:cNvPicPr>
            <a:picLocks noChangeAspect="1"/>
          </p:cNvPicPr>
          <p:nvPr/>
        </p:nvPicPr>
        <p:blipFill>
          <a:blip r:embed="rId10"/>
          <a:stretch>
            <a:fillRect/>
          </a:stretch>
        </p:blipFill>
        <p:spPr>
          <a:xfrm>
            <a:off x="381000" y="5810250"/>
            <a:ext cx="6858000" cy="228600"/>
          </a:xfrm>
          <a:prstGeom prst="rect">
            <a:avLst/>
          </a:prstGeom>
        </p:spPr>
      </p:pic>
      <p:pic>
        <p:nvPicPr>
          <p:cNvPr id="11" name="Image 9" descr="preencoded.png"/>
          <p:cNvPicPr>
            <a:picLocks noChangeAspect="1"/>
          </p:cNvPicPr>
          <p:nvPr/>
        </p:nvPicPr>
        <p:blipFill>
          <a:blip r:embed="rId11"/>
          <a:stretch>
            <a:fillRect/>
          </a:stretch>
        </p:blipFill>
        <p:spPr>
          <a:xfrm>
            <a:off x="11382375" y="381000"/>
            <a:ext cx="428625" cy="571500"/>
          </a:xfrm>
          <a:prstGeom prst="rect">
            <a:avLst/>
          </a:prstGeom>
        </p:spPr>
      </p:pic>
      <p:pic>
        <p:nvPicPr>
          <p:cNvPr id="12" name="Image 10" descr="preencoded.png"/>
          <p:cNvPicPr>
            <a:picLocks noChangeAspect="1"/>
          </p:cNvPicPr>
          <p:nvPr/>
        </p:nvPicPr>
        <p:blipFill>
          <a:blip r:embed="rId12"/>
          <a:stretch>
            <a:fillRect/>
          </a:stretch>
        </p:blipFill>
        <p:spPr>
          <a:xfrm>
            <a:off x="381000" y="6724650"/>
            <a:ext cx="11430000" cy="57150"/>
          </a:xfrm>
          <a:prstGeom prst="rect">
            <a:avLst/>
          </a:prstGeom>
        </p:spPr>
      </p:pic>
      <p:pic>
        <p:nvPicPr>
          <p:cNvPr id="13" name="Image 11" descr="preencoded.png"/>
          <p:cNvPicPr>
            <a:picLocks noChangeAspect="1"/>
          </p:cNvPicPr>
          <p:nvPr/>
        </p:nvPicPr>
        <p:blipFill>
          <a:blip r:embed="rId13"/>
          <a:stretch>
            <a:fillRect/>
          </a:stretch>
        </p:blipFill>
        <p:spPr>
          <a:xfrm>
            <a:off x="381000" y="6724650"/>
            <a:ext cx="3809554" cy="57150"/>
          </a:xfrm>
          <a:prstGeom prst="rect">
            <a:avLst/>
          </a:prstGeom>
        </p:spPr>
      </p:pic>
      <p:sp>
        <p:nvSpPr>
          <p:cNvPr id="14"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10 - DynamoDB Burst Capacity</a:t>
            </a:r>
            <a:endParaRPr lang="en-US" sz="2250" dirty="0"/>
          </a:p>
        </p:txBody>
      </p:sp>
      <p:sp>
        <p:nvSpPr>
          <p:cNvPr id="15" name="Text 1"/>
          <p:cNvSpPr/>
          <p:nvPr/>
        </p:nvSpPr>
        <p:spPr>
          <a:xfrm>
            <a:off x="723900" y="1143000"/>
            <a:ext cx="11430000" cy="85725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A DynamoDB table is configured with provisioned capacity. During periods of low utilization, the table accumulates unused read and write capacity. What is the purpose of this accumulated capacity, and for how long is it typically retained?</a:t>
            </a:r>
            <a:endParaRPr lang="en-US" sz="1800" dirty="0"/>
          </a:p>
        </p:txBody>
      </p:sp>
      <p:sp>
        <p:nvSpPr>
          <p:cNvPr id="16" name="Text 2"/>
          <p:cNvSpPr/>
          <p:nvPr/>
        </p:nvSpPr>
        <p:spPr>
          <a:xfrm>
            <a:off x="533400" y="24574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7" name="Text 3"/>
          <p:cNvSpPr/>
          <p:nvPr/>
        </p:nvSpPr>
        <p:spPr>
          <a:xfrm>
            <a:off x="533400" y="27241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is used for background maintenance tasks and is retained indefinitely.</a:t>
            </a:r>
            <a:endParaRPr lang="en-US" sz="1350" dirty="0"/>
          </a:p>
        </p:txBody>
      </p:sp>
      <p:sp>
        <p:nvSpPr>
          <p:cNvPr id="18" name="Text 4"/>
          <p:cNvSpPr/>
          <p:nvPr/>
        </p:nvSpPr>
        <p:spPr>
          <a:xfrm>
            <a:off x="6362700" y="24574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9" name="Text 5"/>
          <p:cNvSpPr/>
          <p:nvPr/>
        </p:nvSpPr>
        <p:spPr>
          <a:xfrm>
            <a:off x="6362700" y="2724150"/>
            <a:ext cx="52959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is used to handle sudden, temporary spikes in traffic that exceed the provisioned capacity, and is retained for up to 5 minutes (300 seconds).</a:t>
            </a:r>
            <a:endParaRPr lang="en-US" sz="1350" dirty="0"/>
          </a:p>
        </p:txBody>
      </p:sp>
      <p:sp>
        <p:nvSpPr>
          <p:cNvPr id="20" name="Text 6"/>
          <p:cNvSpPr/>
          <p:nvPr/>
        </p:nvSpPr>
        <p:spPr>
          <a:xfrm>
            <a:off x="533400" y="40576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21" name="Text 7"/>
          <p:cNvSpPr/>
          <p:nvPr/>
        </p:nvSpPr>
        <p:spPr>
          <a:xfrm>
            <a:off x="533400" y="43243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is automatically converted into on-demand capacity units and retained for 24 hours.</a:t>
            </a:r>
            <a:endParaRPr lang="en-US" sz="1350" dirty="0"/>
          </a:p>
        </p:txBody>
      </p:sp>
      <p:sp>
        <p:nvSpPr>
          <p:cNvPr id="22" name="Text 8"/>
          <p:cNvSpPr/>
          <p:nvPr/>
        </p:nvSpPr>
        <p:spPr>
          <a:xfrm>
            <a:off x="6362700" y="40576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3" name="Text 9"/>
          <p:cNvSpPr/>
          <p:nvPr/>
        </p:nvSpPr>
        <p:spPr>
          <a:xfrm>
            <a:off x="6362700" y="432435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is discarded immediately to optimize costs.</a:t>
            </a:r>
            <a:endParaRPr lang="en-US" sz="1350" dirty="0"/>
          </a:p>
        </p:txBody>
      </p:sp>
      <p:sp>
        <p:nvSpPr>
          <p:cNvPr id="24" name="Text 10"/>
          <p:cNvSpPr/>
          <p:nvPr/>
        </p:nvSpPr>
        <p:spPr>
          <a:xfrm>
            <a:off x="381000" y="5467350"/>
            <a:ext cx="2942868"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Burst Capacity Visualization:</a:t>
            </a:r>
            <a:endParaRPr lang="en-US" sz="1350" dirty="0"/>
          </a:p>
        </p:txBody>
      </p:sp>
      <p:sp>
        <p:nvSpPr>
          <p:cNvPr id="25" name="Text 11"/>
          <p:cNvSpPr/>
          <p:nvPr/>
        </p:nvSpPr>
        <p:spPr>
          <a:xfrm>
            <a:off x="2947690" y="5505450"/>
            <a:ext cx="2433697"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(Unused provisioned capacity)</a:t>
            </a:r>
            <a:endParaRPr lang="en-US" sz="1050" dirty="0"/>
          </a:p>
        </p:txBody>
      </p:sp>
      <p:sp>
        <p:nvSpPr>
          <p:cNvPr id="26" name="Text 12"/>
          <p:cNvSpPr/>
          <p:nvPr/>
        </p:nvSpPr>
        <p:spPr>
          <a:xfrm>
            <a:off x="5167908" y="5810250"/>
            <a:ext cx="114300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60% Unused Capacity</a:t>
            </a:r>
            <a:endParaRPr lang="en-US" sz="1200" dirty="0"/>
          </a:p>
        </p:txBody>
      </p:sp>
      <p:sp>
        <p:nvSpPr>
          <p:cNvPr id="27" name="Text 13"/>
          <p:cNvSpPr/>
          <p:nvPr/>
        </p:nvSpPr>
        <p:spPr>
          <a:xfrm>
            <a:off x="381000" y="64389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8" name="Text 14"/>
          <p:cNvSpPr/>
          <p:nvPr/>
        </p:nvSpPr>
        <p:spPr>
          <a:xfrm>
            <a:off x="11179373" y="64389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10 of 30</a:t>
            </a:r>
            <a:endParaRPr lang="en-US" sz="12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5325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90500" cy="190500"/>
          </a:xfrm>
          <a:prstGeom prst="rect">
            <a:avLst/>
          </a:prstGeom>
        </p:spPr>
      </p:pic>
      <p:pic>
        <p:nvPicPr>
          <p:cNvPr id="5" name="Image 3" descr="preencoded.png"/>
          <p:cNvPicPr>
            <a:picLocks noChangeAspect="1"/>
          </p:cNvPicPr>
          <p:nvPr/>
        </p:nvPicPr>
        <p:blipFill>
          <a:blip r:embed="rId6"/>
          <a:stretch>
            <a:fillRect/>
          </a:stretch>
        </p:blipFill>
        <p:spPr>
          <a:xfrm>
            <a:off x="381000" y="2019300"/>
            <a:ext cx="11430000" cy="1181100"/>
          </a:xfrm>
          <a:prstGeom prst="rect">
            <a:avLst/>
          </a:prstGeom>
        </p:spPr>
      </p:pic>
      <p:pic>
        <p:nvPicPr>
          <p:cNvPr id="6" name="Image 4" descr="preencoded.png"/>
          <p:cNvPicPr>
            <a:picLocks noChangeAspect="1"/>
          </p:cNvPicPr>
          <p:nvPr/>
        </p:nvPicPr>
        <p:blipFill>
          <a:blip r:embed="rId7"/>
          <a:stretch>
            <a:fillRect/>
          </a:stretch>
        </p:blipFill>
        <p:spPr>
          <a:xfrm>
            <a:off x="381000" y="5067300"/>
            <a:ext cx="11430000" cy="1143000"/>
          </a:xfrm>
          <a:prstGeom prst="rect">
            <a:avLst/>
          </a:prstGeom>
        </p:spPr>
      </p:pic>
      <p:pic>
        <p:nvPicPr>
          <p:cNvPr id="7" name="Image 5" descr="preencoded.png"/>
          <p:cNvPicPr>
            <a:picLocks noChangeAspect="1"/>
          </p:cNvPicPr>
          <p:nvPr/>
        </p:nvPicPr>
        <p:blipFill>
          <a:blip r:embed="rId8"/>
          <a:stretch>
            <a:fillRect/>
          </a:stretch>
        </p:blipFill>
        <p:spPr>
          <a:xfrm>
            <a:off x="533400" y="5219700"/>
            <a:ext cx="11125200" cy="838200"/>
          </a:xfrm>
          <a:prstGeom prst="rect">
            <a:avLst/>
          </a:prstGeom>
        </p:spPr>
      </p:pic>
      <p:pic>
        <p:nvPicPr>
          <p:cNvPr id="8" name="Image 6" descr="preencoded.png"/>
          <p:cNvPicPr>
            <a:picLocks noChangeAspect="1"/>
          </p:cNvPicPr>
          <p:nvPr/>
        </p:nvPicPr>
        <p:blipFill>
          <a:blip r:embed="rId9"/>
          <a:stretch>
            <a:fillRect/>
          </a:stretch>
        </p:blipFill>
        <p:spPr>
          <a:xfrm>
            <a:off x="381000" y="6515100"/>
            <a:ext cx="11430000" cy="57150"/>
          </a:xfrm>
          <a:prstGeom prst="rect">
            <a:avLst/>
          </a:prstGeom>
        </p:spPr>
      </p:pic>
      <p:pic>
        <p:nvPicPr>
          <p:cNvPr id="9" name="Image 7" descr="preencoded.png"/>
          <p:cNvPicPr>
            <a:picLocks noChangeAspect="1"/>
          </p:cNvPicPr>
          <p:nvPr/>
        </p:nvPicPr>
        <p:blipFill>
          <a:blip r:embed="rId10"/>
          <a:stretch>
            <a:fillRect/>
          </a:stretch>
        </p:blipFill>
        <p:spPr>
          <a:xfrm>
            <a:off x="381000" y="6515100"/>
            <a:ext cx="3809554" cy="57150"/>
          </a:xfrm>
          <a:prstGeom prst="rect">
            <a:avLst/>
          </a:prstGeom>
        </p:spPr>
      </p:pic>
      <p:sp>
        <p:nvSpPr>
          <p:cNvPr id="10"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10 - DynamoDB Burst Capacity</a:t>
            </a:r>
            <a:endParaRPr lang="en-US" sz="2250" dirty="0"/>
          </a:p>
        </p:txBody>
      </p:sp>
      <p:sp>
        <p:nvSpPr>
          <p:cNvPr id="11" name="Text 1"/>
          <p:cNvSpPr/>
          <p:nvPr/>
        </p:nvSpPr>
        <p:spPr>
          <a:xfrm>
            <a:off x="647700" y="1066800"/>
            <a:ext cx="11430000" cy="8001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 A DynamoDB table is configured with provisioned capacity. During periods of low utilization, the table accumulates unused read and write capacity. What is the purpose of this accumulated capacity, and for how long is it typically retained?</a:t>
            </a:r>
            <a:endParaRPr lang="en-US" sz="1500" dirty="0"/>
          </a:p>
        </p:txBody>
      </p:sp>
      <p:sp>
        <p:nvSpPr>
          <p:cNvPr id="12" name="Text 2"/>
          <p:cNvSpPr/>
          <p:nvPr/>
        </p:nvSpPr>
        <p:spPr>
          <a:xfrm>
            <a:off x="533400" y="2171700"/>
            <a:ext cx="111252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Correct Answer: B.</a:t>
            </a:r>
            <a:endParaRPr lang="en-US" sz="1500" dirty="0"/>
          </a:p>
        </p:txBody>
      </p:sp>
      <p:sp>
        <p:nvSpPr>
          <p:cNvPr id="13" name="Text 3"/>
          <p:cNvSpPr/>
          <p:nvPr/>
        </p:nvSpPr>
        <p:spPr>
          <a:xfrm>
            <a:off x="533400" y="2514600"/>
            <a:ext cx="111252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is used to handle sudden, temporary spikes in traffic that exceed the provisioned capacity, and is retained for up to 5 minutes (300 seconds).</a:t>
            </a:r>
            <a:endParaRPr lang="en-US" sz="1350" dirty="0"/>
          </a:p>
        </p:txBody>
      </p:sp>
      <p:sp>
        <p:nvSpPr>
          <p:cNvPr id="14" name="Text 4"/>
          <p:cNvSpPr/>
          <p:nvPr/>
        </p:nvSpPr>
        <p:spPr>
          <a:xfrm>
            <a:off x="381000" y="3429000"/>
            <a:ext cx="11430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Explanation:</a:t>
            </a:r>
            <a:endParaRPr lang="en-US" sz="1500" dirty="0"/>
          </a:p>
        </p:txBody>
      </p:sp>
      <p:sp>
        <p:nvSpPr>
          <p:cNvPr id="15" name="Text 5"/>
          <p:cNvSpPr/>
          <p:nvPr/>
        </p:nvSpPr>
        <p:spPr>
          <a:xfrm>
            <a:off x="381000" y="3771900"/>
            <a:ext cx="11430000" cy="10668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DynamoDB's burst capacity feature allows a table to temporarily handle traffic beyond its provisioned throughput. When a table operates below its provisioned capacity, DynamoDB reserves a portion of that unused capacity for later bursts. This "burst bucket" can store up to 5 minutes (300 seconds) of unused read and write capacity, which can then be consumed during unexpected spikes in requests to prevent throttling.</a:t>
            </a:r>
            <a:endParaRPr lang="en-US" sz="1350" dirty="0"/>
          </a:p>
        </p:txBody>
      </p:sp>
      <p:sp>
        <p:nvSpPr>
          <p:cNvPr id="16" name="Text 6"/>
          <p:cNvSpPr/>
          <p:nvPr/>
        </p:nvSpPr>
        <p:spPr>
          <a:xfrm>
            <a:off x="381000" y="622935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17" name="Text 7"/>
          <p:cNvSpPr/>
          <p:nvPr/>
        </p:nvSpPr>
        <p:spPr>
          <a:xfrm>
            <a:off x="11179373" y="622935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10 of 30</a:t>
            </a:r>
            <a:endParaRPr lang="en-US" sz="1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1733550"/>
            <a:ext cx="5600700" cy="1638300"/>
          </a:xfrm>
          <a:prstGeom prst="rect">
            <a:avLst/>
          </a:prstGeom>
        </p:spPr>
      </p:pic>
      <p:pic>
        <p:nvPicPr>
          <p:cNvPr id="6" name="Image 4" descr="preencoded.png"/>
          <p:cNvPicPr>
            <a:picLocks noChangeAspect="1"/>
          </p:cNvPicPr>
          <p:nvPr/>
        </p:nvPicPr>
        <p:blipFill>
          <a:blip r:embed="rId6"/>
          <a:stretch>
            <a:fillRect/>
          </a:stretch>
        </p:blipFill>
        <p:spPr>
          <a:xfrm>
            <a:off x="6210300" y="1733550"/>
            <a:ext cx="5600700" cy="1638300"/>
          </a:xfrm>
          <a:prstGeom prst="rect">
            <a:avLst/>
          </a:prstGeom>
        </p:spPr>
      </p:pic>
      <p:pic>
        <p:nvPicPr>
          <p:cNvPr id="7" name="Image 5" descr="preencoded.png"/>
          <p:cNvPicPr>
            <a:picLocks noChangeAspect="1"/>
          </p:cNvPicPr>
          <p:nvPr/>
        </p:nvPicPr>
        <p:blipFill>
          <a:blip r:embed="rId7"/>
          <a:stretch>
            <a:fillRect/>
          </a:stretch>
        </p:blipFill>
        <p:spPr>
          <a:xfrm>
            <a:off x="381000" y="3600450"/>
            <a:ext cx="5600700" cy="1104900"/>
          </a:xfrm>
          <a:prstGeom prst="rect">
            <a:avLst/>
          </a:prstGeom>
        </p:spPr>
      </p:pic>
      <p:pic>
        <p:nvPicPr>
          <p:cNvPr id="8" name="Image 6" descr="preencoded.png"/>
          <p:cNvPicPr>
            <a:picLocks noChangeAspect="1"/>
          </p:cNvPicPr>
          <p:nvPr/>
        </p:nvPicPr>
        <p:blipFill>
          <a:blip r:embed="rId8"/>
          <a:stretch>
            <a:fillRect/>
          </a:stretch>
        </p:blipFill>
        <p:spPr>
          <a:xfrm>
            <a:off x="6210300" y="3600450"/>
            <a:ext cx="5600700" cy="1104900"/>
          </a:xfrm>
          <a:prstGeom prst="rect">
            <a:avLst/>
          </a:prstGeom>
        </p:spPr>
      </p:pic>
      <p:pic>
        <p:nvPicPr>
          <p:cNvPr id="9" name="Image 7" descr="preencoded.png"/>
          <p:cNvPicPr>
            <a:picLocks noChangeAspect="1"/>
          </p:cNvPicPr>
          <p:nvPr/>
        </p:nvPicPr>
        <p:blipFill>
          <a:blip r:embed="rId9"/>
          <a:stretch>
            <a:fillRect/>
          </a:stretch>
        </p:blipFill>
        <p:spPr>
          <a:xfrm>
            <a:off x="9620250" y="381000"/>
            <a:ext cx="952500" cy="952500"/>
          </a:xfrm>
          <a:prstGeom prst="rect">
            <a:avLst/>
          </a:prstGeom>
        </p:spPr>
      </p:pic>
      <p:pic>
        <p:nvPicPr>
          <p:cNvPr id="10" name="Image 8" descr="preencoded.png"/>
          <p:cNvPicPr>
            <a:picLocks noChangeAspect="1"/>
          </p:cNvPicPr>
          <p:nvPr/>
        </p:nvPicPr>
        <p:blipFill>
          <a:blip r:embed="rId10"/>
          <a:stretch>
            <a:fillRect/>
          </a:stretch>
        </p:blipFill>
        <p:spPr>
          <a:xfrm>
            <a:off x="9715500" y="438150"/>
            <a:ext cx="762000" cy="571500"/>
          </a:xfrm>
          <a:prstGeom prst="rect">
            <a:avLst/>
          </a:prstGeom>
        </p:spPr>
      </p:pic>
      <p:pic>
        <p:nvPicPr>
          <p:cNvPr id="11" name="Image 9" descr="preencoded.png"/>
          <p:cNvPicPr>
            <a:picLocks noChangeAspect="1"/>
          </p:cNvPicPr>
          <p:nvPr/>
        </p:nvPicPr>
        <p:blipFill>
          <a:blip r:embed="rId11"/>
          <a:stretch>
            <a:fillRect/>
          </a:stretch>
        </p:blipFill>
        <p:spPr>
          <a:xfrm>
            <a:off x="10010775" y="1057275"/>
            <a:ext cx="171450" cy="266700"/>
          </a:xfrm>
          <a:prstGeom prst="rect">
            <a:avLst/>
          </a:prstGeom>
        </p:spPr>
      </p:pic>
      <p:pic>
        <p:nvPicPr>
          <p:cNvPr id="12" name="Image 10" descr="preencoded.png"/>
          <p:cNvPicPr>
            <a:picLocks noChangeAspect="1"/>
          </p:cNvPicPr>
          <p:nvPr/>
        </p:nvPicPr>
        <p:blipFill>
          <a:blip r:embed="rId9"/>
          <a:stretch>
            <a:fillRect/>
          </a:stretch>
        </p:blipFill>
        <p:spPr>
          <a:xfrm>
            <a:off x="10763250" y="381000"/>
            <a:ext cx="952500" cy="952500"/>
          </a:xfrm>
          <a:prstGeom prst="rect">
            <a:avLst/>
          </a:prstGeom>
        </p:spPr>
      </p:pic>
      <p:pic>
        <p:nvPicPr>
          <p:cNvPr id="13" name="Image 11" descr="preencoded.png"/>
          <p:cNvPicPr>
            <a:picLocks noChangeAspect="1"/>
          </p:cNvPicPr>
          <p:nvPr/>
        </p:nvPicPr>
        <p:blipFill>
          <a:blip r:embed="rId12"/>
          <a:stretch>
            <a:fillRect/>
          </a:stretch>
        </p:blipFill>
        <p:spPr>
          <a:xfrm>
            <a:off x="10858500" y="428625"/>
            <a:ext cx="762000" cy="381000"/>
          </a:xfrm>
          <a:prstGeom prst="rect">
            <a:avLst/>
          </a:prstGeom>
        </p:spPr>
      </p:pic>
      <p:pic>
        <p:nvPicPr>
          <p:cNvPr id="14" name="Image 12" descr="preencoded.png"/>
          <p:cNvPicPr>
            <a:picLocks noChangeAspect="1"/>
          </p:cNvPicPr>
          <p:nvPr/>
        </p:nvPicPr>
        <p:blipFill>
          <a:blip r:embed="rId12"/>
          <a:stretch>
            <a:fillRect/>
          </a:stretch>
        </p:blipFill>
        <p:spPr>
          <a:xfrm>
            <a:off x="10858500" y="904875"/>
            <a:ext cx="762000" cy="381000"/>
          </a:xfrm>
          <a:prstGeom prst="rect">
            <a:avLst/>
          </a:prstGeom>
        </p:spPr>
      </p:pic>
      <p:pic>
        <p:nvPicPr>
          <p:cNvPr id="15" name="Image 13" descr="preencoded.png"/>
          <p:cNvPicPr>
            <a:picLocks noChangeAspect="1"/>
          </p:cNvPicPr>
          <p:nvPr/>
        </p:nvPicPr>
        <p:blipFill>
          <a:blip r:embed="rId13"/>
          <a:stretch>
            <a:fillRect/>
          </a:stretch>
        </p:blipFill>
        <p:spPr>
          <a:xfrm>
            <a:off x="381000" y="6419850"/>
            <a:ext cx="11430000" cy="57150"/>
          </a:xfrm>
          <a:prstGeom prst="rect">
            <a:avLst/>
          </a:prstGeom>
        </p:spPr>
      </p:pic>
      <p:pic>
        <p:nvPicPr>
          <p:cNvPr id="16" name="Image 14" descr="preencoded.png"/>
          <p:cNvPicPr>
            <a:picLocks noChangeAspect="1"/>
          </p:cNvPicPr>
          <p:nvPr/>
        </p:nvPicPr>
        <p:blipFill>
          <a:blip r:embed="rId14"/>
          <a:stretch>
            <a:fillRect/>
          </a:stretch>
        </p:blipFill>
        <p:spPr>
          <a:xfrm>
            <a:off x="381000" y="6419850"/>
            <a:ext cx="4191298" cy="57150"/>
          </a:xfrm>
          <a:prstGeom prst="rect">
            <a:avLst/>
          </a:prstGeom>
        </p:spPr>
      </p:pic>
      <p:sp>
        <p:nvSpPr>
          <p:cNvPr id="17"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11 - DynamoDB Partitioning Behavior</a:t>
            </a:r>
            <a:endParaRPr lang="en-US" sz="2250" dirty="0"/>
          </a:p>
        </p:txBody>
      </p:sp>
      <p:sp>
        <p:nvSpPr>
          <p:cNvPr id="18" name="Text 1"/>
          <p:cNvSpPr/>
          <p:nvPr/>
        </p:nvSpPr>
        <p:spPr>
          <a:xfrm>
            <a:off x="723900" y="1143000"/>
            <a:ext cx="13716000" cy="28575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Under which circumstances might a DynamoDB partition automatically split?</a:t>
            </a:r>
            <a:endParaRPr lang="en-US" sz="1800" dirty="0"/>
          </a:p>
        </p:txBody>
      </p:sp>
      <p:sp>
        <p:nvSpPr>
          <p:cNvPr id="19" name="Text 2"/>
          <p:cNvSpPr/>
          <p:nvPr/>
        </p:nvSpPr>
        <p:spPr>
          <a:xfrm>
            <a:off x="533400" y="18859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20" name="Text 3"/>
          <p:cNvSpPr/>
          <p:nvPr/>
        </p:nvSpPr>
        <p:spPr>
          <a:xfrm>
            <a:off x="533400" y="21526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When the table's total storage exceeds 100GB, regardless of individual partition size.</a:t>
            </a:r>
            <a:endParaRPr lang="en-US" sz="1350" dirty="0"/>
          </a:p>
        </p:txBody>
      </p:sp>
      <p:sp>
        <p:nvSpPr>
          <p:cNvPr id="21" name="Text 4"/>
          <p:cNvSpPr/>
          <p:nvPr/>
        </p:nvSpPr>
        <p:spPr>
          <a:xfrm>
            <a:off x="6362700" y="18859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22" name="Text 5"/>
          <p:cNvSpPr/>
          <p:nvPr/>
        </p:nvSpPr>
        <p:spPr>
          <a:xfrm>
            <a:off x="6362700" y="2152650"/>
            <a:ext cx="5295900" cy="10668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When an existing partition fills to capacity (e.g., reaches 10GB of data) or when the table's provisioned throughput settings are increased beyond what existing partitions can support.</a:t>
            </a:r>
            <a:endParaRPr lang="en-US" sz="1350" dirty="0"/>
          </a:p>
        </p:txBody>
      </p:sp>
      <p:sp>
        <p:nvSpPr>
          <p:cNvPr id="23" name="Text 6"/>
          <p:cNvSpPr/>
          <p:nvPr/>
        </p:nvSpPr>
        <p:spPr>
          <a:xfrm>
            <a:off x="533400" y="37528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24" name="Text 7"/>
          <p:cNvSpPr/>
          <p:nvPr/>
        </p:nvSpPr>
        <p:spPr>
          <a:xfrm>
            <a:off x="533400" y="40195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Only when a Global Secondary Index (GSI) is added to the table.</a:t>
            </a:r>
            <a:endParaRPr lang="en-US" sz="1350" dirty="0"/>
          </a:p>
        </p:txBody>
      </p:sp>
      <p:sp>
        <p:nvSpPr>
          <p:cNvPr id="25" name="Text 8"/>
          <p:cNvSpPr/>
          <p:nvPr/>
        </p:nvSpPr>
        <p:spPr>
          <a:xfrm>
            <a:off x="6362700" y="37528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6" name="Text 9"/>
          <p:cNvSpPr/>
          <p:nvPr/>
        </p:nvSpPr>
        <p:spPr>
          <a:xfrm>
            <a:off x="6362700" y="401955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When the number of items in a table exceeds 1 million.</a:t>
            </a:r>
            <a:endParaRPr lang="en-US" sz="1350" dirty="0"/>
          </a:p>
        </p:txBody>
      </p:sp>
      <p:sp>
        <p:nvSpPr>
          <p:cNvPr id="27" name="Text 10"/>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8" name="Text 11"/>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11 of 30</a:t>
            </a:r>
            <a:endParaRPr lang="en-US" sz="1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90500" cy="190500"/>
          </a:xfrm>
          <a:prstGeom prst="rect">
            <a:avLst/>
          </a:prstGeom>
        </p:spPr>
      </p:pic>
      <p:pic>
        <p:nvPicPr>
          <p:cNvPr id="5" name="Image 3" descr="preencoded.png"/>
          <p:cNvPicPr>
            <a:picLocks noChangeAspect="1"/>
          </p:cNvPicPr>
          <p:nvPr/>
        </p:nvPicPr>
        <p:blipFill>
          <a:blip r:embed="rId6"/>
          <a:stretch>
            <a:fillRect/>
          </a:stretch>
        </p:blipFill>
        <p:spPr>
          <a:xfrm>
            <a:off x="381000" y="1562100"/>
            <a:ext cx="11430000" cy="1257300"/>
          </a:xfrm>
          <a:prstGeom prst="rect">
            <a:avLst/>
          </a:prstGeom>
        </p:spPr>
      </p:pic>
      <p:pic>
        <p:nvPicPr>
          <p:cNvPr id="6" name="Image 4" descr="preencoded.png"/>
          <p:cNvPicPr>
            <a:picLocks noChangeAspect="1"/>
          </p:cNvPicPr>
          <p:nvPr/>
        </p:nvPicPr>
        <p:blipFill>
          <a:blip r:embed="rId7"/>
          <a:stretch>
            <a:fillRect/>
          </a:stretch>
        </p:blipFill>
        <p:spPr>
          <a:xfrm>
            <a:off x="381000" y="3429000"/>
            <a:ext cx="5638800" cy="1333500"/>
          </a:xfrm>
          <a:prstGeom prst="rect">
            <a:avLst/>
          </a:prstGeom>
        </p:spPr>
      </p:pic>
      <p:pic>
        <p:nvPicPr>
          <p:cNvPr id="7" name="Image 5" descr="preencoded.png"/>
          <p:cNvPicPr>
            <a:picLocks noChangeAspect="1"/>
          </p:cNvPicPr>
          <p:nvPr/>
        </p:nvPicPr>
        <p:blipFill>
          <a:blip r:embed="rId8"/>
          <a:stretch>
            <a:fillRect/>
          </a:stretch>
        </p:blipFill>
        <p:spPr>
          <a:xfrm>
            <a:off x="533400" y="3581400"/>
            <a:ext cx="171450" cy="266700"/>
          </a:xfrm>
          <a:prstGeom prst="rect">
            <a:avLst/>
          </a:prstGeom>
        </p:spPr>
      </p:pic>
      <p:pic>
        <p:nvPicPr>
          <p:cNvPr id="8" name="Image 6" descr="preencoded.png"/>
          <p:cNvPicPr>
            <a:picLocks noChangeAspect="1"/>
          </p:cNvPicPr>
          <p:nvPr/>
        </p:nvPicPr>
        <p:blipFill>
          <a:blip r:embed="rId7"/>
          <a:stretch>
            <a:fillRect/>
          </a:stretch>
        </p:blipFill>
        <p:spPr>
          <a:xfrm>
            <a:off x="6172200" y="3429000"/>
            <a:ext cx="5638800" cy="1333500"/>
          </a:xfrm>
          <a:prstGeom prst="rect">
            <a:avLst/>
          </a:prstGeom>
        </p:spPr>
      </p:pic>
      <p:pic>
        <p:nvPicPr>
          <p:cNvPr id="9" name="Image 7" descr="preencoded.png"/>
          <p:cNvPicPr>
            <a:picLocks noChangeAspect="1"/>
          </p:cNvPicPr>
          <p:nvPr/>
        </p:nvPicPr>
        <p:blipFill>
          <a:blip r:embed="rId9"/>
          <a:stretch>
            <a:fillRect/>
          </a:stretch>
        </p:blipFill>
        <p:spPr>
          <a:xfrm>
            <a:off x="6324600" y="3581400"/>
            <a:ext cx="142875" cy="266700"/>
          </a:xfrm>
          <a:prstGeom prst="rect">
            <a:avLst/>
          </a:prstGeom>
        </p:spPr>
      </p:pic>
      <p:pic>
        <p:nvPicPr>
          <p:cNvPr id="10" name="Image 8" descr="preencoded.png"/>
          <p:cNvPicPr>
            <a:picLocks noChangeAspect="1"/>
          </p:cNvPicPr>
          <p:nvPr/>
        </p:nvPicPr>
        <p:blipFill>
          <a:blip r:embed="rId10"/>
          <a:stretch>
            <a:fillRect/>
          </a:stretch>
        </p:blipFill>
        <p:spPr>
          <a:xfrm>
            <a:off x="381000" y="4991100"/>
            <a:ext cx="11430000" cy="762000"/>
          </a:xfrm>
          <a:prstGeom prst="rect">
            <a:avLst/>
          </a:prstGeom>
        </p:spPr>
      </p:pic>
      <p:pic>
        <p:nvPicPr>
          <p:cNvPr id="11" name="Image 9" descr="preencoded.png"/>
          <p:cNvPicPr>
            <a:picLocks noChangeAspect="1"/>
          </p:cNvPicPr>
          <p:nvPr/>
        </p:nvPicPr>
        <p:blipFill>
          <a:blip r:embed="rId11"/>
          <a:stretch>
            <a:fillRect/>
          </a:stretch>
        </p:blipFill>
        <p:spPr>
          <a:xfrm>
            <a:off x="533400" y="5181600"/>
            <a:ext cx="190500" cy="266700"/>
          </a:xfrm>
          <a:prstGeom prst="rect">
            <a:avLst/>
          </a:prstGeom>
        </p:spPr>
      </p:pic>
      <p:pic>
        <p:nvPicPr>
          <p:cNvPr id="12" name="Image 10" descr="preencoded.png"/>
          <p:cNvPicPr>
            <a:picLocks noChangeAspect="1"/>
          </p:cNvPicPr>
          <p:nvPr/>
        </p:nvPicPr>
        <p:blipFill>
          <a:blip r:embed="rId12"/>
          <a:stretch>
            <a:fillRect/>
          </a:stretch>
        </p:blipFill>
        <p:spPr>
          <a:xfrm>
            <a:off x="381000" y="6419850"/>
            <a:ext cx="11430000" cy="57150"/>
          </a:xfrm>
          <a:prstGeom prst="rect">
            <a:avLst/>
          </a:prstGeom>
        </p:spPr>
      </p:pic>
      <p:pic>
        <p:nvPicPr>
          <p:cNvPr id="13" name="Image 11" descr="preencoded.png"/>
          <p:cNvPicPr>
            <a:picLocks noChangeAspect="1"/>
          </p:cNvPicPr>
          <p:nvPr/>
        </p:nvPicPr>
        <p:blipFill>
          <a:blip r:embed="rId13"/>
          <a:stretch>
            <a:fillRect/>
          </a:stretch>
        </p:blipFill>
        <p:spPr>
          <a:xfrm>
            <a:off x="381000" y="6419850"/>
            <a:ext cx="4191298" cy="57150"/>
          </a:xfrm>
          <a:prstGeom prst="rect">
            <a:avLst/>
          </a:prstGeom>
        </p:spPr>
      </p:pic>
      <p:sp>
        <p:nvSpPr>
          <p:cNvPr id="14"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11 - DynamoDB Partitioning Behavior</a:t>
            </a:r>
            <a:endParaRPr lang="en-US" sz="2250" dirty="0"/>
          </a:p>
        </p:txBody>
      </p:sp>
      <p:sp>
        <p:nvSpPr>
          <p:cNvPr id="15" name="Text 1"/>
          <p:cNvSpPr/>
          <p:nvPr/>
        </p:nvSpPr>
        <p:spPr>
          <a:xfrm>
            <a:off x="647700" y="1066800"/>
            <a:ext cx="1371600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 Under which circumstances might a DynamoDB partition automatically split?</a:t>
            </a:r>
            <a:endParaRPr lang="en-US" sz="1500" dirty="0"/>
          </a:p>
        </p:txBody>
      </p:sp>
      <p:sp>
        <p:nvSpPr>
          <p:cNvPr id="16" name="Text 2"/>
          <p:cNvSpPr/>
          <p:nvPr/>
        </p:nvSpPr>
        <p:spPr>
          <a:xfrm>
            <a:off x="571500" y="1752600"/>
            <a:ext cx="11049000"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Correct Answer: </a:t>
            </a: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7" name="Text 3"/>
          <p:cNvSpPr/>
          <p:nvPr/>
        </p:nvSpPr>
        <p:spPr>
          <a:xfrm>
            <a:off x="571500" y="2095500"/>
            <a:ext cx="110490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When an existing partition fills to capacity (e.g., reaches 10GB of data) or when the table's provisioned throughput settings are increased beyond what existing partitions can support.</a:t>
            </a:r>
            <a:endParaRPr lang="en-US" sz="1350" dirty="0"/>
          </a:p>
        </p:txBody>
      </p:sp>
      <p:sp>
        <p:nvSpPr>
          <p:cNvPr id="18" name="Text 4"/>
          <p:cNvSpPr/>
          <p:nvPr/>
        </p:nvSpPr>
        <p:spPr>
          <a:xfrm>
            <a:off x="381000" y="3048000"/>
            <a:ext cx="137160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DynamoDB automatically manages partitions in the background. A partition might split if:</a:t>
            </a:r>
            <a:endParaRPr lang="en-US" sz="1350" dirty="0"/>
          </a:p>
        </p:txBody>
      </p:sp>
      <p:sp>
        <p:nvSpPr>
          <p:cNvPr id="19" name="Text 5"/>
          <p:cNvSpPr/>
          <p:nvPr/>
        </p:nvSpPr>
        <p:spPr>
          <a:xfrm>
            <a:off x="819150" y="3581400"/>
            <a:ext cx="1966139"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Storage Capacity</a:t>
            </a:r>
            <a:endParaRPr lang="en-US" sz="1500" dirty="0"/>
          </a:p>
        </p:txBody>
      </p:sp>
      <p:sp>
        <p:nvSpPr>
          <p:cNvPr id="20" name="Text 6"/>
          <p:cNvSpPr/>
          <p:nvPr/>
        </p:nvSpPr>
        <p:spPr>
          <a:xfrm>
            <a:off x="533400" y="3924300"/>
            <a:ext cx="53340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Each partition can store up to 10GB of data. When a partition reaches this limit, DynamoDB automatically splits it to maintain performance.</a:t>
            </a:r>
            <a:endParaRPr lang="en-US" sz="1200" dirty="0"/>
          </a:p>
        </p:txBody>
      </p:sp>
      <p:sp>
        <p:nvSpPr>
          <p:cNvPr id="21" name="Text 7"/>
          <p:cNvSpPr/>
          <p:nvPr/>
        </p:nvSpPr>
        <p:spPr>
          <a:xfrm>
            <a:off x="6581775" y="3581400"/>
            <a:ext cx="2338149" cy="266700"/>
          </a:xfrm>
          <a:prstGeom prst="rect">
            <a:avLst/>
          </a:prstGeom>
          <a:noFill/>
          <a:ln/>
        </p:spPr>
        <p:txBody>
          <a:bodyPr vert="horz" wrap="square" lIns="0" tIns="0" rIns="0" bIns="0" rtlCol="0" anchor="t"/>
          <a:lstStyle/>
          <a:p>
            <a:pPr marL="0" indent="0">
              <a:lnSpc>
                <a:spcPts val="2100"/>
              </a:lnSpc>
              <a:buNone/>
            </a:pPr>
            <a:r>
              <a:rPr lang="en-US" sz="1500" dirty="0">
                <a:solidFill>
                  <a:srgbClr val="1F2937"/>
                </a:solidFill>
                <a:latin typeface="ui-sans-serif" pitchFamily="34" charset="0"/>
                <a:ea typeface="ui-sans-serif" pitchFamily="34" charset="-122"/>
                <a:cs typeface="ui-sans-serif" pitchFamily="34" charset="-120"/>
              </a:rPr>
              <a:t>Throughput Settings</a:t>
            </a:r>
            <a:endParaRPr lang="en-US" sz="1500" dirty="0"/>
          </a:p>
        </p:txBody>
      </p:sp>
      <p:sp>
        <p:nvSpPr>
          <p:cNvPr id="22" name="Text 8"/>
          <p:cNvSpPr/>
          <p:nvPr/>
        </p:nvSpPr>
        <p:spPr>
          <a:xfrm>
            <a:off x="6324600" y="3924300"/>
            <a:ext cx="53340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If you increase provisioned throughput settings beyond what existing partitions can support, DynamoDB will split partitions to accommodate the higher capacity requirements.</a:t>
            </a:r>
            <a:endParaRPr lang="en-US" sz="1200" dirty="0"/>
          </a:p>
        </p:txBody>
      </p:sp>
      <p:sp>
        <p:nvSpPr>
          <p:cNvPr id="23" name="Text 9"/>
          <p:cNvSpPr/>
          <p:nvPr/>
        </p:nvSpPr>
        <p:spPr>
          <a:xfrm>
            <a:off x="838200" y="5143500"/>
            <a:ext cx="108204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This automatic partition splitting is transparent to applications, ensuring continued availability and performance without requiring manual intervention.</a:t>
            </a:r>
            <a:endParaRPr lang="en-US" sz="1200" dirty="0"/>
          </a:p>
        </p:txBody>
      </p:sp>
      <p:sp>
        <p:nvSpPr>
          <p:cNvPr id="24" name="Text 10"/>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5" name="Text 11"/>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11 of 30</a:t>
            </a:r>
            <a:endParaRPr lang="en-US" sz="12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810750" y="0"/>
            <a:ext cx="2381250" cy="2381250"/>
          </a:xfrm>
          <a:prstGeom prst="rect">
            <a:avLst/>
          </a:prstGeom>
        </p:spPr>
      </p:pic>
      <p:pic>
        <p:nvPicPr>
          <p:cNvPr id="4" name="Image 2" descr="preencoded.png"/>
          <p:cNvPicPr>
            <a:picLocks noChangeAspect="1"/>
          </p:cNvPicPr>
          <p:nvPr/>
        </p:nvPicPr>
        <p:blipFill>
          <a:blip r:embed="rId5"/>
          <a:stretch>
            <a:fillRect/>
          </a:stretch>
        </p:blipFill>
        <p:spPr>
          <a:xfrm>
            <a:off x="0" y="4476750"/>
            <a:ext cx="1428750" cy="1905000"/>
          </a:xfrm>
          <a:prstGeom prst="rect">
            <a:avLst/>
          </a:prstGeom>
        </p:spPr>
      </p:pic>
      <p:pic>
        <p:nvPicPr>
          <p:cNvPr id="5" name="Image 3" descr="preencoded.png"/>
          <p:cNvPicPr>
            <a:picLocks noChangeAspect="1"/>
          </p:cNvPicPr>
          <p:nvPr/>
        </p:nvPicPr>
        <p:blipFill>
          <a:blip r:embed="rId6"/>
          <a:stretch>
            <a:fillRect/>
          </a:stretch>
        </p:blipFill>
        <p:spPr>
          <a:xfrm>
            <a:off x="381000" y="800100"/>
            <a:ext cx="609600" cy="38100"/>
          </a:xfrm>
          <a:prstGeom prst="rect">
            <a:avLst/>
          </a:prstGeom>
        </p:spPr>
      </p:pic>
      <p:pic>
        <p:nvPicPr>
          <p:cNvPr id="6" name="Image 4" descr="preencoded.png"/>
          <p:cNvPicPr>
            <a:picLocks noChangeAspect="1"/>
          </p:cNvPicPr>
          <p:nvPr/>
        </p:nvPicPr>
        <p:blipFill>
          <a:blip r:embed="rId7"/>
          <a:stretch>
            <a:fillRect/>
          </a:stretch>
        </p:blipFill>
        <p:spPr>
          <a:xfrm>
            <a:off x="381000" y="1162050"/>
            <a:ext cx="171450" cy="228600"/>
          </a:xfrm>
          <a:prstGeom prst="rect">
            <a:avLst/>
          </a:prstGeom>
        </p:spPr>
      </p:pic>
      <p:pic>
        <p:nvPicPr>
          <p:cNvPr id="7" name="Image 5" descr="preencoded.png"/>
          <p:cNvPicPr>
            <a:picLocks noChangeAspect="1"/>
          </p:cNvPicPr>
          <p:nvPr/>
        </p:nvPicPr>
        <p:blipFill>
          <a:blip r:embed="rId8"/>
          <a:stretch>
            <a:fillRect/>
          </a:stretch>
        </p:blipFill>
        <p:spPr>
          <a:xfrm>
            <a:off x="381000" y="1733550"/>
            <a:ext cx="5600700" cy="1104900"/>
          </a:xfrm>
          <a:prstGeom prst="rect">
            <a:avLst/>
          </a:prstGeom>
        </p:spPr>
      </p:pic>
      <p:pic>
        <p:nvPicPr>
          <p:cNvPr id="8" name="Image 6" descr="preencoded.png"/>
          <p:cNvPicPr>
            <a:picLocks noChangeAspect="1"/>
          </p:cNvPicPr>
          <p:nvPr/>
        </p:nvPicPr>
        <p:blipFill>
          <a:blip r:embed="rId8"/>
          <a:stretch>
            <a:fillRect/>
          </a:stretch>
        </p:blipFill>
        <p:spPr>
          <a:xfrm>
            <a:off x="6210300" y="1733550"/>
            <a:ext cx="5600700" cy="1104900"/>
          </a:xfrm>
          <a:prstGeom prst="rect">
            <a:avLst/>
          </a:prstGeom>
        </p:spPr>
      </p:pic>
      <p:pic>
        <p:nvPicPr>
          <p:cNvPr id="9" name="Image 7" descr="preencoded.png"/>
          <p:cNvPicPr>
            <a:picLocks noChangeAspect="1"/>
          </p:cNvPicPr>
          <p:nvPr/>
        </p:nvPicPr>
        <p:blipFill>
          <a:blip r:embed="rId9"/>
          <a:stretch>
            <a:fillRect/>
          </a:stretch>
        </p:blipFill>
        <p:spPr>
          <a:xfrm>
            <a:off x="381000" y="3067050"/>
            <a:ext cx="5600700" cy="1371600"/>
          </a:xfrm>
          <a:prstGeom prst="rect">
            <a:avLst/>
          </a:prstGeom>
        </p:spPr>
      </p:pic>
      <p:pic>
        <p:nvPicPr>
          <p:cNvPr id="10" name="Image 8" descr="preencoded.png"/>
          <p:cNvPicPr>
            <a:picLocks noChangeAspect="1"/>
          </p:cNvPicPr>
          <p:nvPr/>
        </p:nvPicPr>
        <p:blipFill>
          <a:blip r:embed="rId10"/>
          <a:stretch>
            <a:fillRect/>
          </a:stretch>
        </p:blipFill>
        <p:spPr>
          <a:xfrm>
            <a:off x="6210300" y="3067050"/>
            <a:ext cx="5600700" cy="1371600"/>
          </a:xfrm>
          <a:prstGeom prst="rect">
            <a:avLst/>
          </a:prstGeom>
        </p:spPr>
      </p:pic>
      <p:pic>
        <p:nvPicPr>
          <p:cNvPr id="11" name="Image 9" descr="preencoded.png"/>
          <p:cNvPicPr>
            <a:picLocks noChangeAspect="1"/>
          </p:cNvPicPr>
          <p:nvPr/>
        </p:nvPicPr>
        <p:blipFill>
          <a:blip r:embed="rId11"/>
          <a:stretch>
            <a:fillRect/>
          </a:stretch>
        </p:blipFill>
        <p:spPr>
          <a:xfrm>
            <a:off x="381000" y="6419850"/>
            <a:ext cx="11430000" cy="57150"/>
          </a:xfrm>
          <a:prstGeom prst="rect">
            <a:avLst/>
          </a:prstGeom>
        </p:spPr>
      </p:pic>
      <p:pic>
        <p:nvPicPr>
          <p:cNvPr id="12" name="Image 10" descr="preencoded.png"/>
          <p:cNvPicPr>
            <a:picLocks noChangeAspect="1"/>
          </p:cNvPicPr>
          <p:nvPr/>
        </p:nvPicPr>
        <p:blipFill>
          <a:blip r:embed="rId12"/>
          <a:stretch>
            <a:fillRect/>
          </a:stretch>
        </p:blipFill>
        <p:spPr>
          <a:xfrm>
            <a:off x="381000" y="6419850"/>
            <a:ext cx="4572000" cy="57150"/>
          </a:xfrm>
          <a:prstGeom prst="rect">
            <a:avLst/>
          </a:prstGeom>
        </p:spPr>
      </p:pic>
      <p:sp>
        <p:nvSpPr>
          <p:cNvPr id="13"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12 - DynamoDB Time to Live</a:t>
            </a:r>
            <a:endParaRPr lang="en-US" sz="2250" dirty="0"/>
          </a:p>
        </p:txBody>
      </p:sp>
      <p:sp>
        <p:nvSpPr>
          <p:cNvPr id="14" name="Text 1"/>
          <p:cNvSpPr/>
          <p:nvPr/>
        </p:nvSpPr>
        <p:spPr>
          <a:xfrm>
            <a:off x="666750" y="1143000"/>
            <a:ext cx="13716000" cy="28575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What is the primary benefit of enabling Time to Live (TTL) on a DynamoDB table?</a:t>
            </a:r>
            <a:endParaRPr lang="en-US" sz="1800" dirty="0"/>
          </a:p>
        </p:txBody>
      </p:sp>
      <p:sp>
        <p:nvSpPr>
          <p:cNvPr id="15" name="Text 2"/>
          <p:cNvSpPr/>
          <p:nvPr/>
        </p:nvSpPr>
        <p:spPr>
          <a:xfrm>
            <a:off x="533400" y="18859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16" name="Text 3"/>
          <p:cNvSpPr/>
          <p:nvPr/>
        </p:nvSpPr>
        <p:spPr>
          <a:xfrm>
            <a:off x="533400" y="215265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automatically encrypts data at rest for enhanced security.</a:t>
            </a:r>
            <a:endParaRPr lang="en-US" sz="1350" dirty="0"/>
          </a:p>
        </p:txBody>
      </p:sp>
      <p:sp>
        <p:nvSpPr>
          <p:cNvPr id="17" name="Text 4"/>
          <p:cNvSpPr/>
          <p:nvPr/>
        </p:nvSpPr>
        <p:spPr>
          <a:xfrm>
            <a:off x="6362700" y="18859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18" name="Text 5"/>
          <p:cNvSpPr/>
          <p:nvPr/>
        </p:nvSpPr>
        <p:spPr>
          <a:xfrm>
            <a:off x="6362700" y="21526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enables real-time analytics by streaming data changes to Amazon Kinesis.</a:t>
            </a:r>
            <a:endParaRPr lang="en-US" sz="1350" dirty="0"/>
          </a:p>
        </p:txBody>
      </p:sp>
      <p:sp>
        <p:nvSpPr>
          <p:cNvPr id="19" name="Text 6"/>
          <p:cNvSpPr/>
          <p:nvPr/>
        </p:nvSpPr>
        <p:spPr>
          <a:xfrm>
            <a:off x="533400" y="32194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20" name="Text 7"/>
          <p:cNvSpPr/>
          <p:nvPr/>
        </p:nvSpPr>
        <p:spPr>
          <a:xfrm>
            <a:off x="533400" y="3486150"/>
            <a:ext cx="52959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automates the deletion of expired items from the table, reducing storage costs and simplifying data lifecycle management without consuming write throughput.</a:t>
            </a:r>
            <a:endParaRPr lang="en-US" sz="1350" dirty="0"/>
          </a:p>
        </p:txBody>
      </p:sp>
      <p:sp>
        <p:nvSpPr>
          <p:cNvPr id="21" name="Text 8"/>
          <p:cNvSpPr/>
          <p:nvPr/>
        </p:nvSpPr>
        <p:spPr>
          <a:xfrm>
            <a:off x="6362700" y="321945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2" name="Text 9"/>
          <p:cNvSpPr/>
          <p:nvPr/>
        </p:nvSpPr>
        <p:spPr>
          <a:xfrm>
            <a:off x="6362700" y="3486150"/>
            <a:ext cx="52959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provides strong consistency for all read operations on the table.</a:t>
            </a:r>
            <a:endParaRPr lang="en-US" sz="1350" dirty="0"/>
          </a:p>
        </p:txBody>
      </p:sp>
      <p:sp>
        <p:nvSpPr>
          <p:cNvPr id="23" name="Text 10"/>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4" name="Text 11"/>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12 of 30</a:t>
            </a:r>
            <a:endParaRPr lang="en-US" sz="12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066800"/>
            <a:ext cx="11430000" cy="838200"/>
          </a:xfrm>
          <a:prstGeom prst="rect">
            <a:avLst/>
          </a:prstGeom>
        </p:spPr>
      </p:pic>
      <p:pic>
        <p:nvPicPr>
          <p:cNvPr id="5" name="Image 3" descr="preencoded.png"/>
          <p:cNvPicPr>
            <a:picLocks noChangeAspect="1"/>
          </p:cNvPicPr>
          <p:nvPr/>
        </p:nvPicPr>
        <p:blipFill>
          <a:blip r:embed="rId6"/>
          <a:stretch>
            <a:fillRect/>
          </a:stretch>
        </p:blipFill>
        <p:spPr>
          <a:xfrm>
            <a:off x="533400" y="1333500"/>
            <a:ext cx="228600" cy="304800"/>
          </a:xfrm>
          <a:prstGeom prst="rect">
            <a:avLst/>
          </a:prstGeom>
        </p:spPr>
      </p:pic>
      <p:pic>
        <p:nvPicPr>
          <p:cNvPr id="6" name="Image 4" descr="preencoded.png"/>
          <p:cNvPicPr>
            <a:picLocks noChangeAspect="1"/>
          </p:cNvPicPr>
          <p:nvPr/>
        </p:nvPicPr>
        <p:blipFill>
          <a:blip r:embed="rId7"/>
          <a:stretch>
            <a:fillRect/>
          </a:stretch>
        </p:blipFill>
        <p:spPr>
          <a:xfrm>
            <a:off x="381000" y="3895725"/>
            <a:ext cx="3657600" cy="1600200"/>
          </a:xfrm>
          <a:prstGeom prst="rect">
            <a:avLst/>
          </a:prstGeom>
        </p:spPr>
      </p:pic>
      <p:pic>
        <p:nvPicPr>
          <p:cNvPr id="7" name="Image 5" descr="preencoded.png"/>
          <p:cNvPicPr>
            <a:picLocks noChangeAspect="1"/>
          </p:cNvPicPr>
          <p:nvPr/>
        </p:nvPicPr>
        <p:blipFill>
          <a:blip r:embed="rId8"/>
          <a:stretch>
            <a:fillRect/>
          </a:stretch>
        </p:blipFill>
        <p:spPr>
          <a:xfrm>
            <a:off x="2057400" y="4048125"/>
            <a:ext cx="304800" cy="342900"/>
          </a:xfrm>
          <a:prstGeom prst="rect">
            <a:avLst/>
          </a:prstGeom>
        </p:spPr>
      </p:pic>
      <p:pic>
        <p:nvPicPr>
          <p:cNvPr id="8" name="Image 6" descr="preencoded.png"/>
          <p:cNvPicPr>
            <a:picLocks noChangeAspect="1"/>
          </p:cNvPicPr>
          <p:nvPr/>
        </p:nvPicPr>
        <p:blipFill>
          <a:blip r:embed="rId9"/>
          <a:stretch>
            <a:fillRect/>
          </a:stretch>
        </p:blipFill>
        <p:spPr>
          <a:xfrm>
            <a:off x="4267200" y="3895725"/>
            <a:ext cx="3657600" cy="1600200"/>
          </a:xfrm>
          <a:prstGeom prst="rect">
            <a:avLst/>
          </a:prstGeom>
        </p:spPr>
      </p:pic>
      <p:pic>
        <p:nvPicPr>
          <p:cNvPr id="9" name="Image 7" descr="preencoded.png"/>
          <p:cNvPicPr>
            <a:picLocks noChangeAspect="1"/>
          </p:cNvPicPr>
          <p:nvPr/>
        </p:nvPicPr>
        <p:blipFill>
          <a:blip r:embed="rId10"/>
          <a:stretch>
            <a:fillRect/>
          </a:stretch>
        </p:blipFill>
        <p:spPr>
          <a:xfrm>
            <a:off x="5924550" y="4048125"/>
            <a:ext cx="342900" cy="342900"/>
          </a:xfrm>
          <a:prstGeom prst="rect">
            <a:avLst/>
          </a:prstGeom>
        </p:spPr>
      </p:pic>
      <p:pic>
        <p:nvPicPr>
          <p:cNvPr id="10" name="Image 8" descr="preencoded.png"/>
          <p:cNvPicPr>
            <a:picLocks noChangeAspect="1"/>
          </p:cNvPicPr>
          <p:nvPr/>
        </p:nvPicPr>
        <p:blipFill>
          <a:blip r:embed="rId9"/>
          <a:stretch>
            <a:fillRect/>
          </a:stretch>
        </p:blipFill>
        <p:spPr>
          <a:xfrm>
            <a:off x="8153400" y="3895725"/>
            <a:ext cx="3657600" cy="1600200"/>
          </a:xfrm>
          <a:prstGeom prst="rect">
            <a:avLst/>
          </a:prstGeom>
        </p:spPr>
      </p:pic>
      <p:pic>
        <p:nvPicPr>
          <p:cNvPr id="11" name="Image 9" descr="preencoded.png"/>
          <p:cNvPicPr>
            <a:picLocks noChangeAspect="1"/>
          </p:cNvPicPr>
          <p:nvPr/>
        </p:nvPicPr>
        <p:blipFill>
          <a:blip r:embed="rId11"/>
          <a:stretch>
            <a:fillRect/>
          </a:stretch>
        </p:blipFill>
        <p:spPr>
          <a:xfrm>
            <a:off x="9767888" y="4048125"/>
            <a:ext cx="428625" cy="342900"/>
          </a:xfrm>
          <a:prstGeom prst="rect">
            <a:avLst/>
          </a:prstGeom>
        </p:spPr>
      </p:pic>
      <p:pic>
        <p:nvPicPr>
          <p:cNvPr id="12" name="Image 10" descr="preencoded.png"/>
          <p:cNvPicPr>
            <a:picLocks noChangeAspect="1"/>
          </p:cNvPicPr>
          <p:nvPr/>
        </p:nvPicPr>
        <p:blipFill>
          <a:blip r:embed="rId12"/>
          <a:stretch>
            <a:fillRect/>
          </a:stretch>
        </p:blipFill>
        <p:spPr>
          <a:xfrm>
            <a:off x="11239500" y="381000"/>
            <a:ext cx="571500" cy="571500"/>
          </a:xfrm>
          <a:prstGeom prst="rect">
            <a:avLst/>
          </a:prstGeom>
        </p:spPr>
      </p:pic>
      <p:pic>
        <p:nvPicPr>
          <p:cNvPr id="13" name="Image 11" descr="preencoded.png"/>
          <p:cNvPicPr>
            <a:picLocks noChangeAspect="1"/>
          </p:cNvPicPr>
          <p:nvPr/>
        </p:nvPicPr>
        <p:blipFill>
          <a:blip r:embed="rId13"/>
          <a:stretch>
            <a:fillRect/>
          </a:stretch>
        </p:blipFill>
        <p:spPr>
          <a:xfrm>
            <a:off x="381000" y="6419850"/>
            <a:ext cx="11430000" cy="57150"/>
          </a:xfrm>
          <a:prstGeom prst="rect">
            <a:avLst/>
          </a:prstGeom>
        </p:spPr>
      </p:pic>
      <p:pic>
        <p:nvPicPr>
          <p:cNvPr id="14" name="Image 12" descr="preencoded.png"/>
          <p:cNvPicPr>
            <a:picLocks noChangeAspect="1"/>
          </p:cNvPicPr>
          <p:nvPr/>
        </p:nvPicPr>
        <p:blipFill>
          <a:blip r:embed="rId14"/>
          <a:stretch>
            <a:fillRect/>
          </a:stretch>
        </p:blipFill>
        <p:spPr>
          <a:xfrm>
            <a:off x="381000" y="6419850"/>
            <a:ext cx="4572000" cy="57150"/>
          </a:xfrm>
          <a:prstGeom prst="rect">
            <a:avLst/>
          </a:prstGeom>
        </p:spPr>
      </p:pic>
      <p:sp>
        <p:nvSpPr>
          <p:cNvPr id="15"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12 - DynamoDB Time to Live</a:t>
            </a:r>
            <a:endParaRPr lang="en-US" sz="2250" dirty="0"/>
          </a:p>
        </p:txBody>
      </p:sp>
      <p:sp>
        <p:nvSpPr>
          <p:cNvPr id="16" name="Text 1"/>
          <p:cNvSpPr/>
          <p:nvPr/>
        </p:nvSpPr>
        <p:spPr>
          <a:xfrm>
            <a:off x="876300" y="1219200"/>
            <a:ext cx="10782300" cy="5334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Correct Answer:</a:t>
            </a:r>
            <a:r>
              <a:rPr lang="en-US" sz="1500" dirty="0">
                <a:solidFill>
                  <a:srgbClr val="000000"/>
                </a:solidFill>
                <a:latin typeface="ui-sans-serif" pitchFamily="34" charset="0"/>
                <a:ea typeface="ui-sans-serif" pitchFamily="34" charset="-122"/>
                <a:cs typeface="ui-sans-serif" pitchFamily="34" charset="-120"/>
              </a:rPr>
              <a:t> C. It automates the deletion of expired items from the table, reducing storage costs and simplifying data lifecycle management without consuming write throughput.</a:t>
            </a:r>
            <a:endParaRPr lang="en-US" sz="1500" dirty="0"/>
          </a:p>
        </p:txBody>
      </p:sp>
      <p:sp>
        <p:nvSpPr>
          <p:cNvPr id="17" name="Text 2"/>
          <p:cNvSpPr/>
          <p:nvPr/>
        </p:nvSpPr>
        <p:spPr>
          <a:xfrm>
            <a:off x="381000" y="2133600"/>
            <a:ext cx="11430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Explanation:</a:t>
            </a:r>
            <a:endParaRPr lang="en-US" sz="1800" dirty="0"/>
          </a:p>
        </p:txBody>
      </p:sp>
      <p:sp>
        <p:nvSpPr>
          <p:cNvPr id="18" name="Text 3"/>
          <p:cNvSpPr/>
          <p:nvPr/>
        </p:nvSpPr>
        <p:spPr>
          <a:xfrm>
            <a:off x="381000" y="2552700"/>
            <a:ext cx="11430000" cy="1114425"/>
          </a:xfrm>
          <a:prstGeom prst="rect">
            <a:avLst/>
          </a:prstGeom>
          <a:noFill/>
          <a:ln/>
        </p:spPr>
        <p:txBody>
          <a:bodyPr vert="horz" wrap="square" lIns="0" tIns="0" rIns="0" bIns="0" rtlCol="0" anchor="t"/>
          <a:lstStyle/>
          <a:p>
            <a:pPr marL="0" indent="0">
              <a:lnSpc>
                <a:spcPts val="2194"/>
              </a:lnSpc>
              <a:buNone/>
            </a:pPr>
            <a:r>
              <a:rPr lang="en-US" sz="1350" dirty="0">
                <a:solidFill>
                  <a:srgbClr val="374151"/>
                </a:solidFill>
                <a:latin typeface="ui-sans-serif" pitchFamily="34" charset="0"/>
                <a:ea typeface="ui-sans-serif" pitchFamily="34" charset="-122"/>
                <a:cs typeface="ui-sans-serif" pitchFamily="34" charset="-120"/>
              </a:rPr>
              <a:t>DynamoDB's Time to Live (TTL) feature allows you to define a per-item expiration timestamp. DynamoDB automatically deletes items past their expiration date, typically within a few days, without consuming any provisioned write throughput. This is highly beneficial for managing data that loses relevance over time, such as session data, logs, or temporary records, helping to reduce storage costs and simplify application logic for data cleanup.</a:t>
            </a:r>
            <a:endParaRPr lang="en-US" sz="1350" dirty="0"/>
          </a:p>
        </p:txBody>
      </p:sp>
      <p:sp>
        <p:nvSpPr>
          <p:cNvPr id="19" name="Text 4"/>
          <p:cNvSpPr/>
          <p:nvPr/>
        </p:nvSpPr>
        <p:spPr>
          <a:xfrm>
            <a:off x="1069494" y="4543425"/>
            <a:ext cx="2280464"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ui-sans-serif" pitchFamily="34" charset="0"/>
                <a:ea typeface="ui-sans-serif" pitchFamily="34" charset="-122"/>
                <a:cs typeface="ui-sans-serif" pitchFamily="34" charset="-120"/>
              </a:rPr>
              <a:t>Automated Cleanup</a:t>
            </a:r>
            <a:endParaRPr lang="en-US" sz="1500" dirty="0"/>
          </a:p>
        </p:txBody>
      </p:sp>
      <p:sp>
        <p:nvSpPr>
          <p:cNvPr id="20" name="Text 5"/>
          <p:cNvSpPr/>
          <p:nvPr/>
        </p:nvSpPr>
        <p:spPr>
          <a:xfrm>
            <a:off x="533400" y="4886325"/>
            <a:ext cx="335280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Items are automatically deleted when they expire, no application logic required</a:t>
            </a:r>
            <a:endParaRPr lang="en-US" sz="1200" dirty="0"/>
          </a:p>
        </p:txBody>
      </p:sp>
      <p:sp>
        <p:nvSpPr>
          <p:cNvPr id="21" name="Text 6"/>
          <p:cNvSpPr/>
          <p:nvPr/>
        </p:nvSpPr>
        <p:spPr>
          <a:xfrm>
            <a:off x="5234107" y="4543425"/>
            <a:ext cx="1723787"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ui-sans-serif" pitchFamily="34" charset="0"/>
                <a:ea typeface="ui-sans-serif" pitchFamily="34" charset="-122"/>
                <a:cs typeface="ui-sans-serif" pitchFamily="34" charset="-120"/>
              </a:rPr>
              <a:t>Cost Reduction</a:t>
            </a:r>
            <a:endParaRPr lang="en-US" sz="1500" dirty="0"/>
          </a:p>
        </p:txBody>
      </p:sp>
      <p:sp>
        <p:nvSpPr>
          <p:cNvPr id="22" name="Text 7"/>
          <p:cNvSpPr/>
          <p:nvPr/>
        </p:nvSpPr>
        <p:spPr>
          <a:xfrm>
            <a:off x="4419600" y="4886325"/>
            <a:ext cx="335280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Reduced storage costs for temporary data that's no longer needed</a:t>
            </a:r>
            <a:endParaRPr lang="en-US" sz="1200" dirty="0"/>
          </a:p>
        </p:txBody>
      </p:sp>
      <p:sp>
        <p:nvSpPr>
          <p:cNvPr id="23" name="Text 8"/>
          <p:cNvSpPr/>
          <p:nvPr/>
        </p:nvSpPr>
        <p:spPr>
          <a:xfrm>
            <a:off x="9086567" y="4543425"/>
            <a:ext cx="1791117"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ui-sans-serif" pitchFamily="34" charset="0"/>
                <a:ea typeface="ui-sans-serif" pitchFamily="34" charset="-122"/>
                <a:cs typeface="ui-sans-serif" pitchFamily="34" charset="-120"/>
              </a:rPr>
              <a:t>Simplified Code</a:t>
            </a:r>
            <a:endParaRPr lang="en-US" sz="1500" dirty="0"/>
          </a:p>
        </p:txBody>
      </p:sp>
      <p:sp>
        <p:nvSpPr>
          <p:cNvPr id="24" name="Text 9"/>
          <p:cNvSpPr/>
          <p:nvPr/>
        </p:nvSpPr>
        <p:spPr>
          <a:xfrm>
            <a:off x="8305800" y="4886325"/>
            <a:ext cx="335280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Eliminates need for application logic to track and delete expired items</a:t>
            </a:r>
            <a:endParaRPr lang="en-US" sz="1200" dirty="0"/>
          </a:p>
        </p:txBody>
      </p:sp>
      <p:sp>
        <p:nvSpPr>
          <p:cNvPr id="25" name="Text 10"/>
          <p:cNvSpPr/>
          <p:nvPr/>
        </p:nvSpPr>
        <p:spPr>
          <a:xfrm>
            <a:off x="381000" y="6134100"/>
            <a:ext cx="1033343"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a:t>
            </a:r>
            <a:endParaRPr lang="en-US" sz="1200" dirty="0"/>
          </a:p>
        </p:txBody>
      </p:sp>
      <p:sp>
        <p:nvSpPr>
          <p:cNvPr id="26" name="Text 11"/>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12 of 30</a:t>
            </a:r>
            <a:endParaRPr lang="en-US" sz="1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2018E-E0F3-B2FF-4BD0-0A1F72E4951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752F726-537B-8205-862D-B9DAD08A76B4}"/>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31302BAC-A445-D56B-D279-D18E1CE01019}"/>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5EC57B27-2A7C-02EB-3E7B-03C99E1E63E0}"/>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0DD723A6-EFA3-D501-7E7C-FDF87A1E3B28}"/>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1DA365D4-A1F9-991A-A3DC-1F1960D5D47E}"/>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C2B3979A-4C5B-CFDB-6A26-C097F2D31DF0}"/>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A03E31F1-9AC2-0DF9-8452-9C878616BC98}"/>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45BB8CB5-5B2B-E6E7-846B-FC387DC59731}"/>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CDC50FC2-C2B4-A664-8407-8DD7E2E383C0}"/>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9A03AAD7-56F4-98DB-A634-A9A128D515FE}"/>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7F76159C-EA10-9649-850E-EBBE56CE7D60}"/>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4F692415-2A6B-9B27-6B3F-4D26ACA413E2}"/>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2352DC5C-3374-9533-8676-E0714AA50CFF}"/>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12B0C3DA-C4B3-3B5D-0A37-D16C3EFDEDE7}"/>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0D57352C-6932-44F6-B2D4-BADF8517503B}"/>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6CB9F58E-10E4-60F4-06C0-C26E81625950}"/>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F0CF789B-259E-2C10-CA35-A5240BF0343C}"/>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245BE653-868E-319F-E5DC-E1CE72855582}"/>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7F12F3BC-6A91-1084-C2B7-67BD94A30322}"/>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5480764B-6EE8-B803-FF62-A2BD96DBC465}"/>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A41DFEAF-5B10-463D-42EC-2BEC44842541}"/>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E2E7B5EC-06FF-A20B-B098-47FEE63C3365}"/>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76323E3F-64A0-3F1E-67C3-DBCCC8AA2A2B}"/>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F18EE356-5CE3-9094-491D-2B820DA987C2}"/>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E5C6CE06-A3DF-0498-B107-4D3E83B30D3C}"/>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3457B0EF-02C8-D135-24EA-BFF4F367A130}"/>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AA68BFD1-9F23-DF91-7A3E-3C27419E85DF}"/>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55354246-503D-66BF-3413-20EF6067EE83}"/>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0C138C64-2BE4-7438-DF9F-751B9E3BE29C}"/>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7B2F0127-6373-B770-CFEB-E26949DC4AE1}"/>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0608088C-5259-5B00-CF23-06871846DC69}"/>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002B75FF-26CA-BF6C-82CA-2C41C95A65F9}"/>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190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5727940"/>
          </a:xfrm>
          <a:prstGeom prst="rect">
            <a:avLst/>
          </a:prstGeom>
        </p:spPr>
      </p:pic>
      <p:pic>
        <p:nvPicPr>
          <p:cNvPr id="4" name="Image 2" descr="preencoded.png"/>
          <p:cNvPicPr>
            <a:picLocks noChangeAspect="1"/>
          </p:cNvPicPr>
          <p:nvPr/>
        </p:nvPicPr>
        <p:blipFill>
          <a:blip r:embed="rId5"/>
          <a:stretch>
            <a:fillRect/>
          </a:stretch>
        </p:blipFill>
        <p:spPr>
          <a:xfrm>
            <a:off x="609600" y="9906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409700"/>
            <a:ext cx="5372100" cy="1828800"/>
          </a:xfrm>
          <a:prstGeom prst="rect">
            <a:avLst/>
          </a:prstGeom>
        </p:spPr>
      </p:pic>
      <p:pic>
        <p:nvPicPr>
          <p:cNvPr id="6" name="Image 4" descr="preencoded.png"/>
          <p:cNvPicPr>
            <a:picLocks noChangeAspect="1"/>
          </p:cNvPicPr>
          <p:nvPr/>
        </p:nvPicPr>
        <p:blipFill>
          <a:blip r:embed="rId7"/>
          <a:stretch>
            <a:fillRect/>
          </a:stretch>
        </p:blipFill>
        <p:spPr>
          <a:xfrm>
            <a:off x="800100" y="1600200"/>
            <a:ext cx="400050" cy="533400"/>
          </a:xfrm>
          <a:prstGeom prst="rect">
            <a:avLst/>
          </a:prstGeom>
        </p:spPr>
      </p:pic>
      <p:pic>
        <p:nvPicPr>
          <p:cNvPr id="7" name="Image 5" descr="preencoded.png"/>
          <p:cNvPicPr>
            <a:picLocks noChangeAspect="1"/>
          </p:cNvPicPr>
          <p:nvPr/>
        </p:nvPicPr>
        <p:blipFill>
          <a:blip r:embed="rId8"/>
          <a:stretch>
            <a:fillRect/>
          </a:stretch>
        </p:blipFill>
        <p:spPr>
          <a:xfrm>
            <a:off x="914400" y="1714500"/>
            <a:ext cx="171450" cy="304800"/>
          </a:xfrm>
          <a:prstGeom prst="rect">
            <a:avLst/>
          </a:prstGeom>
        </p:spPr>
      </p:pic>
      <p:pic>
        <p:nvPicPr>
          <p:cNvPr id="8" name="Image 6" descr="preencoded.png"/>
          <p:cNvPicPr>
            <a:picLocks noChangeAspect="1"/>
          </p:cNvPicPr>
          <p:nvPr/>
        </p:nvPicPr>
        <p:blipFill>
          <a:blip r:embed="rId9"/>
          <a:stretch>
            <a:fillRect/>
          </a:stretch>
        </p:blipFill>
        <p:spPr>
          <a:xfrm>
            <a:off x="1352550" y="2514600"/>
            <a:ext cx="1461939" cy="228600"/>
          </a:xfrm>
          <a:prstGeom prst="rect">
            <a:avLst/>
          </a:prstGeom>
        </p:spPr>
      </p:pic>
      <p:pic>
        <p:nvPicPr>
          <p:cNvPr id="9" name="Image 7" descr="preencoded.png"/>
          <p:cNvPicPr>
            <a:picLocks noChangeAspect="1"/>
          </p:cNvPicPr>
          <p:nvPr/>
        </p:nvPicPr>
        <p:blipFill>
          <a:blip r:embed="rId10"/>
          <a:stretch>
            <a:fillRect/>
          </a:stretch>
        </p:blipFill>
        <p:spPr>
          <a:xfrm>
            <a:off x="2890689" y="2514600"/>
            <a:ext cx="1019770" cy="228600"/>
          </a:xfrm>
          <a:prstGeom prst="rect">
            <a:avLst/>
          </a:prstGeom>
        </p:spPr>
      </p:pic>
      <p:pic>
        <p:nvPicPr>
          <p:cNvPr id="10" name="Image 8" descr="preencoded.png"/>
          <p:cNvPicPr>
            <a:picLocks noChangeAspect="1"/>
          </p:cNvPicPr>
          <p:nvPr/>
        </p:nvPicPr>
        <p:blipFill>
          <a:blip r:embed="rId11"/>
          <a:stretch>
            <a:fillRect/>
          </a:stretch>
        </p:blipFill>
        <p:spPr>
          <a:xfrm>
            <a:off x="3986659" y="2514600"/>
            <a:ext cx="748457" cy="228600"/>
          </a:xfrm>
          <a:prstGeom prst="rect">
            <a:avLst/>
          </a:prstGeom>
        </p:spPr>
      </p:pic>
      <p:pic>
        <p:nvPicPr>
          <p:cNvPr id="11" name="Image 9" descr="preencoded.png"/>
          <p:cNvPicPr>
            <a:picLocks noChangeAspect="1"/>
          </p:cNvPicPr>
          <p:nvPr/>
        </p:nvPicPr>
        <p:blipFill>
          <a:blip r:embed="rId12"/>
          <a:stretch>
            <a:fillRect/>
          </a:stretch>
        </p:blipFill>
        <p:spPr>
          <a:xfrm>
            <a:off x="1352550" y="2876550"/>
            <a:ext cx="133350" cy="133350"/>
          </a:xfrm>
          <a:prstGeom prst="rect">
            <a:avLst/>
          </a:prstGeom>
        </p:spPr>
      </p:pic>
      <p:pic>
        <p:nvPicPr>
          <p:cNvPr id="12" name="Image 10" descr="preencoded.png"/>
          <p:cNvPicPr>
            <a:picLocks noChangeAspect="1"/>
          </p:cNvPicPr>
          <p:nvPr/>
        </p:nvPicPr>
        <p:blipFill>
          <a:blip r:embed="rId13"/>
          <a:stretch>
            <a:fillRect/>
          </a:stretch>
        </p:blipFill>
        <p:spPr>
          <a:xfrm>
            <a:off x="6210300" y="1409700"/>
            <a:ext cx="5372100" cy="1828800"/>
          </a:xfrm>
          <a:prstGeom prst="rect">
            <a:avLst/>
          </a:prstGeom>
        </p:spPr>
      </p:pic>
      <p:pic>
        <p:nvPicPr>
          <p:cNvPr id="13" name="Image 11" descr="preencoded.png"/>
          <p:cNvPicPr>
            <a:picLocks noChangeAspect="1"/>
          </p:cNvPicPr>
          <p:nvPr/>
        </p:nvPicPr>
        <p:blipFill>
          <a:blip r:embed="rId14"/>
          <a:stretch>
            <a:fillRect/>
          </a:stretch>
        </p:blipFill>
        <p:spPr>
          <a:xfrm>
            <a:off x="6400800" y="1600200"/>
            <a:ext cx="400050" cy="533400"/>
          </a:xfrm>
          <a:prstGeom prst="rect">
            <a:avLst/>
          </a:prstGeom>
        </p:spPr>
      </p:pic>
      <p:pic>
        <p:nvPicPr>
          <p:cNvPr id="14" name="Image 12" descr="preencoded.png"/>
          <p:cNvPicPr>
            <a:picLocks noChangeAspect="1"/>
          </p:cNvPicPr>
          <p:nvPr/>
        </p:nvPicPr>
        <p:blipFill>
          <a:blip r:embed="rId15"/>
          <a:stretch>
            <a:fillRect/>
          </a:stretch>
        </p:blipFill>
        <p:spPr>
          <a:xfrm>
            <a:off x="6515100" y="1714500"/>
            <a:ext cx="171450" cy="304800"/>
          </a:xfrm>
          <a:prstGeom prst="rect">
            <a:avLst/>
          </a:prstGeom>
        </p:spPr>
      </p:pic>
      <p:pic>
        <p:nvPicPr>
          <p:cNvPr id="15" name="Image 13" descr="preencoded.png"/>
          <p:cNvPicPr>
            <a:picLocks noChangeAspect="1"/>
          </p:cNvPicPr>
          <p:nvPr/>
        </p:nvPicPr>
        <p:blipFill>
          <a:blip r:embed="rId16"/>
          <a:stretch>
            <a:fillRect/>
          </a:stretch>
        </p:blipFill>
        <p:spPr>
          <a:xfrm>
            <a:off x="6953250" y="2514600"/>
            <a:ext cx="744587" cy="228600"/>
          </a:xfrm>
          <a:prstGeom prst="rect">
            <a:avLst/>
          </a:prstGeom>
        </p:spPr>
      </p:pic>
      <p:pic>
        <p:nvPicPr>
          <p:cNvPr id="16" name="Image 14" descr="preencoded.png"/>
          <p:cNvPicPr>
            <a:picLocks noChangeAspect="1"/>
          </p:cNvPicPr>
          <p:nvPr/>
        </p:nvPicPr>
        <p:blipFill>
          <a:blip r:embed="rId17"/>
          <a:stretch>
            <a:fillRect/>
          </a:stretch>
        </p:blipFill>
        <p:spPr>
          <a:xfrm>
            <a:off x="7774037" y="2514600"/>
            <a:ext cx="1376660" cy="228600"/>
          </a:xfrm>
          <a:prstGeom prst="rect">
            <a:avLst/>
          </a:prstGeom>
        </p:spPr>
      </p:pic>
      <p:pic>
        <p:nvPicPr>
          <p:cNvPr id="17" name="Image 15" descr="preencoded.png"/>
          <p:cNvPicPr>
            <a:picLocks noChangeAspect="1"/>
          </p:cNvPicPr>
          <p:nvPr/>
        </p:nvPicPr>
        <p:blipFill>
          <a:blip r:embed="rId12"/>
          <a:stretch>
            <a:fillRect/>
          </a:stretch>
        </p:blipFill>
        <p:spPr>
          <a:xfrm>
            <a:off x="6953250" y="2876550"/>
            <a:ext cx="133350" cy="133350"/>
          </a:xfrm>
          <a:prstGeom prst="rect">
            <a:avLst/>
          </a:prstGeom>
        </p:spPr>
      </p:pic>
      <p:pic>
        <p:nvPicPr>
          <p:cNvPr id="18" name="Image 16" descr="preencoded.png"/>
          <p:cNvPicPr>
            <a:picLocks noChangeAspect="1"/>
          </p:cNvPicPr>
          <p:nvPr/>
        </p:nvPicPr>
        <p:blipFill>
          <a:blip r:embed="rId18"/>
          <a:stretch>
            <a:fillRect/>
          </a:stretch>
        </p:blipFill>
        <p:spPr>
          <a:xfrm>
            <a:off x="609600" y="3467100"/>
            <a:ext cx="5372100" cy="2019300"/>
          </a:xfrm>
          <a:prstGeom prst="rect">
            <a:avLst/>
          </a:prstGeom>
        </p:spPr>
      </p:pic>
      <p:pic>
        <p:nvPicPr>
          <p:cNvPr id="19" name="Image 17" descr="preencoded.png"/>
          <p:cNvPicPr>
            <a:picLocks noChangeAspect="1"/>
          </p:cNvPicPr>
          <p:nvPr/>
        </p:nvPicPr>
        <p:blipFill>
          <a:blip r:embed="rId19"/>
          <a:stretch>
            <a:fillRect/>
          </a:stretch>
        </p:blipFill>
        <p:spPr>
          <a:xfrm>
            <a:off x="800100" y="3657600"/>
            <a:ext cx="485775" cy="533400"/>
          </a:xfrm>
          <a:prstGeom prst="rect">
            <a:avLst/>
          </a:prstGeom>
        </p:spPr>
      </p:pic>
      <p:pic>
        <p:nvPicPr>
          <p:cNvPr id="20" name="Image 18" descr="preencoded.png"/>
          <p:cNvPicPr>
            <a:picLocks noChangeAspect="1"/>
          </p:cNvPicPr>
          <p:nvPr/>
        </p:nvPicPr>
        <p:blipFill>
          <a:blip r:embed="rId20"/>
          <a:stretch>
            <a:fillRect/>
          </a:stretch>
        </p:blipFill>
        <p:spPr>
          <a:xfrm>
            <a:off x="914400" y="3771900"/>
            <a:ext cx="257175" cy="304800"/>
          </a:xfrm>
          <a:prstGeom prst="rect">
            <a:avLst/>
          </a:prstGeom>
        </p:spPr>
      </p:pic>
      <p:pic>
        <p:nvPicPr>
          <p:cNvPr id="21" name="Image 19" descr="preencoded.png"/>
          <p:cNvPicPr>
            <a:picLocks noChangeAspect="1"/>
          </p:cNvPicPr>
          <p:nvPr/>
        </p:nvPicPr>
        <p:blipFill>
          <a:blip r:embed="rId21"/>
          <a:stretch>
            <a:fillRect/>
          </a:stretch>
        </p:blipFill>
        <p:spPr>
          <a:xfrm>
            <a:off x="1438275" y="4572000"/>
            <a:ext cx="777478" cy="228600"/>
          </a:xfrm>
          <a:prstGeom prst="rect">
            <a:avLst/>
          </a:prstGeom>
        </p:spPr>
      </p:pic>
      <p:pic>
        <p:nvPicPr>
          <p:cNvPr id="22" name="Image 20" descr="preencoded.png"/>
          <p:cNvPicPr>
            <a:picLocks noChangeAspect="1"/>
          </p:cNvPicPr>
          <p:nvPr/>
        </p:nvPicPr>
        <p:blipFill>
          <a:blip r:embed="rId22"/>
          <a:stretch>
            <a:fillRect/>
          </a:stretch>
        </p:blipFill>
        <p:spPr>
          <a:xfrm>
            <a:off x="2291953" y="4572000"/>
            <a:ext cx="1314004" cy="228600"/>
          </a:xfrm>
          <a:prstGeom prst="rect">
            <a:avLst/>
          </a:prstGeom>
        </p:spPr>
      </p:pic>
      <p:pic>
        <p:nvPicPr>
          <p:cNvPr id="23" name="Image 21" descr="preencoded.png"/>
          <p:cNvPicPr>
            <a:picLocks noChangeAspect="1"/>
          </p:cNvPicPr>
          <p:nvPr/>
        </p:nvPicPr>
        <p:blipFill>
          <a:blip r:embed="rId23"/>
          <a:stretch>
            <a:fillRect/>
          </a:stretch>
        </p:blipFill>
        <p:spPr>
          <a:xfrm>
            <a:off x="3682157" y="4572000"/>
            <a:ext cx="1323975" cy="228600"/>
          </a:xfrm>
          <a:prstGeom prst="rect">
            <a:avLst/>
          </a:prstGeom>
        </p:spPr>
      </p:pic>
      <p:pic>
        <p:nvPicPr>
          <p:cNvPr id="24" name="Image 22" descr="preencoded.png"/>
          <p:cNvPicPr>
            <a:picLocks noChangeAspect="1"/>
          </p:cNvPicPr>
          <p:nvPr/>
        </p:nvPicPr>
        <p:blipFill>
          <a:blip r:embed="rId12"/>
          <a:stretch>
            <a:fillRect/>
          </a:stretch>
        </p:blipFill>
        <p:spPr>
          <a:xfrm>
            <a:off x="1438275" y="4933950"/>
            <a:ext cx="133350" cy="133350"/>
          </a:xfrm>
          <a:prstGeom prst="rect">
            <a:avLst/>
          </a:prstGeom>
        </p:spPr>
      </p:pic>
      <p:pic>
        <p:nvPicPr>
          <p:cNvPr id="25" name="Image 23" descr="preencoded.png"/>
          <p:cNvPicPr>
            <a:picLocks noChangeAspect="1"/>
          </p:cNvPicPr>
          <p:nvPr/>
        </p:nvPicPr>
        <p:blipFill>
          <a:blip r:embed="rId24"/>
          <a:stretch>
            <a:fillRect/>
          </a:stretch>
        </p:blipFill>
        <p:spPr>
          <a:xfrm>
            <a:off x="6210300" y="3467100"/>
            <a:ext cx="5372100" cy="2019300"/>
          </a:xfrm>
          <a:prstGeom prst="rect">
            <a:avLst/>
          </a:prstGeom>
        </p:spPr>
      </p:pic>
      <p:pic>
        <p:nvPicPr>
          <p:cNvPr id="26" name="Image 24" descr="preencoded.png"/>
          <p:cNvPicPr>
            <a:picLocks noChangeAspect="1"/>
          </p:cNvPicPr>
          <p:nvPr/>
        </p:nvPicPr>
        <p:blipFill>
          <a:blip r:embed="rId25"/>
          <a:stretch>
            <a:fillRect/>
          </a:stretch>
        </p:blipFill>
        <p:spPr>
          <a:xfrm>
            <a:off x="6400800" y="3657600"/>
            <a:ext cx="485775" cy="533400"/>
          </a:xfrm>
          <a:prstGeom prst="rect">
            <a:avLst/>
          </a:prstGeom>
        </p:spPr>
      </p:pic>
      <p:pic>
        <p:nvPicPr>
          <p:cNvPr id="27" name="Image 25" descr="preencoded.png"/>
          <p:cNvPicPr>
            <a:picLocks noChangeAspect="1"/>
          </p:cNvPicPr>
          <p:nvPr/>
        </p:nvPicPr>
        <p:blipFill>
          <a:blip r:embed="rId26"/>
          <a:stretch>
            <a:fillRect/>
          </a:stretch>
        </p:blipFill>
        <p:spPr>
          <a:xfrm>
            <a:off x="6515100" y="3771900"/>
            <a:ext cx="257175" cy="304800"/>
          </a:xfrm>
          <a:prstGeom prst="rect">
            <a:avLst/>
          </a:prstGeom>
        </p:spPr>
      </p:pic>
      <p:pic>
        <p:nvPicPr>
          <p:cNvPr id="28" name="Image 26" descr="preencoded.png"/>
          <p:cNvPicPr>
            <a:picLocks noChangeAspect="1"/>
          </p:cNvPicPr>
          <p:nvPr/>
        </p:nvPicPr>
        <p:blipFill>
          <a:blip r:embed="rId27"/>
          <a:stretch>
            <a:fillRect/>
          </a:stretch>
        </p:blipFill>
        <p:spPr>
          <a:xfrm>
            <a:off x="7038975" y="4572000"/>
            <a:ext cx="503039" cy="228600"/>
          </a:xfrm>
          <a:prstGeom prst="rect">
            <a:avLst/>
          </a:prstGeom>
        </p:spPr>
      </p:pic>
      <p:pic>
        <p:nvPicPr>
          <p:cNvPr id="29" name="Image 27" descr="preencoded.png"/>
          <p:cNvPicPr>
            <a:picLocks noChangeAspect="1"/>
          </p:cNvPicPr>
          <p:nvPr/>
        </p:nvPicPr>
        <p:blipFill>
          <a:blip r:embed="rId28"/>
          <a:stretch>
            <a:fillRect/>
          </a:stretch>
        </p:blipFill>
        <p:spPr>
          <a:xfrm>
            <a:off x="7618214" y="4572000"/>
            <a:ext cx="1477566" cy="228600"/>
          </a:xfrm>
          <a:prstGeom prst="rect">
            <a:avLst/>
          </a:prstGeom>
        </p:spPr>
      </p:pic>
      <p:pic>
        <p:nvPicPr>
          <p:cNvPr id="30" name="Image 28" descr="preencoded.png"/>
          <p:cNvPicPr>
            <a:picLocks noChangeAspect="1"/>
          </p:cNvPicPr>
          <p:nvPr/>
        </p:nvPicPr>
        <p:blipFill>
          <a:blip r:embed="rId29"/>
          <a:stretch>
            <a:fillRect/>
          </a:stretch>
        </p:blipFill>
        <p:spPr>
          <a:xfrm>
            <a:off x="9171980" y="4572000"/>
            <a:ext cx="1210419" cy="228600"/>
          </a:xfrm>
          <a:prstGeom prst="rect">
            <a:avLst/>
          </a:prstGeom>
        </p:spPr>
      </p:pic>
      <p:pic>
        <p:nvPicPr>
          <p:cNvPr id="31" name="Image 29" descr="preencoded.png"/>
          <p:cNvPicPr>
            <a:picLocks noChangeAspect="1"/>
          </p:cNvPicPr>
          <p:nvPr/>
        </p:nvPicPr>
        <p:blipFill>
          <a:blip r:embed="rId12"/>
          <a:stretch>
            <a:fillRect/>
          </a:stretch>
        </p:blipFill>
        <p:spPr>
          <a:xfrm>
            <a:off x="7038975" y="4933950"/>
            <a:ext cx="133350" cy="133350"/>
          </a:xfrm>
          <a:prstGeom prst="rect">
            <a:avLst/>
          </a:prstGeom>
        </p:spPr>
      </p:pic>
      <p:sp>
        <p:nvSpPr>
          <p:cNvPr id="33"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Non-Relational Databases</a:t>
            </a:r>
            <a:endParaRPr lang="en-US" sz="2700" dirty="0"/>
          </a:p>
        </p:txBody>
      </p:sp>
      <p:sp>
        <p:nvSpPr>
          <p:cNvPr id="34" name="Text 1"/>
          <p:cNvSpPr/>
          <p:nvPr/>
        </p:nvSpPr>
        <p:spPr>
          <a:xfrm>
            <a:off x="1352550" y="1600200"/>
            <a:ext cx="44386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Amazon DynamoDB</a:t>
            </a:r>
            <a:endParaRPr lang="en-US" sz="1500" dirty="0"/>
          </a:p>
        </p:txBody>
      </p:sp>
      <p:sp>
        <p:nvSpPr>
          <p:cNvPr id="35" name="Text 2"/>
          <p:cNvSpPr/>
          <p:nvPr/>
        </p:nvSpPr>
        <p:spPr>
          <a:xfrm>
            <a:off x="1352550" y="1943100"/>
            <a:ext cx="44386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Fully managed, serverless NoSQL database delivering single-digit millisecond performance at any scale.</a:t>
            </a:r>
            <a:endParaRPr lang="en-US" sz="1200" dirty="0"/>
          </a:p>
        </p:txBody>
      </p:sp>
      <p:sp>
        <p:nvSpPr>
          <p:cNvPr id="36" name="Text 3"/>
          <p:cNvSpPr/>
          <p:nvPr/>
        </p:nvSpPr>
        <p:spPr>
          <a:xfrm>
            <a:off x="1428750" y="2514600"/>
            <a:ext cx="1754326" cy="228600"/>
          </a:xfrm>
          <a:prstGeom prst="rect">
            <a:avLst/>
          </a:prstGeom>
          <a:noFill/>
          <a:ln/>
        </p:spPr>
        <p:txBody>
          <a:bodyPr vert="horz" wrap="square" lIns="0" tIns="0" rIns="0" bIns="0" rtlCol="0" anchor="t"/>
          <a:lstStyle/>
          <a:p>
            <a:pPr marL="0" indent="0">
              <a:lnSpc>
                <a:spcPts val="1200"/>
              </a:lnSpc>
              <a:buNone/>
            </a:pPr>
            <a:r>
              <a:rPr lang="en-US" sz="900" dirty="0">
                <a:solidFill>
                  <a:srgbClr val="C2410C"/>
                </a:solidFill>
                <a:latin typeface="ui-sans-serif" pitchFamily="34" charset="0"/>
                <a:ea typeface="ui-sans-serif" pitchFamily="34" charset="-122"/>
                <a:cs typeface="ui-sans-serif" pitchFamily="34" charset="-120"/>
              </a:rPr>
              <a:t>Key-value &amp; Document</a:t>
            </a:r>
            <a:endParaRPr lang="en-US" sz="900" dirty="0"/>
          </a:p>
        </p:txBody>
      </p:sp>
      <p:sp>
        <p:nvSpPr>
          <p:cNvPr id="37" name="Text 4"/>
          <p:cNvSpPr/>
          <p:nvPr/>
        </p:nvSpPr>
        <p:spPr>
          <a:xfrm>
            <a:off x="2966889" y="2514600"/>
            <a:ext cx="1223724" cy="228600"/>
          </a:xfrm>
          <a:prstGeom prst="rect">
            <a:avLst/>
          </a:prstGeom>
          <a:noFill/>
          <a:ln/>
        </p:spPr>
        <p:txBody>
          <a:bodyPr vert="horz" wrap="square" lIns="0" tIns="0" rIns="0" bIns="0" rtlCol="0" anchor="t"/>
          <a:lstStyle/>
          <a:p>
            <a:pPr marL="0" indent="0">
              <a:lnSpc>
                <a:spcPts val="1200"/>
              </a:lnSpc>
              <a:buNone/>
            </a:pPr>
            <a:r>
              <a:rPr lang="en-US" sz="900" dirty="0">
                <a:solidFill>
                  <a:srgbClr val="374151"/>
                </a:solidFill>
                <a:latin typeface="ui-sans-serif" pitchFamily="34" charset="0"/>
                <a:ea typeface="ui-sans-serif" pitchFamily="34" charset="-122"/>
                <a:cs typeface="ui-sans-serif" pitchFamily="34" charset="-120"/>
              </a:rPr>
              <a:t>Highly scalable</a:t>
            </a:r>
            <a:endParaRPr lang="en-US" sz="900" dirty="0"/>
          </a:p>
        </p:txBody>
      </p:sp>
      <p:sp>
        <p:nvSpPr>
          <p:cNvPr id="38" name="Text 5"/>
          <p:cNvSpPr/>
          <p:nvPr/>
        </p:nvSpPr>
        <p:spPr>
          <a:xfrm>
            <a:off x="4062859" y="2514600"/>
            <a:ext cx="898148" cy="228600"/>
          </a:xfrm>
          <a:prstGeom prst="rect">
            <a:avLst/>
          </a:prstGeom>
          <a:noFill/>
          <a:ln/>
        </p:spPr>
        <p:txBody>
          <a:bodyPr vert="horz" wrap="square" lIns="0" tIns="0" rIns="0" bIns="0" rtlCol="0" anchor="t"/>
          <a:lstStyle/>
          <a:p>
            <a:pPr marL="0" indent="0">
              <a:lnSpc>
                <a:spcPts val="1200"/>
              </a:lnSpc>
              <a:buNone/>
            </a:pPr>
            <a:r>
              <a:rPr lang="en-US" sz="900" dirty="0">
                <a:solidFill>
                  <a:srgbClr val="374151"/>
                </a:solidFill>
                <a:latin typeface="ui-sans-serif" pitchFamily="34" charset="0"/>
                <a:ea typeface="ui-sans-serif" pitchFamily="34" charset="-122"/>
                <a:cs typeface="ui-sans-serif" pitchFamily="34" charset="-120"/>
              </a:rPr>
              <a:t>Serverless</a:t>
            </a:r>
            <a:endParaRPr lang="en-US" sz="900" dirty="0"/>
          </a:p>
        </p:txBody>
      </p:sp>
      <p:sp>
        <p:nvSpPr>
          <p:cNvPr id="39" name="Text 6"/>
          <p:cNvSpPr/>
          <p:nvPr/>
        </p:nvSpPr>
        <p:spPr>
          <a:xfrm>
            <a:off x="1524000" y="2857500"/>
            <a:ext cx="53263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Ideal for: web applications, gaming, mobile backends</a:t>
            </a:r>
            <a:endParaRPr lang="en-US" sz="1050" dirty="0"/>
          </a:p>
        </p:txBody>
      </p:sp>
      <p:sp>
        <p:nvSpPr>
          <p:cNvPr id="40" name="Text 7"/>
          <p:cNvSpPr/>
          <p:nvPr/>
        </p:nvSpPr>
        <p:spPr>
          <a:xfrm>
            <a:off x="6953250" y="1600200"/>
            <a:ext cx="44386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Amazon DocumentDB</a:t>
            </a:r>
            <a:endParaRPr lang="en-US" sz="1500" dirty="0"/>
          </a:p>
        </p:txBody>
      </p:sp>
      <p:sp>
        <p:nvSpPr>
          <p:cNvPr id="41" name="Text 8"/>
          <p:cNvSpPr/>
          <p:nvPr/>
        </p:nvSpPr>
        <p:spPr>
          <a:xfrm>
            <a:off x="6953250" y="1943100"/>
            <a:ext cx="44386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Fully managed document database compatible with MongoDB APIs, designed for performance and scalability.</a:t>
            </a:r>
            <a:endParaRPr lang="en-US" sz="1200" dirty="0"/>
          </a:p>
        </p:txBody>
      </p:sp>
      <p:sp>
        <p:nvSpPr>
          <p:cNvPr id="42" name="Text 9"/>
          <p:cNvSpPr/>
          <p:nvPr/>
        </p:nvSpPr>
        <p:spPr>
          <a:xfrm>
            <a:off x="7029450" y="2514600"/>
            <a:ext cx="893505" cy="228600"/>
          </a:xfrm>
          <a:prstGeom prst="rect">
            <a:avLst/>
          </a:prstGeom>
          <a:noFill/>
          <a:ln/>
        </p:spPr>
        <p:txBody>
          <a:bodyPr vert="horz" wrap="square" lIns="0" tIns="0" rIns="0" bIns="0" rtlCol="0" anchor="t"/>
          <a:lstStyle/>
          <a:p>
            <a:pPr marL="0" indent="0">
              <a:lnSpc>
                <a:spcPts val="1200"/>
              </a:lnSpc>
              <a:buNone/>
            </a:pPr>
            <a:r>
              <a:rPr lang="en-US" sz="900" dirty="0">
                <a:solidFill>
                  <a:srgbClr val="1D4ED8"/>
                </a:solidFill>
                <a:latin typeface="ui-sans-serif" pitchFamily="34" charset="0"/>
                <a:ea typeface="ui-sans-serif" pitchFamily="34" charset="-122"/>
                <a:cs typeface="ui-sans-serif" pitchFamily="34" charset="-120"/>
              </a:rPr>
              <a:t>Document</a:t>
            </a:r>
            <a:endParaRPr lang="en-US" sz="900" dirty="0"/>
          </a:p>
        </p:txBody>
      </p:sp>
      <p:sp>
        <p:nvSpPr>
          <p:cNvPr id="43" name="Text 10"/>
          <p:cNvSpPr/>
          <p:nvPr/>
        </p:nvSpPr>
        <p:spPr>
          <a:xfrm>
            <a:off x="7850237" y="2514600"/>
            <a:ext cx="1651992" cy="228600"/>
          </a:xfrm>
          <a:prstGeom prst="rect">
            <a:avLst/>
          </a:prstGeom>
          <a:noFill/>
          <a:ln/>
        </p:spPr>
        <p:txBody>
          <a:bodyPr vert="horz" wrap="square" lIns="0" tIns="0" rIns="0" bIns="0" rtlCol="0" anchor="t"/>
          <a:lstStyle/>
          <a:p>
            <a:pPr marL="0" indent="0">
              <a:lnSpc>
                <a:spcPts val="1200"/>
              </a:lnSpc>
              <a:buNone/>
            </a:pPr>
            <a:r>
              <a:rPr lang="en-US" sz="900" dirty="0">
                <a:solidFill>
                  <a:srgbClr val="374151"/>
                </a:solidFill>
                <a:latin typeface="ui-sans-serif" pitchFamily="34" charset="0"/>
                <a:ea typeface="ui-sans-serif" pitchFamily="34" charset="-122"/>
                <a:cs typeface="ui-sans-serif" pitchFamily="34" charset="-120"/>
              </a:rPr>
              <a:t>MongoDB compatible</a:t>
            </a:r>
            <a:endParaRPr lang="en-US" sz="900" dirty="0"/>
          </a:p>
        </p:txBody>
      </p:sp>
      <p:sp>
        <p:nvSpPr>
          <p:cNvPr id="44" name="Text 11"/>
          <p:cNvSpPr/>
          <p:nvPr/>
        </p:nvSpPr>
        <p:spPr>
          <a:xfrm>
            <a:off x="7124700" y="2857500"/>
            <a:ext cx="53263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Ideal for: content management, user profiles, generative AI</a:t>
            </a:r>
            <a:endParaRPr lang="en-US" sz="1050" dirty="0"/>
          </a:p>
        </p:txBody>
      </p:sp>
      <p:sp>
        <p:nvSpPr>
          <p:cNvPr id="45" name="Text 12"/>
          <p:cNvSpPr/>
          <p:nvPr/>
        </p:nvSpPr>
        <p:spPr>
          <a:xfrm>
            <a:off x="1438275" y="3657600"/>
            <a:ext cx="435292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Amazon ElastiCache</a:t>
            </a:r>
            <a:endParaRPr lang="en-US" sz="1500" dirty="0"/>
          </a:p>
        </p:txBody>
      </p:sp>
      <p:sp>
        <p:nvSpPr>
          <p:cNvPr id="46" name="Text 13"/>
          <p:cNvSpPr/>
          <p:nvPr/>
        </p:nvSpPr>
        <p:spPr>
          <a:xfrm>
            <a:off x="1438275" y="4000500"/>
            <a:ext cx="43529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Managed in-memory data store that improves application performance through fast cache retrieval.</a:t>
            </a:r>
            <a:endParaRPr lang="en-US" sz="1200" dirty="0"/>
          </a:p>
        </p:txBody>
      </p:sp>
      <p:sp>
        <p:nvSpPr>
          <p:cNvPr id="47" name="Text 14"/>
          <p:cNvSpPr/>
          <p:nvPr/>
        </p:nvSpPr>
        <p:spPr>
          <a:xfrm>
            <a:off x="1514475" y="4572000"/>
            <a:ext cx="932974" cy="228600"/>
          </a:xfrm>
          <a:prstGeom prst="rect">
            <a:avLst/>
          </a:prstGeom>
          <a:noFill/>
          <a:ln/>
        </p:spPr>
        <p:txBody>
          <a:bodyPr vert="horz" wrap="square" lIns="0" tIns="0" rIns="0" bIns="0" rtlCol="0" anchor="t"/>
          <a:lstStyle/>
          <a:p>
            <a:pPr marL="0" indent="0">
              <a:lnSpc>
                <a:spcPts val="1200"/>
              </a:lnSpc>
              <a:buNone/>
            </a:pPr>
            <a:r>
              <a:rPr lang="en-US" sz="900" dirty="0">
                <a:solidFill>
                  <a:srgbClr val="15803D"/>
                </a:solidFill>
                <a:latin typeface="ui-sans-serif" pitchFamily="34" charset="0"/>
                <a:ea typeface="ui-sans-serif" pitchFamily="34" charset="-122"/>
                <a:cs typeface="ui-sans-serif" pitchFamily="34" charset="-120"/>
              </a:rPr>
              <a:t>In-memory</a:t>
            </a:r>
            <a:endParaRPr lang="en-US" sz="900" dirty="0"/>
          </a:p>
        </p:txBody>
      </p:sp>
      <p:sp>
        <p:nvSpPr>
          <p:cNvPr id="48" name="Text 15"/>
          <p:cNvSpPr/>
          <p:nvPr/>
        </p:nvSpPr>
        <p:spPr>
          <a:xfrm>
            <a:off x="2368153" y="4572000"/>
            <a:ext cx="1576804" cy="228600"/>
          </a:xfrm>
          <a:prstGeom prst="rect">
            <a:avLst/>
          </a:prstGeom>
          <a:noFill/>
          <a:ln/>
        </p:spPr>
        <p:txBody>
          <a:bodyPr vert="horz" wrap="square" lIns="0" tIns="0" rIns="0" bIns="0" rtlCol="0" anchor="t"/>
          <a:lstStyle/>
          <a:p>
            <a:pPr marL="0" indent="0">
              <a:lnSpc>
                <a:spcPts val="1200"/>
              </a:lnSpc>
              <a:buNone/>
            </a:pPr>
            <a:r>
              <a:rPr lang="en-US" sz="900" dirty="0">
                <a:solidFill>
                  <a:srgbClr val="374151"/>
                </a:solidFill>
                <a:latin typeface="ui-sans-serif" pitchFamily="34" charset="0"/>
                <a:ea typeface="ui-sans-serif" pitchFamily="34" charset="-122"/>
                <a:cs typeface="ui-sans-serif" pitchFamily="34" charset="-120"/>
              </a:rPr>
              <a:t>Redis &amp; Memcached</a:t>
            </a:r>
            <a:endParaRPr lang="en-US" sz="900" dirty="0"/>
          </a:p>
        </p:txBody>
      </p:sp>
      <p:sp>
        <p:nvSpPr>
          <p:cNvPr id="49" name="Text 16"/>
          <p:cNvSpPr/>
          <p:nvPr/>
        </p:nvSpPr>
        <p:spPr>
          <a:xfrm>
            <a:off x="3758357" y="4572000"/>
            <a:ext cx="1588770" cy="228600"/>
          </a:xfrm>
          <a:prstGeom prst="rect">
            <a:avLst/>
          </a:prstGeom>
          <a:noFill/>
          <a:ln/>
        </p:spPr>
        <p:txBody>
          <a:bodyPr vert="horz" wrap="square" lIns="0" tIns="0" rIns="0" bIns="0" rtlCol="0" anchor="t"/>
          <a:lstStyle/>
          <a:p>
            <a:pPr marL="0" indent="0">
              <a:lnSpc>
                <a:spcPts val="1200"/>
              </a:lnSpc>
              <a:buNone/>
            </a:pPr>
            <a:r>
              <a:rPr lang="en-US" sz="900" dirty="0">
                <a:solidFill>
                  <a:srgbClr val="374151"/>
                </a:solidFill>
                <a:latin typeface="ui-sans-serif" pitchFamily="34" charset="0"/>
                <a:ea typeface="ui-sans-serif" pitchFamily="34" charset="-122"/>
                <a:cs typeface="ui-sans-serif" pitchFamily="34" charset="-120"/>
              </a:rPr>
              <a:t>Microsecond latency</a:t>
            </a:r>
            <a:endParaRPr lang="en-US" sz="900" dirty="0"/>
          </a:p>
        </p:txBody>
      </p:sp>
      <p:sp>
        <p:nvSpPr>
          <p:cNvPr id="50" name="Text 17"/>
          <p:cNvSpPr/>
          <p:nvPr/>
        </p:nvSpPr>
        <p:spPr>
          <a:xfrm>
            <a:off x="1609725" y="4914900"/>
            <a:ext cx="522351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Ideal for: caching, session management, real-time analytics</a:t>
            </a:r>
            <a:endParaRPr lang="en-US" sz="1050" dirty="0"/>
          </a:p>
        </p:txBody>
      </p:sp>
      <p:sp>
        <p:nvSpPr>
          <p:cNvPr id="51" name="Text 18"/>
          <p:cNvSpPr/>
          <p:nvPr/>
        </p:nvSpPr>
        <p:spPr>
          <a:xfrm>
            <a:off x="7038975" y="3657600"/>
            <a:ext cx="435292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Amazon Neptune</a:t>
            </a:r>
            <a:endParaRPr lang="en-US" sz="1500" dirty="0"/>
          </a:p>
        </p:txBody>
      </p:sp>
      <p:sp>
        <p:nvSpPr>
          <p:cNvPr id="52" name="Text 19"/>
          <p:cNvSpPr/>
          <p:nvPr/>
        </p:nvSpPr>
        <p:spPr>
          <a:xfrm>
            <a:off x="7038975" y="4000500"/>
            <a:ext cx="43529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Managed graph database for building applications with highly connected datasets.</a:t>
            </a:r>
            <a:endParaRPr lang="en-US" sz="1200" dirty="0"/>
          </a:p>
        </p:txBody>
      </p:sp>
      <p:sp>
        <p:nvSpPr>
          <p:cNvPr id="53" name="Text 20"/>
          <p:cNvSpPr/>
          <p:nvPr/>
        </p:nvSpPr>
        <p:spPr>
          <a:xfrm>
            <a:off x="7115175" y="4572000"/>
            <a:ext cx="603647" cy="228600"/>
          </a:xfrm>
          <a:prstGeom prst="rect">
            <a:avLst/>
          </a:prstGeom>
          <a:noFill/>
          <a:ln/>
        </p:spPr>
        <p:txBody>
          <a:bodyPr vert="horz" wrap="square" lIns="0" tIns="0" rIns="0" bIns="0" rtlCol="0" anchor="t"/>
          <a:lstStyle/>
          <a:p>
            <a:pPr marL="0" indent="0">
              <a:lnSpc>
                <a:spcPts val="1200"/>
              </a:lnSpc>
              <a:buNone/>
            </a:pPr>
            <a:r>
              <a:rPr lang="en-US" sz="900" dirty="0">
                <a:solidFill>
                  <a:srgbClr val="1D4ED8"/>
                </a:solidFill>
                <a:latin typeface="ui-sans-serif" pitchFamily="34" charset="0"/>
                <a:ea typeface="ui-sans-serif" pitchFamily="34" charset="-122"/>
                <a:cs typeface="ui-sans-serif" pitchFamily="34" charset="-120"/>
              </a:rPr>
              <a:t>Graph</a:t>
            </a:r>
            <a:endParaRPr lang="en-US" sz="900" dirty="0"/>
          </a:p>
        </p:txBody>
      </p:sp>
      <p:sp>
        <p:nvSpPr>
          <p:cNvPr id="54" name="Text 21"/>
          <p:cNvSpPr/>
          <p:nvPr/>
        </p:nvSpPr>
        <p:spPr>
          <a:xfrm>
            <a:off x="7694414" y="4572000"/>
            <a:ext cx="1773079" cy="228600"/>
          </a:xfrm>
          <a:prstGeom prst="rect">
            <a:avLst/>
          </a:prstGeom>
          <a:noFill/>
          <a:ln/>
        </p:spPr>
        <p:txBody>
          <a:bodyPr vert="horz" wrap="square" lIns="0" tIns="0" rIns="0" bIns="0" rtlCol="0" anchor="t"/>
          <a:lstStyle/>
          <a:p>
            <a:pPr marL="0" indent="0">
              <a:lnSpc>
                <a:spcPts val="1200"/>
              </a:lnSpc>
              <a:buNone/>
            </a:pPr>
            <a:r>
              <a:rPr lang="en-US" sz="900" dirty="0">
                <a:solidFill>
                  <a:srgbClr val="374151"/>
                </a:solidFill>
                <a:latin typeface="ui-sans-serif" pitchFamily="34" charset="0"/>
                <a:ea typeface="ui-sans-serif" pitchFamily="34" charset="-122"/>
                <a:cs typeface="ui-sans-serif" pitchFamily="34" charset="-120"/>
              </a:rPr>
              <a:t>Property Graphs &amp; RDF</a:t>
            </a:r>
            <a:endParaRPr lang="en-US" sz="900" dirty="0"/>
          </a:p>
        </p:txBody>
      </p:sp>
      <p:sp>
        <p:nvSpPr>
          <p:cNvPr id="55" name="Text 22"/>
          <p:cNvSpPr/>
          <p:nvPr/>
        </p:nvSpPr>
        <p:spPr>
          <a:xfrm>
            <a:off x="9248180" y="4572000"/>
            <a:ext cx="1452503" cy="228600"/>
          </a:xfrm>
          <a:prstGeom prst="rect">
            <a:avLst/>
          </a:prstGeom>
          <a:noFill/>
          <a:ln/>
        </p:spPr>
        <p:txBody>
          <a:bodyPr vert="horz" wrap="square" lIns="0" tIns="0" rIns="0" bIns="0" rtlCol="0" anchor="t"/>
          <a:lstStyle/>
          <a:p>
            <a:pPr marL="0" indent="0">
              <a:lnSpc>
                <a:spcPts val="1200"/>
              </a:lnSpc>
              <a:buNone/>
            </a:pPr>
            <a:r>
              <a:rPr lang="en-US" sz="900" dirty="0">
                <a:solidFill>
                  <a:srgbClr val="374151"/>
                </a:solidFill>
                <a:latin typeface="ui-sans-serif" pitchFamily="34" charset="0"/>
                <a:ea typeface="ui-sans-serif" pitchFamily="34" charset="-122"/>
                <a:cs typeface="ui-sans-serif" pitchFamily="34" charset="-120"/>
              </a:rPr>
              <a:t>Gremlin &amp; SPARQL</a:t>
            </a:r>
            <a:endParaRPr lang="en-US" sz="900" dirty="0"/>
          </a:p>
        </p:txBody>
      </p:sp>
      <p:sp>
        <p:nvSpPr>
          <p:cNvPr id="56" name="Text 23"/>
          <p:cNvSpPr/>
          <p:nvPr/>
        </p:nvSpPr>
        <p:spPr>
          <a:xfrm>
            <a:off x="7210425" y="4914900"/>
            <a:ext cx="4352925" cy="3810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Ideal for: fraud detection, social networking, recommendation engines</a:t>
            </a:r>
            <a:endParaRPr lang="en-US" sz="105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72300"/>
          </a:xfrm>
          <a:prstGeom prst="rect">
            <a:avLst/>
          </a:prstGeom>
        </p:spPr>
      </p:pic>
      <p:pic>
        <p:nvPicPr>
          <p:cNvPr id="3" name="Image 1" descr="preencoded.png"/>
          <p:cNvPicPr>
            <a:picLocks noChangeAspect="1"/>
          </p:cNvPicPr>
          <p:nvPr/>
        </p:nvPicPr>
        <p:blipFill>
          <a:blip r:embed="rId4"/>
          <a:stretch>
            <a:fillRect/>
          </a:stretch>
        </p:blipFill>
        <p:spPr>
          <a:xfrm>
            <a:off x="381000" y="990600"/>
            <a:ext cx="5562600" cy="2133600"/>
          </a:xfrm>
          <a:prstGeom prst="rect">
            <a:avLst/>
          </a:prstGeom>
        </p:spPr>
      </p:pic>
      <p:pic>
        <p:nvPicPr>
          <p:cNvPr id="4" name="Image 2" descr="preencoded.png"/>
          <p:cNvPicPr>
            <a:picLocks noChangeAspect="1"/>
          </p:cNvPicPr>
          <p:nvPr/>
        </p:nvPicPr>
        <p:blipFill>
          <a:blip r:embed="rId5"/>
          <a:stretch>
            <a:fillRect/>
          </a:stretch>
        </p:blipFill>
        <p:spPr>
          <a:xfrm>
            <a:off x="533400" y="1181100"/>
            <a:ext cx="228600" cy="228600"/>
          </a:xfrm>
          <a:prstGeom prst="rect">
            <a:avLst/>
          </a:prstGeom>
        </p:spPr>
      </p:pic>
      <p:pic>
        <p:nvPicPr>
          <p:cNvPr id="5" name="Image 3" descr="preencoded.png"/>
          <p:cNvPicPr>
            <a:picLocks noChangeAspect="1"/>
          </p:cNvPicPr>
          <p:nvPr/>
        </p:nvPicPr>
        <p:blipFill>
          <a:blip r:embed="rId6"/>
          <a:stretch>
            <a:fillRect/>
          </a:stretch>
        </p:blipFill>
        <p:spPr>
          <a:xfrm>
            <a:off x="533400" y="1524000"/>
            <a:ext cx="1701701" cy="381000"/>
          </a:xfrm>
          <a:prstGeom prst="rect">
            <a:avLst/>
          </a:prstGeom>
        </p:spPr>
      </p:pic>
      <p:pic>
        <p:nvPicPr>
          <p:cNvPr id="6" name="Image 4" descr="preencoded.png"/>
          <p:cNvPicPr>
            <a:picLocks noChangeAspect="1"/>
          </p:cNvPicPr>
          <p:nvPr/>
        </p:nvPicPr>
        <p:blipFill>
          <a:blip r:embed="rId6"/>
          <a:stretch>
            <a:fillRect/>
          </a:stretch>
        </p:blipFill>
        <p:spPr>
          <a:xfrm>
            <a:off x="533400" y="2019300"/>
            <a:ext cx="1701701" cy="381000"/>
          </a:xfrm>
          <a:prstGeom prst="rect">
            <a:avLst/>
          </a:prstGeom>
        </p:spPr>
      </p:pic>
      <p:pic>
        <p:nvPicPr>
          <p:cNvPr id="7" name="Image 5" descr="preencoded.png"/>
          <p:cNvPicPr>
            <a:picLocks noChangeAspect="1"/>
          </p:cNvPicPr>
          <p:nvPr/>
        </p:nvPicPr>
        <p:blipFill>
          <a:blip r:embed="rId6"/>
          <a:stretch>
            <a:fillRect/>
          </a:stretch>
        </p:blipFill>
        <p:spPr>
          <a:xfrm>
            <a:off x="533400" y="2514600"/>
            <a:ext cx="1701701" cy="381000"/>
          </a:xfrm>
          <a:prstGeom prst="rect">
            <a:avLst/>
          </a:prstGeom>
        </p:spPr>
      </p:pic>
      <p:pic>
        <p:nvPicPr>
          <p:cNvPr id="8" name="Image 6" descr="preencoded.png"/>
          <p:cNvPicPr>
            <a:picLocks noChangeAspect="1"/>
          </p:cNvPicPr>
          <p:nvPr/>
        </p:nvPicPr>
        <p:blipFill>
          <a:blip r:embed="rId7"/>
          <a:stretch>
            <a:fillRect/>
          </a:stretch>
        </p:blipFill>
        <p:spPr>
          <a:xfrm>
            <a:off x="6248400" y="990600"/>
            <a:ext cx="5562600" cy="2133600"/>
          </a:xfrm>
          <a:prstGeom prst="rect">
            <a:avLst/>
          </a:prstGeom>
        </p:spPr>
      </p:pic>
      <p:pic>
        <p:nvPicPr>
          <p:cNvPr id="9" name="Image 7" descr="preencoded.png"/>
          <p:cNvPicPr>
            <a:picLocks noChangeAspect="1"/>
          </p:cNvPicPr>
          <p:nvPr/>
        </p:nvPicPr>
        <p:blipFill>
          <a:blip r:embed="rId8"/>
          <a:stretch>
            <a:fillRect/>
          </a:stretch>
        </p:blipFill>
        <p:spPr>
          <a:xfrm>
            <a:off x="6400800" y="1524000"/>
            <a:ext cx="1701701" cy="381000"/>
          </a:xfrm>
          <a:prstGeom prst="rect">
            <a:avLst/>
          </a:prstGeom>
        </p:spPr>
      </p:pic>
      <p:pic>
        <p:nvPicPr>
          <p:cNvPr id="10" name="Image 8" descr="preencoded.png"/>
          <p:cNvPicPr>
            <a:picLocks noChangeAspect="1"/>
          </p:cNvPicPr>
          <p:nvPr/>
        </p:nvPicPr>
        <p:blipFill>
          <a:blip r:embed="rId9"/>
          <a:stretch>
            <a:fillRect/>
          </a:stretch>
        </p:blipFill>
        <p:spPr>
          <a:xfrm>
            <a:off x="6400800" y="2019300"/>
            <a:ext cx="1701701" cy="457200"/>
          </a:xfrm>
          <a:prstGeom prst="rect">
            <a:avLst/>
          </a:prstGeom>
        </p:spPr>
      </p:pic>
      <p:pic>
        <p:nvPicPr>
          <p:cNvPr id="11" name="Image 9" descr="preencoded.png"/>
          <p:cNvPicPr>
            <a:picLocks noChangeAspect="1"/>
          </p:cNvPicPr>
          <p:nvPr/>
        </p:nvPicPr>
        <p:blipFill>
          <a:blip r:embed="rId8"/>
          <a:stretch>
            <a:fillRect/>
          </a:stretch>
        </p:blipFill>
        <p:spPr>
          <a:xfrm>
            <a:off x="6400800" y="2590800"/>
            <a:ext cx="1701701" cy="381000"/>
          </a:xfrm>
          <a:prstGeom prst="rect">
            <a:avLst/>
          </a:prstGeom>
        </p:spPr>
      </p:pic>
      <p:pic>
        <p:nvPicPr>
          <p:cNvPr id="12" name="Image 10" descr="preencoded.png"/>
          <p:cNvPicPr>
            <a:picLocks noChangeAspect="1"/>
          </p:cNvPicPr>
          <p:nvPr/>
        </p:nvPicPr>
        <p:blipFill>
          <a:blip r:embed="rId10"/>
          <a:stretch>
            <a:fillRect/>
          </a:stretch>
        </p:blipFill>
        <p:spPr>
          <a:xfrm>
            <a:off x="381000" y="3352800"/>
            <a:ext cx="5562600" cy="2857500"/>
          </a:xfrm>
          <a:prstGeom prst="rect">
            <a:avLst/>
          </a:prstGeom>
        </p:spPr>
      </p:pic>
      <p:pic>
        <p:nvPicPr>
          <p:cNvPr id="13" name="Image 11" descr="preencoded.png"/>
          <p:cNvPicPr>
            <a:picLocks noChangeAspect="1"/>
          </p:cNvPicPr>
          <p:nvPr/>
        </p:nvPicPr>
        <p:blipFill>
          <a:blip r:embed="rId11"/>
          <a:stretch>
            <a:fillRect/>
          </a:stretch>
        </p:blipFill>
        <p:spPr>
          <a:xfrm>
            <a:off x="533400" y="3543300"/>
            <a:ext cx="190500" cy="190500"/>
          </a:xfrm>
          <a:prstGeom prst="rect">
            <a:avLst/>
          </a:prstGeom>
        </p:spPr>
      </p:pic>
      <p:pic>
        <p:nvPicPr>
          <p:cNvPr id="14" name="Image 12" descr="preencoded.png"/>
          <p:cNvPicPr>
            <a:picLocks noChangeAspect="1"/>
          </p:cNvPicPr>
          <p:nvPr/>
        </p:nvPicPr>
        <p:blipFill>
          <a:blip r:embed="rId12"/>
          <a:stretch>
            <a:fillRect/>
          </a:stretch>
        </p:blipFill>
        <p:spPr>
          <a:xfrm>
            <a:off x="533400" y="3886200"/>
            <a:ext cx="2041773" cy="381000"/>
          </a:xfrm>
          <a:prstGeom prst="rect">
            <a:avLst/>
          </a:prstGeom>
        </p:spPr>
      </p:pic>
      <p:pic>
        <p:nvPicPr>
          <p:cNvPr id="15" name="Image 13" descr="preencoded.png"/>
          <p:cNvPicPr>
            <a:picLocks noChangeAspect="1"/>
          </p:cNvPicPr>
          <p:nvPr/>
        </p:nvPicPr>
        <p:blipFill>
          <a:blip r:embed="rId13"/>
          <a:stretch>
            <a:fillRect/>
          </a:stretch>
        </p:blipFill>
        <p:spPr>
          <a:xfrm>
            <a:off x="2575173" y="3886200"/>
            <a:ext cx="1051024" cy="381000"/>
          </a:xfrm>
          <a:prstGeom prst="rect">
            <a:avLst/>
          </a:prstGeom>
        </p:spPr>
      </p:pic>
      <p:pic>
        <p:nvPicPr>
          <p:cNvPr id="16" name="Image 14" descr="preencoded.png"/>
          <p:cNvPicPr>
            <a:picLocks noChangeAspect="1"/>
          </p:cNvPicPr>
          <p:nvPr/>
        </p:nvPicPr>
        <p:blipFill>
          <a:blip r:embed="rId14"/>
          <a:stretch>
            <a:fillRect/>
          </a:stretch>
        </p:blipFill>
        <p:spPr>
          <a:xfrm>
            <a:off x="3626197" y="3886200"/>
            <a:ext cx="2165003" cy="381000"/>
          </a:xfrm>
          <a:prstGeom prst="rect">
            <a:avLst/>
          </a:prstGeom>
        </p:spPr>
      </p:pic>
      <p:pic>
        <p:nvPicPr>
          <p:cNvPr id="17" name="Image 15" descr="preencoded.png"/>
          <p:cNvPicPr>
            <a:picLocks noChangeAspect="1"/>
          </p:cNvPicPr>
          <p:nvPr/>
        </p:nvPicPr>
        <p:blipFill>
          <a:blip r:embed="rId15"/>
          <a:stretch>
            <a:fillRect/>
          </a:stretch>
        </p:blipFill>
        <p:spPr>
          <a:xfrm>
            <a:off x="533400" y="4267200"/>
            <a:ext cx="2041773" cy="381000"/>
          </a:xfrm>
          <a:prstGeom prst="rect">
            <a:avLst/>
          </a:prstGeom>
        </p:spPr>
      </p:pic>
      <p:pic>
        <p:nvPicPr>
          <p:cNvPr id="18" name="Image 16" descr="preencoded.png"/>
          <p:cNvPicPr>
            <a:picLocks noChangeAspect="1"/>
          </p:cNvPicPr>
          <p:nvPr/>
        </p:nvPicPr>
        <p:blipFill>
          <a:blip r:embed="rId16"/>
          <a:stretch>
            <a:fillRect/>
          </a:stretch>
        </p:blipFill>
        <p:spPr>
          <a:xfrm>
            <a:off x="2575173" y="4267200"/>
            <a:ext cx="1051024" cy="381000"/>
          </a:xfrm>
          <a:prstGeom prst="rect">
            <a:avLst/>
          </a:prstGeom>
        </p:spPr>
      </p:pic>
      <p:pic>
        <p:nvPicPr>
          <p:cNvPr id="19" name="Image 17" descr="preencoded.png"/>
          <p:cNvPicPr>
            <a:picLocks noChangeAspect="1"/>
          </p:cNvPicPr>
          <p:nvPr/>
        </p:nvPicPr>
        <p:blipFill>
          <a:blip r:embed="rId17"/>
          <a:stretch>
            <a:fillRect/>
          </a:stretch>
        </p:blipFill>
        <p:spPr>
          <a:xfrm>
            <a:off x="3626197" y="4267200"/>
            <a:ext cx="2165003" cy="381000"/>
          </a:xfrm>
          <a:prstGeom prst="rect">
            <a:avLst/>
          </a:prstGeom>
        </p:spPr>
      </p:pic>
      <p:pic>
        <p:nvPicPr>
          <p:cNvPr id="20" name="Image 18" descr="preencoded.png"/>
          <p:cNvPicPr>
            <a:picLocks noChangeAspect="1"/>
          </p:cNvPicPr>
          <p:nvPr/>
        </p:nvPicPr>
        <p:blipFill>
          <a:blip r:embed="rId15"/>
          <a:stretch>
            <a:fillRect/>
          </a:stretch>
        </p:blipFill>
        <p:spPr>
          <a:xfrm>
            <a:off x="533400" y="4648200"/>
            <a:ext cx="2041773" cy="381000"/>
          </a:xfrm>
          <a:prstGeom prst="rect">
            <a:avLst/>
          </a:prstGeom>
        </p:spPr>
      </p:pic>
      <p:pic>
        <p:nvPicPr>
          <p:cNvPr id="21" name="Image 19" descr="preencoded.png"/>
          <p:cNvPicPr>
            <a:picLocks noChangeAspect="1"/>
          </p:cNvPicPr>
          <p:nvPr/>
        </p:nvPicPr>
        <p:blipFill>
          <a:blip r:embed="rId16"/>
          <a:stretch>
            <a:fillRect/>
          </a:stretch>
        </p:blipFill>
        <p:spPr>
          <a:xfrm>
            <a:off x="2575173" y="4648200"/>
            <a:ext cx="1051024" cy="381000"/>
          </a:xfrm>
          <a:prstGeom prst="rect">
            <a:avLst/>
          </a:prstGeom>
        </p:spPr>
      </p:pic>
      <p:pic>
        <p:nvPicPr>
          <p:cNvPr id="22" name="Image 20" descr="preencoded.png"/>
          <p:cNvPicPr>
            <a:picLocks noChangeAspect="1"/>
          </p:cNvPicPr>
          <p:nvPr/>
        </p:nvPicPr>
        <p:blipFill>
          <a:blip r:embed="rId17"/>
          <a:stretch>
            <a:fillRect/>
          </a:stretch>
        </p:blipFill>
        <p:spPr>
          <a:xfrm>
            <a:off x="3626197" y="4648200"/>
            <a:ext cx="2165003" cy="381000"/>
          </a:xfrm>
          <a:prstGeom prst="rect">
            <a:avLst/>
          </a:prstGeom>
        </p:spPr>
      </p:pic>
      <p:pic>
        <p:nvPicPr>
          <p:cNvPr id="23" name="Image 21" descr="preencoded.png"/>
          <p:cNvPicPr>
            <a:picLocks noChangeAspect="1"/>
          </p:cNvPicPr>
          <p:nvPr/>
        </p:nvPicPr>
        <p:blipFill>
          <a:blip r:embed="rId15"/>
          <a:stretch>
            <a:fillRect/>
          </a:stretch>
        </p:blipFill>
        <p:spPr>
          <a:xfrm>
            <a:off x="533400" y="5029200"/>
            <a:ext cx="2041773" cy="381000"/>
          </a:xfrm>
          <a:prstGeom prst="rect">
            <a:avLst/>
          </a:prstGeom>
        </p:spPr>
      </p:pic>
      <p:pic>
        <p:nvPicPr>
          <p:cNvPr id="24" name="Image 22" descr="preencoded.png"/>
          <p:cNvPicPr>
            <a:picLocks noChangeAspect="1"/>
          </p:cNvPicPr>
          <p:nvPr/>
        </p:nvPicPr>
        <p:blipFill>
          <a:blip r:embed="rId16"/>
          <a:stretch>
            <a:fillRect/>
          </a:stretch>
        </p:blipFill>
        <p:spPr>
          <a:xfrm>
            <a:off x="2575173" y="5029200"/>
            <a:ext cx="1051024" cy="381000"/>
          </a:xfrm>
          <a:prstGeom prst="rect">
            <a:avLst/>
          </a:prstGeom>
        </p:spPr>
      </p:pic>
      <p:pic>
        <p:nvPicPr>
          <p:cNvPr id="25" name="Image 23" descr="preencoded.png"/>
          <p:cNvPicPr>
            <a:picLocks noChangeAspect="1"/>
          </p:cNvPicPr>
          <p:nvPr/>
        </p:nvPicPr>
        <p:blipFill>
          <a:blip r:embed="rId17"/>
          <a:stretch>
            <a:fillRect/>
          </a:stretch>
        </p:blipFill>
        <p:spPr>
          <a:xfrm>
            <a:off x="3626197" y="5029200"/>
            <a:ext cx="2165003" cy="381000"/>
          </a:xfrm>
          <a:prstGeom prst="rect">
            <a:avLst/>
          </a:prstGeom>
        </p:spPr>
      </p:pic>
      <p:pic>
        <p:nvPicPr>
          <p:cNvPr id="26" name="Image 24" descr="preencoded.png"/>
          <p:cNvPicPr>
            <a:picLocks noChangeAspect="1"/>
          </p:cNvPicPr>
          <p:nvPr/>
        </p:nvPicPr>
        <p:blipFill>
          <a:blip r:embed="rId18"/>
          <a:stretch>
            <a:fillRect/>
          </a:stretch>
        </p:blipFill>
        <p:spPr>
          <a:xfrm>
            <a:off x="533400" y="5514975"/>
            <a:ext cx="133350" cy="133350"/>
          </a:xfrm>
          <a:prstGeom prst="rect">
            <a:avLst/>
          </a:prstGeom>
        </p:spPr>
      </p:pic>
      <p:pic>
        <p:nvPicPr>
          <p:cNvPr id="27" name="Image 25" descr="preencoded.png"/>
          <p:cNvPicPr>
            <a:picLocks noChangeAspect="1"/>
          </p:cNvPicPr>
          <p:nvPr/>
        </p:nvPicPr>
        <p:blipFill>
          <a:blip r:embed="rId10"/>
          <a:stretch>
            <a:fillRect/>
          </a:stretch>
        </p:blipFill>
        <p:spPr>
          <a:xfrm>
            <a:off x="6248400" y="3352800"/>
            <a:ext cx="5562600" cy="2857500"/>
          </a:xfrm>
          <a:prstGeom prst="rect">
            <a:avLst/>
          </a:prstGeom>
        </p:spPr>
      </p:pic>
      <p:pic>
        <p:nvPicPr>
          <p:cNvPr id="28" name="Image 26" descr="preencoded.png"/>
          <p:cNvPicPr>
            <a:picLocks noChangeAspect="1"/>
          </p:cNvPicPr>
          <p:nvPr/>
        </p:nvPicPr>
        <p:blipFill>
          <a:blip r:embed="rId19"/>
          <a:stretch>
            <a:fillRect/>
          </a:stretch>
        </p:blipFill>
        <p:spPr>
          <a:xfrm>
            <a:off x="6400800" y="3543300"/>
            <a:ext cx="190500" cy="190500"/>
          </a:xfrm>
          <a:prstGeom prst="rect">
            <a:avLst/>
          </a:prstGeom>
        </p:spPr>
      </p:pic>
      <p:pic>
        <p:nvPicPr>
          <p:cNvPr id="29" name="Image 27" descr="preencoded.png"/>
          <p:cNvPicPr>
            <a:picLocks noChangeAspect="1"/>
          </p:cNvPicPr>
          <p:nvPr/>
        </p:nvPicPr>
        <p:blipFill>
          <a:blip r:embed="rId20"/>
          <a:stretch>
            <a:fillRect/>
          </a:stretch>
        </p:blipFill>
        <p:spPr>
          <a:xfrm>
            <a:off x="6400800" y="3886200"/>
            <a:ext cx="2119759" cy="381000"/>
          </a:xfrm>
          <a:prstGeom prst="rect">
            <a:avLst/>
          </a:prstGeom>
        </p:spPr>
      </p:pic>
      <p:pic>
        <p:nvPicPr>
          <p:cNvPr id="30" name="Image 28" descr="preencoded.png"/>
          <p:cNvPicPr>
            <a:picLocks noChangeAspect="1"/>
          </p:cNvPicPr>
          <p:nvPr/>
        </p:nvPicPr>
        <p:blipFill>
          <a:blip r:embed="rId21"/>
          <a:stretch>
            <a:fillRect/>
          </a:stretch>
        </p:blipFill>
        <p:spPr>
          <a:xfrm>
            <a:off x="8520559" y="3886200"/>
            <a:ext cx="2431256" cy="381000"/>
          </a:xfrm>
          <a:prstGeom prst="rect">
            <a:avLst/>
          </a:prstGeom>
        </p:spPr>
      </p:pic>
      <p:pic>
        <p:nvPicPr>
          <p:cNvPr id="31" name="Image 29" descr="preencoded.png"/>
          <p:cNvPicPr>
            <a:picLocks noChangeAspect="1"/>
          </p:cNvPicPr>
          <p:nvPr/>
        </p:nvPicPr>
        <p:blipFill>
          <a:blip r:embed="rId22"/>
          <a:stretch>
            <a:fillRect/>
          </a:stretch>
        </p:blipFill>
        <p:spPr>
          <a:xfrm>
            <a:off x="10951815" y="3886200"/>
            <a:ext cx="706785" cy="381000"/>
          </a:xfrm>
          <a:prstGeom prst="rect">
            <a:avLst/>
          </a:prstGeom>
        </p:spPr>
      </p:pic>
      <p:pic>
        <p:nvPicPr>
          <p:cNvPr id="32" name="Image 30" descr="preencoded.png"/>
          <p:cNvPicPr>
            <a:picLocks noChangeAspect="1"/>
          </p:cNvPicPr>
          <p:nvPr/>
        </p:nvPicPr>
        <p:blipFill>
          <a:blip r:embed="rId23"/>
          <a:stretch>
            <a:fillRect/>
          </a:stretch>
        </p:blipFill>
        <p:spPr>
          <a:xfrm>
            <a:off x="6400800" y="4267200"/>
            <a:ext cx="2119759" cy="381000"/>
          </a:xfrm>
          <a:prstGeom prst="rect">
            <a:avLst/>
          </a:prstGeom>
        </p:spPr>
      </p:pic>
      <p:pic>
        <p:nvPicPr>
          <p:cNvPr id="33" name="Image 31" descr="preencoded.png"/>
          <p:cNvPicPr>
            <a:picLocks noChangeAspect="1"/>
          </p:cNvPicPr>
          <p:nvPr/>
        </p:nvPicPr>
        <p:blipFill>
          <a:blip r:embed="rId24"/>
          <a:stretch>
            <a:fillRect/>
          </a:stretch>
        </p:blipFill>
        <p:spPr>
          <a:xfrm>
            <a:off x="8520559" y="4267200"/>
            <a:ext cx="2431256" cy="381000"/>
          </a:xfrm>
          <a:prstGeom prst="rect">
            <a:avLst/>
          </a:prstGeom>
        </p:spPr>
      </p:pic>
      <p:pic>
        <p:nvPicPr>
          <p:cNvPr id="34" name="Image 32" descr="preencoded.png"/>
          <p:cNvPicPr>
            <a:picLocks noChangeAspect="1"/>
          </p:cNvPicPr>
          <p:nvPr/>
        </p:nvPicPr>
        <p:blipFill>
          <a:blip r:embed="rId25"/>
          <a:stretch>
            <a:fillRect/>
          </a:stretch>
        </p:blipFill>
        <p:spPr>
          <a:xfrm>
            <a:off x="10951815" y="4267200"/>
            <a:ext cx="706785" cy="381000"/>
          </a:xfrm>
          <a:prstGeom prst="rect">
            <a:avLst/>
          </a:prstGeom>
        </p:spPr>
      </p:pic>
      <p:pic>
        <p:nvPicPr>
          <p:cNvPr id="35" name="Image 33" descr="preencoded.png"/>
          <p:cNvPicPr>
            <a:picLocks noChangeAspect="1"/>
          </p:cNvPicPr>
          <p:nvPr/>
        </p:nvPicPr>
        <p:blipFill>
          <a:blip r:embed="rId23"/>
          <a:stretch>
            <a:fillRect/>
          </a:stretch>
        </p:blipFill>
        <p:spPr>
          <a:xfrm>
            <a:off x="6400800" y="4648200"/>
            <a:ext cx="2119759" cy="381000"/>
          </a:xfrm>
          <a:prstGeom prst="rect">
            <a:avLst/>
          </a:prstGeom>
        </p:spPr>
      </p:pic>
      <p:pic>
        <p:nvPicPr>
          <p:cNvPr id="36" name="Image 34" descr="preencoded.png"/>
          <p:cNvPicPr>
            <a:picLocks noChangeAspect="1"/>
          </p:cNvPicPr>
          <p:nvPr/>
        </p:nvPicPr>
        <p:blipFill>
          <a:blip r:embed="rId24"/>
          <a:stretch>
            <a:fillRect/>
          </a:stretch>
        </p:blipFill>
        <p:spPr>
          <a:xfrm>
            <a:off x="8520559" y="4648200"/>
            <a:ext cx="2431256" cy="381000"/>
          </a:xfrm>
          <a:prstGeom prst="rect">
            <a:avLst/>
          </a:prstGeom>
        </p:spPr>
      </p:pic>
      <p:pic>
        <p:nvPicPr>
          <p:cNvPr id="37" name="Image 35" descr="preencoded.png"/>
          <p:cNvPicPr>
            <a:picLocks noChangeAspect="1"/>
          </p:cNvPicPr>
          <p:nvPr/>
        </p:nvPicPr>
        <p:blipFill>
          <a:blip r:embed="rId25"/>
          <a:stretch>
            <a:fillRect/>
          </a:stretch>
        </p:blipFill>
        <p:spPr>
          <a:xfrm>
            <a:off x="10951815" y="4648200"/>
            <a:ext cx="706785" cy="381000"/>
          </a:xfrm>
          <a:prstGeom prst="rect">
            <a:avLst/>
          </a:prstGeom>
        </p:spPr>
      </p:pic>
      <p:pic>
        <p:nvPicPr>
          <p:cNvPr id="38" name="Image 36" descr="preencoded.png"/>
          <p:cNvPicPr>
            <a:picLocks noChangeAspect="1"/>
          </p:cNvPicPr>
          <p:nvPr/>
        </p:nvPicPr>
        <p:blipFill>
          <a:blip r:embed="rId23"/>
          <a:stretch>
            <a:fillRect/>
          </a:stretch>
        </p:blipFill>
        <p:spPr>
          <a:xfrm>
            <a:off x="6400800" y="5029200"/>
            <a:ext cx="2119759" cy="381000"/>
          </a:xfrm>
          <a:prstGeom prst="rect">
            <a:avLst/>
          </a:prstGeom>
        </p:spPr>
      </p:pic>
      <p:pic>
        <p:nvPicPr>
          <p:cNvPr id="39" name="Image 37" descr="preencoded.png"/>
          <p:cNvPicPr>
            <a:picLocks noChangeAspect="1"/>
          </p:cNvPicPr>
          <p:nvPr/>
        </p:nvPicPr>
        <p:blipFill>
          <a:blip r:embed="rId24"/>
          <a:stretch>
            <a:fillRect/>
          </a:stretch>
        </p:blipFill>
        <p:spPr>
          <a:xfrm>
            <a:off x="8520559" y="5029200"/>
            <a:ext cx="2431256" cy="381000"/>
          </a:xfrm>
          <a:prstGeom prst="rect">
            <a:avLst/>
          </a:prstGeom>
        </p:spPr>
      </p:pic>
      <p:pic>
        <p:nvPicPr>
          <p:cNvPr id="40" name="Image 38" descr="preencoded.png"/>
          <p:cNvPicPr>
            <a:picLocks noChangeAspect="1"/>
          </p:cNvPicPr>
          <p:nvPr/>
        </p:nvPicPr>
        <p:blipFill>
          <a:blip r:embed="rId25"/>
          <a:stretch>
            <a:fillRect/>
          </a:stretch>
        </p:blipFill>
        <p:spPr>
          <a:xfrm>
            <a:off x="10951815" y="5029200"/>
            <a:ext cx="706785" cy="381000"/>
          </a:xfrm>
          <a:prstGeom prst="rect">
            <a:avLst/>
          </a:prstGeom>
        </p:spPr>
      </p:pic>
      <p:pic>
        <p:nvPicPr>
          <p:cNvPr id="41" name="Image 39" descr="preencoded.png"/>
          <p:cNvPicPr>
            <a:picLocks noChangeAspect="1"/>
          </p:cNvPicPr>
          <p:nvPr/>
        </p:nvPicPr>
        <p:blipFill>
          <a:blip r:embed="rId23"/>
          <a:stretch>
            <a:fillRect/>
          </a:stretch>
        </p:blipFill>
        <p:spPr>
          <a:xfrm>
            <a:off x="6400800" y="5410200"/>
            <a:ext cx="2119759" cy="381000"/>
          </a:xfrm>
          <a:prstGeom prst="rect">
            <a:avLst/>
          </a:prstGeom>
        </p:spPr>
      </p:pic>
      <p:pic>
        <p:nvPicPr>
          <p:cNvPr id="42" name="Image 40" descr="preencoded.png"/>
          <p:cNvPicPr>
            <a:picLocks noChangeAspect="1"/>
          </p:cNvPicPr>
          <p:nvPr/>
        </p:nvPicPr>
        <p:blipFill>
          <a:blip r:embed="rId24"/>
          <a:stretch>
            <a:fillRect/>
          </a:stretch>
        </p:blipFill>
        <p:spPr>
          <a:xfrm>
            <a:off x="8520559" y="5410200"/>
            <a:ext cx="2431256" cy="381000"/>
          </a:xfrm>
          <a:prstGeom prst="rect">
            <a:avLst/>
          </a:prstGeom>
        </p:spPr>
      </p:pic>
      <p:pic>
        <p:nvPicPr>
          <p:cNvPr id="43" name="Image 41" descr="preencoded.png"/>
          <p:cNvPicPr>
            <a:picLocks noChangeAspect="1"/>
          </p:cNvPicPr>
          <p:nvPr/>
        </p:nvPicPr>
        <p:blipFill>
          <a:blip r:embed="rId25"/>
          <a:stretch>
            <a:fillRect/>
          </a:stretch>
        </p:blipFill>
        <p:spPr>
          <a:xfrm>
            <a:off x="10951815" y="5410200"/>
            <a:ext cx="706785" cy="381000"/>
          </a:xfrm>
          <a:prstGeom prst="rect">
            <a:avLst/>
          </a:prstGeom>
        </p:spPr>
      </p:pic>
      <p:pic>
        <p:nvPicPr>
          <p:cNvPr id="44" name="Image 42" descr="preencoded.png"/>
          <p:cNvPicPr>
            <a:picLocks noChangeAspect="1"/>
          </p:cNvPicPr>
          <p:nvPr/>
        </p:nvPicPr>
        <p:blipFill>
          <a:blip r:embed="rId18"/>
          <a:stretch>
            <a:fillRect/>
          </a:stretch>
        </p:blipFill>
        <p:spPr>
          <a:xfrm>
            <a:off x="6400800" y="5895975"/>
            <a:ext cx="133350" cy="133350"/>
          </a:xfrm>
          <a:prstGeom prst="rect">
            <a:avLst/>
          </a:prstGeom>
        </p:spPr>
      </p:pic>
      <p:sp>
        <p:nvSpPr>
          <p:cNvPr id="45" name="Text 0"/>
          <p:cNvSpPr/>
          <p:nvPr/>
        </p:nvSpPr>
        <p:spPr>
          <a:xfrm>
            <a:off x="381000" y="3810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Arial" pitchFamily="34" charset="0"/>
                <a:ea typeface="Arial" pitchFamily="34" charset="-122"/>
                <a:cs typeface="Arial" pitchFamily="34" charset="-120"/>
              </a:rPr>
              <a:t>Primary Key Types in DynamoDB</a:t>
            </a:r>
            <a:endParaRPr lang="en-US" sz="2700" dirty="0"/>
          </a:p>
        </p:txBody>
      </p:sp>
      <p:sp>
        <p:nvSpPr>
          <p:cNvPr id="46" name="Text 1"/>
          <p:cNvSpPr/>
          <p:nvPr/>
        </p:nvSpPr>
        <p:spPr>
          <a:xfrm>
            <a:off x="876300" y="1143000"/>
            <a:ext cx="5257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E3A8A"/>
                </a:solidFill>
                <a:latin typeface="Arial" pitchFamily="34" charset="0"/>
                <a:ea typeface="Arial" pitchFamily="34" charset="-122"/>
                <a:cs typeface="Arial" pitchFamily="34" charset="-120"/>
              </a:rPr>
              <a:t>Simple Primary Key</a:t>
            </a:r>
            <a:endParaRPr lang="en-US" sz="1800" dirty="0"/>
          </a:p>
        </p:txBody>
      </p:sp>
      <p:sp>
        <p:nvSpPr>
          <p:cNvPr id="47" name="Text 2"/>
          <p:cNvSpPr/>
          <p:nvPr/>
        </p:nvSpPr>
        <p:spPr>
          <a:xfrm>
            <a:off x="977771" y="1628775"/>
            <a:ext cx="812959" cy="161925"/>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Arial" pitchFamily="34" charset="0"/>
                <a:ea typeface="Arial" pitchFamily="34" charset="-122"/>
                <a:cs typeface="Arial" pitchFamily="34" charset="-120"/>
              </a:rPr>
              <a:t>Structure</a:t>
            </a:r>
            <a:endParaRPr lang="en-US" sz="1200" dirty="0"/>
          </a:p>
        </p:txBody>
      </p:sp>
      <p:sp>
        <p:nvSpPr>
          <p:cNvPr id="48" name="Text 3"/>
          <p:cNvSpPr/>
          <p:nvPr/>
        </p:nvSpPr>
        <p:spPr>
          <a:xfrm>
            <a:off x="2311301" y="1524000"/>
            <a:ext cx="4175879" cy="3810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Single attribute (partition key)</a:t>
            </a:r>
            <a:endParaRPr lang="en-US" sz="1200" dirty="0"/>
          </a:p>
        </p:txBody>
      </p:sp>
      <p:sp>
        <p:nvSpPr>
          <p:cNvPr id="49" name="Text 4"/>
          <p:cNvSpPr/>
          <p:nvPr/>
        </p:nvSpPr>
        <p:spPr>
          <a:xfrm>
            <a:off x="865971" y="2124075"/>
            <a:ext cx="1036558" cy="161925"/>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Arial" pitchFamily="34" charset="0"/>
                <a:ea typeface="Arial" pitchFamily="34" charset="-122"/>
                <a:cs typeface="Arial" pitchFamily="34" charset="-120"/>
              </a:rPr>
              <a:t>Uniqueness</a:t>
            </a:r>
            <a:endParaRPr lang="en-US" sz="1200" dirty="0"/>
          </a:p>
        </p:txBody>
      </p:sp>
      <p:sp>
        <p:nvSpPr>
          <p:cNvPr id="50" name="Text 5"/>
          <p:cNvSpPr/>
          <p:nvPr/>
        </p:nvSpPr>
        <p:spPr>
          <a:xfrm>
            <a:off x="2311301" y="2019300"/>
            <a:ext cx="4175879" cy="3810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Each partition key value must be unique</a:t>
            </a:r>
            <a:endParaRPr lang="en-US" sz="1200" dirty="0"/>
          </a:p>
        </p:txBody>
      </p:sp>
      <p:sp>
        <p:nvSpPr>
          <p:cNvPr id="51" name="Text 6"/>
          <p:cNvSpPr/>
          <p:nvPr/>
        </p:nvSpPr>
        <p:spPr>
          <a:xfrm>
            <a:off x="982787" y="2619375"/>
            <a:ext cx="802779" cy="161925"/>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Arial" pitchFamily="34" charset="0"/>
                <a:ea typeface="Arial" pitchFamily="34" charset="-122"/>
                <a:cs typeface="Arial" pitchFamily="34" charset="-120"/>
              </a:rPr>
              <a:t>Querying</a:t>
            </a:r>
            <a:endParaRPr lang="en-US" sz="1200" dirty="0"/>
          </a:p>
        </p:txBody>
      </p:sp>
      <p:sp>
        <p:nvSpPr>
          <p:cNvPr id="52" name="Text 7"/>
          <p:cNvSpPr/>
          <p:nvPr/>
        </p:nvSpPr>
        <p:spPr>
          <a:xfrm>
            <a:off x="2311301" y="2514600"/>
            <a:ext cx="4175879" cy="3810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Exact lookups by partition key value</a:t>
            </a:r>
            <a:endParaRPr lang="en-US" sz="1200" dirty="0"/>
          </a:p>
        </p:txBody>
      </p:sp>
      <p:sp>
        <p:nvSpPr>
          <p:cNvPr id="53" name="Text 8"/>
          <p:cNvSpPr/>
          <p:nvPr/>
        </p:nvSpPr>
        <p:spPr>
          <a:xfrm>
            <a:off x="6515100" y="1143000"/>
            <a:ext cx="63093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4532D"/>
                </a:solidFill>
                <a:latin typeface="Arial" pitchFamily="34" charset="0"/>
                <a:ea typeface="Arial" pitchFamily="34" charset="-122"/>
                <a:cs typeface="Arial" pitchFamily="34" charset="-120"/>
              </a:rPr>
              <a:t>Composite Primary Key</a:t>
            </a:r>
            <a:endParaRPr lang="en-US" sz="1800" dirty="0"/>
          </a:p>
        </p:txBody>
      </p:sp>
      <p:sp>
        <p:nvSpPr>
          <p:cNvPr id="54" name="Text 9"/>
          <p:cNvSpPr/>
          <p:nvPr/>
        </p:nvSpPr>
        <p:spPr>
          <a:xfrm>
            <a:off x="6845171" y="1628775"/>
            <a:ext cx="812959" cy="161925"/>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Arial" pitchFamily="34" charset="0"/>
                <a:ea typeface="Arial" pitchFamily="34" charset="-122"/>
                <a:cs typeface="Arial" pitchFamily="34" charset="-120"/>
              </a:rPr>
              <a:t>Structure</a:t>
            </a:r>
            <a:endParaRPr lang="en-US" sz="1200" dirty="0"/>
          </a:p>
        </p:txBody>
      </p:sp>
      <p:sp>
        <p:nvSpPr>
          <p:cNvPr id="55" name="Text 10"/>
          <p:cNvSpPr/>
          <p:nvPr/>
        </p:nvSpPr>
        <p:spPr>
          <a:xfrm>
            <a:off x="8178701" y="1524000"/>
            <a:ext cx="4175879" cy="3810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Two attributes (partition key + sort key)</a:t>
            </a:r>
            <a:endParaRPr lang="en-US" sz="1200" dirty="0"/>
          </a:p>
        </p:txBody>
      </p:sp>
      <p:sp>
        <p:nvSpPr>
          <p:cNvPr id="56" name="Text 11"/>
          <p:cNvSpPr/>
          <p:nvPr/>
        </p:nvSpPr>
        <p:spPr>
          <a:xfrm>
            <a:off x="6733371" y="2124075"/>
            <a:ext cx="1036558" cy="161925"/>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Arial" pitchFamily="34" charset="0"/>
                <a:ea typeface="Arial" pitchFamily="34" charset="-122"/>
                <a:cs typeface="Arial" pitchFamily="34" charset="-120"/>
              </a:rPr>
              <a:t>Uniqueness</a:t>
            </a:r>
            <a:endParaRPr lang="en-US" sz="1200" dirty="0"/>
          </a:p>
        </p:txBody>
      </p:sp>
      <p:sp>
        <p:nvSpPr>
          <p:cNvPr id="57" name="Text 12"/>
          <p:cNvSpPr/>
          <p:nvPr/>
        </p:nvSpPr>
        <p:spPr>
          <a:xfrm>
            <a:off x="8178701" y="2019300"/>
            <a:ext cx="3479899"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Composite of partition key + sort key must be unique</a:t>
            </a:r>
            <a:endParaRPr lang="en-US" sz="1200" dirty="0"/>
          </a:p>
        </p:txBody>
      </p:sp>
      <p:sp>
        <p:nvSpPr>
          <p:cNvPr id="58" name="Text 13"/>
          <p:cNvSpPr/>
          <p:nvPr/>
        </p:nvSpPr>
        <p:spPr>
          <a:xfrm>
            <a:off x="6850187" y="2695575"/>
            <a:ext cx="802779" cy="161925"/>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Arial" pitchFamily="34" charset="0"/>
                <a:ea typeface="Arial" pitchFamily="34" charset="-122"/>
                <a:cs typeface="Arial" pitchFamily="34" charset="-120"/>
              </a:rPr>
              <a:t>Querying</a:t>
            </a:r>
            <a:endParaRPr lang="en-US" sz="1200" dirty="0"/>
          </a:p>
        </p:txBody>
      </p:sp>
      <p:sp>
        <p:nvSpPr>
          <p:cNvPr id="59" name="Text 14"/>
          <p:cNvSpPr/>
          <p:nvPr/>
        </p:nvSpPr>
        <p:spPr>
          <a:xfrm>
            <a:off x="8178701" y="2590800"/>
            <a:ext cx="4175879" cy="3810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Range queries and related data retrieval</a:t>
            </a:r>
            <a:endParaRPr lang="en-US" sz="1200" dirty="0"/>
          </a:p>
        </p:txBody>
      </p:sp>
      <p:sp>
        <p:nvSpPr>
          <p:cNvPr id="60" name="Text 15"/>
          <p:cNvSpPr/>
          <p:nvPr/>
        </p:nvSpPr>
        <p:spPr>
          <a:xfrm>
            <a:off x="800100" y="3505200"/>
            <a:ext cx="63093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E3A8A"/>
                </a:solidFill>
                <a:latin typeface="Arial" pitchFamily="34" charset="0"/>
                <a:ea typeface="Arial" pitchFamily="34" charset="-122"/>
                <a:cs typeface="Arial" pitchFamily="34" charset="-120"/>
              </a:rPr>
              <a:t>Users Table (Simple Primary Key)</a:t>
            </a:r>
            <a:endParaRPr lang="en-US" sz="1500" dirty="0"/>
          </a:p>
        </p:txBody>
      </p:sp>
      <p:sp>
        <p:nvSpPr>
          <p:cNvPr id="61" name="Text 16"/>
          <p:cNvSpPr/>
          <p:nvPr/>
        </p:nvSpPr>
        <p:spPr>
          <a:xfrm>
            <a:off x="609600" y="3886200"/>
            <a:ext cx="2450128"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Arial" pitchFamily="34" charset="0"/>
                <a:ea typeface="Arial" pitchFamily="34" charset="-122"/>
                <a:cs typeface="Arial" pitchFamily="34" charset="-120"/>
              </a:rPr>
              <a:t>UserID (Partition Key)</a:t>
            </a:r>
            <a:endParaRPr lang="en-US" sz="1200" dirty="0"/>
          </a:p>
        </p:txBody>
      </p:sp>
      <p:sp>
        <p:nvSpPr>
          <p:cNvPr id="62" name="Text 17"/>
          <p:cNvSpPr/>
          <p:nvPr/>
        </p:nvSpPr>
        <p:spPr>
          <a:xfrm>
            <a:off x="2651373" y="3886200"/>
            <a:ext cx="1261229"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Arial" pitchFamily="34" charset="0"/>
                <a:ea typeface="Arial" pitchFamily="34" charset="-122"/>
                <a:cs typeface="Arial" pitchFamily="34" charset="-120"/>
              </a:rPr>
              <a:t>Username</a:t>
            </a:r>
            <a:endParaRPr lang="en-US" sz="1200" dirty="0"/>
          </a:p>
        </p:txBody>
      </p:sp>
      <p:sp>
        <p:nvSpPr>
          <p:cNvPr id="63" name="Text 18"/>
          <p:cNvSpPr/>
          <p:nvPr/>
        </p:nvSpPr>
        <p:spPr>
          <a:xfrm>
            <a:off x="3702397" y="3886200"/>
            <a:ext cx="2165003"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Arial" pitchFamily="34" charset="0"/>
                <a:ea typeface="Arial" pitchFamily="34" charset="-122"/>
                <a:cs typeface="Arial" pitchFamily="34" charset="-120"/>
              </a:rPr>
              <a:t>Email</a:t>
            </a:r>
            <a:endParaRPr lang="en-US" sz="1200" dirty="0"/>
          </a:p>
        </p:txBody>
      </p:sp>
      <p:sp>
        <p:nvSpPr>
          <p:cNvPr id="64" name="Text 19"/>
          <p:cNvSpPr/>
          <p:nvPr/>
        </p:nvSpPr>
        <p:spPr>
          <a:xfrm>
            <a:off x="609600" y="4267200"/>
            <a:ext cx="2041773"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101</a:t>
            </a:r>
            <a:endParaRPr lang="en-US" sz="1200" dirty="0"/>
          </a:p>
        </p:txBody>
      </p:sp>
      <p:sp>
        <p:nvSpPr>
          <p:cNvPr id="65" name="Text 20"/>
          <p:cNvSpPr/>
          <p:nvPr/>
        </p:nvSpPr>
        <p:spPr>
          <a:xfrm>
            <a:off x="2651373" y="4267200"/>
            <a:ext cx="126122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alice_w</a:t>
            </a:r>
            <a:endParaRPr lang="en-US" sz="1200" dirty="0"/>
          </a:p>
        </p:txBody>
      </p:sp>
      <p:sp>
        <p:nvSpPr>
          <p:cNvPr id="66" name="Text 21"/>
          <p:cNvSpPr/>
          <p:nvPr/>
        </p:nvSpPr>
        <p:spPr>
          <a:xfrm>
            <a:off x="3702397" y="4267200"/>
            <a:ext cx="2598003"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alice.w@example.com</a:t>
            </a:r>
            <a:endParaRPr lang="en-US" sz="1200" dirty="0"/>
          </a:p>
        </p:txBody>
      </p:sp>
      <p:sp>
        <p:nvSpPr>
          <p:cNvPr id="67" name="Text 22"/>
          <p:cNvSpPr/>
          <p:nvPr/>
        </p:nvSpPr>
        <p:spPr>
          <a:xfrm>
            <a:off x="609600" y="4648200"/>
            <a:ext cx="2041773"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102</a:t>
            </a:r>
            <a:endParaRPr lang="en-US" sz="1200" dirty="0"/>
          </a:p>
        </p:txBody>
      </p:sp>
      <p:sp>
        <p:nvSpPr>
          <p:cNvPr id="68" name="Text 23"/>
          <p:cNvSpPr/>
          <p:nvPr/>
        </p:nvSpPr>
        <p:spPr>
          <a:xfrm>
            <a:off x="2651373" y="4648200"/>
            <a:ext cx="1051024"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bob_s</a:t>
            </a:r>
            <a:endParaRPr lang="en-US" sz="1200" dirty="0"/>
          </a:p>
        </p:txBody>
      </p:sp>
      <p:sp>
        <p:nvSpPr>
          <p:cNvPr id="69" name="Text 24"/>
          <p:cNvSpPr/>
          <p:nvPr/>
        </p:nvSpPr>
        <p:spPr>
          <a:xfrm>
            <a:off x="3702397" y="4648200"/>
            <a:ext cx="2598003"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bob.s@example.com</a:t>
            </a:r>
            <a:endParaRPr lang="en-US" sz="1200" dirty="0"/>
          </a:p>
        </p:txBody>
      </p:sp>
      <p:sp>
        <p:nvSpPr>
          <p:cNvPr id="70" name="Text 25"/>
          <p:cNvSpPr/>
          <p:nvPr/>
        </p:nvSpPr>
        <p:spPr>
          <a:xfrm>
            <a:off x="609600" y="5029200"/>
            <a:ext cx="2041773"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103</a:t>
            </a:r>
            <a:endParaRPr lang="en-US" sz="1200" dirty="0"/>
          </a:p>
        </p:txBody>
      </p:sp>
      <p:sp>
        <p:nvSpPr>
          <p:cNvPr id="71" name="Text 26"/>
          <p:cNvSpPr/>
          <p:nvPr/>
        </p:nvSpPr>
        <p:spPr>
          <a:xfrm>
            <a:off x="2651373" y="5029200"/>
            <a:ext cx="126122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charlie_m</a:t>
            </a:r>
            <a:endParaRPr lang="en-US" sz="1200" dirty="0"/>
          </a:p>
        </p:txBody>
      </p:sp>
      <p:sp>
        <p:nvSpPr>
          <p:cNvPr id="72" name="Text 27"/>
          <p:cNvSpPr/>
          <p:nvPr/>
        </p:nvSpPr>
        <p:spPr>
          <a:xfrm>
            <a:off x="3702397" y="5029200"/>
            <a:ext cx="2598003"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charlie.m@example.com</a:t>
            </a:r>
            <a:endParaRPr lang="en-US" sz="1200" dirty="0"/>
          </a:p>
        </p:txBody>
      </p:sp>
      <p:sp>
        <p:nvSpPr>
          <p:cNvPr id="73" name="Text 28"/>
          <p:cNvSpPr/>
          <p:nvPr/>
        </p:nvSpPr>
        <p:spPr>
          <a:xfrm>
            <a:off x="704850" y="5486400"/>
            <a:ext cx="63093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 Each UserID is unique and serves as the partition key</a:t>
            </a:r>
            <a:endParaRPr lang="en-US" sz="1050" dirty="0"/>
          </a:p>
        </p:txBody>
      </p:sp>
      <p:sp>
        <p:nvSpPr>
          <p:cNvPr id="74" name="Text 29"/>
          <p:cNvSpPr/>
          <p:nvPr/>
        </p:nvSpPr>
        <p:spPr>
          <a:xfrm>
            <a:off x="6667500" y="3505200"/>
            <a:ext cx="63093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4532D"/>
                </a:solidFill>
                <a:latin typeface="Arial" pitchFamily="34" charset="0"/>
                <a:ea typeface="Arial" pitchFamily="34" charset="-122"/>
                <a:cs typeface="Arial" pitchFamily="34" charset="-120"/>
              </a:rPr>
              <a:t>GameScores Table (Composite Key)</a:t>
            </a:r>
            <a:endParaRPr lang="en-US" sz="1500" dirty="0"/>
          </a:p>
        </p:txBody>
      </p:sp>
      <p:sp>
        <p:nvSpPr>
          <p:cNvPr id="75" name="Text 30"/>
          <p:cNvSpPr/>
          <p:nvPr/>
        </p:nvSpPr>
        <p:spPr>
          <a:xfrm>
            <a:off x="6477000" y="3886200"/>
            <a:ext cx="2543711"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Arial" pitchFamily="34" charset="0"/>
                <a:ea typeface="Arial" pitchFamily="34" charset="-122"/>
                <a:cs typeface="Arial" pitchFamily="34" charset="-120"/>
              </a:rPr>
              <a:t>UserID (Partition Key)</a:t>
            </a:r>
            <a:endParaRPr lang="en-US" sz="1200" dirty="0"/>
          </a:p>
        </p:txBody>
      </p:sp>
      <p:sp>
        <p:nvSpPr>
          <p:cNvPr id="76" name="Text 31"/>
          <p:cNvSpPr/>
          <p:nvPr/>
        </p:nvSpPr>
        <p:spPr>
          <a:xfrm>
            <a:off x="8596759" y="3886200"/>
            <a:ext cx="2917508"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Arial" pitchFamily="34" charset="0"/>
                <a:ea typeface="Arial" pitchFamily="34" charset="-122"/>
                <a:cs typeface="Arial" pitchFamily="34" charset="-120"/>
              </a:rPr>
              <a:t>Timestamp (Sort Key)</a:t>
            </a:r>
            <a:endParaRPr lang="en-US" sz="1200" dirty="0"/>
          </a:p>
        </p:txBody>
      </p:sp>
      <p:sp>
        <p:nvSpPr>
          <p:cNvPr id="77" name="Text 32"/>
          <p:cNvSpPr/>
          <p:nvPr/>
        </p:nvSpPr>
        <p:spPr>
          <a:xfrm>
            <a:off x="11028015" y="3886200"/>
            <a:ext cx="848142"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Arial" pitchFamily="34" charset="0"/>
                <a:ea typeface="Arial" pitchFamily="34" charset="-122"/>
                <a:cs typeface="Arial" pitchFamily="34" charset="-120"/>
              </a:rPr>
              <a:t>Score</a:t>
            </a:r>
            <a:endParaRPr lang="en-US" sz="1200" dirty="0"/>
          </a:p>
        </p:txBody>
      </p:sp>
      <p:sp>
        <p:nvSpPr>
          <p:cNvPr id="78" name="Text 33"/>
          <p:cNvSpPr/>
          <p:nvPr/>
        </p:nvSpPr>
        <p:spPr>
          <a:xfrm>
            <a:off x="6477000" y="4267200"/>
            <a:ext cx="211975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user123</a:t>
            </a:r>
            <a:endParaRPr lang="en-US" sz="1200" dirty="0"/>
          </a:p>
        </p:txBody>
      </p:sp>
      <p:sp>
        <p:nvSpPr>
          <p:cNvPr id="79" name="Text 34"/>
          <p:cNvSpPr/>
          <p:nvPr/>
        </p:nvSpPr>
        <p:spPr>
          <a:xfrm>
            <a:off x="8596759" y="4267200"/>
            <a:ext cx="2917508"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2023-10-26T10:00:00Z</a:t>
            </a:r>
            <a:endParaRPr lang="en-US" sz="1200" dirty="0"/>
          </a:p>
        </p:txBody>
      </p:sp>
      <p:sp>
        <p:nvSpPr>
          <p:cNvPr id="80" name="Text 35"/>
          <p:cNvSpPr/>
          <p:nvPr/>
        </p:nvSpPr>
        <p:spPr>
          <a:xfrm>
            <a:off x="11028015" y="4267200"/>
            <a:ext cx="848142"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1500</a:t>
            </a:r>
            <a:endParaRPr lang="en-US" sz="1200" dirty="0"/>
          </a:p>
        </p:txBody>
      </p:sp>
      <p:sp>
        <p:nvSpPr>
          <p:cNvPr id="81" name="Text 36"/>
          <p:cNvSpPr/>
          <p:nvPr/>
        </p:nvSpPr>
        <p:spPr>
          <a:xfrm>
            <a:off x="6477000" y="4648200"/>
            <a:ext cx="211975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user123</a:t>
            </a:r>
            <a:endParaRPr lang="en-US" sz="1200" dirty="0"/>
          </a:p>
        </p:txBody>
      </p:sp>
      <p:sp>
        <p:nvSpPr>
          <p:cNvPr id="82" name="Text 37"/>
          <p:cNvSpPr/>
          <p:nvPr/>
        </p:nvSpPr>
        <p:spPr>
          <a:xfrm>
            <a:off x="8596759" y="4648200"/>
            <a:ext cx="2917508"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2023-10-26T10:30:00Z</a:t>
            </a:r>
            <a:endParaRPr lang="en-US" sz="1200" dirty="0"/>
          </a:p>
        </p:txBody>
      </p:sp>
      <p:sp>
        <p:nvSpPr>
          <p:cNvPr id="83" name="Text 38"/>
          <p:cNvSpPr/>
          <p:nvPr/>
        </p:nvSpPr>
        <p:spPr>
          <a:xfrm>
            <a:off x="11028015" y="4648200"/>
            <a:ext cx="848142"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1750</a:t>
            </a:r>
            <a:endParaRPr lang="en-US" sz="1200" dirty="0"/>
          </a:p>
        </p:txBody>
      </p:sp>
      <p:sp>
        <p:nvSpPr>
          <p:cNvPr id="84" name="Text 39"/>
          <p:cNvSpPr/>
          <p:nvPr/>
        </p:nvSpPr>
        <p:spPr>
          <a:xfrm>
            <a:off x="6477000" y="5029200"/>
            <a:ext cx="211975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user123</a:t>
            </a:r>
            <a:endParaRPr lang="en-US" sz="1200" dirty="0"/>
          </a:p>
        </p:txBody>
      </p:sp>
      <p:sp>
        <p:nvSpPr>
          <p:cNvPr id="85" name="Text 40"/>
          <p:cNvSpPr/>
          <p:nvPr/>
        </p:nvSpPr>
        <p:spPr>
          <a:xfrm>
            <a:off x="8596759" y="5029200"/>
            <a:ext cx="2917508"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2023-10-27T09:15:00Z</a:t>
            </a:r>
            <a:endParaRPr lang="en-US" sz="1200" dirty="0"/>
          </a:p>
        </p:txBody>
      </p:sp>
      <p:sp>
        <p:nvSpPr>
          <p:cNvPr id="86" name="Text 41"/>
          <p:cNvSpPr/>
          <p:nvPr/>
        </p:nvSpPr>
        <p:spPr>
          <a:xfrm>
            <a:off x="11028015" y="5029200"/>
            <a:ext cx="848142"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1600</a:t>
            </a:r>
            <a:endParaRPr lang="en-US" sz="1200" dirty="0"/>
          </a:p>
        </p:txBody>
      </p:sp>
      <p:sp>
        <p:nvSpPr>
          <p:cNvPr id="87" name="Text 42"/>
          <p:cNvSpPr/>
          <p:nvPr/>
        </p:nvSpPr>
        <p:spPr>
          <a:xfrm>
            <a:off x="6477000" y="5410200"/>
            <a:ext cx="211975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user456</a:t>
            </a:r>
            <a:endParaRPr lang="en-US" sz="1200" dirty="0"/>
          </a:p>
        </p:txBody>
      </p:sp>
      <p:sp>
        <p:nvSpPr>
          <p:cNvPr id="88" name="Text 43"/>
          <p:cNvSpPr/>
          <p:nvPr/>
        </p:nvSpPr>
        <p:spPr>
          <a:xfrm>
            <a:off x="8596759" y="5410200"/>
            <a:ext cx="2917508"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monospace" pitchFamily="34" charset="0"/>
                <a:ea typeface="ui-monospace" pitchFamily="34" charset="-122"/>
                <a:cs typeface="ui-monospace" pitchFamily="34" charset="-120"/>
              </a:rPr>
              <a:t>2023-10-26T11:00:00Z</a:t>
            </a:r>
            <a:endParaRPr lang="en-US" sz="1200" dirty="0"/>
          </a:p>
        </p:txBody>
      </p:sp>
      <p:sp>
        <p:nvSpPr>
          <p:cNvPr id="89" name="Text 44"/>
          <p:cNvSpPr/>
          <p:nvPr/>
        </p:nvSpPr>
        <p:spPr>
          <a:xfrm>
            <a:off x="11028015" y="5410200"/>
            <a:ext cx="848142"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2000</a:t>
            </a:r>
            <a:endParaRPr lang="en-US" sz="1200" dirty="0"/>
          </a:p>
        </p:txBody>
      </p:sp>
      <p:sp>
        <p:nvSpPr>
          <p:cNvPr id="90" name="Text 45"/>
          <p:cNvSpPr/>
          <p:nvPr/>
        </p:nvSpPr>
        <p:spPr>
          <a:xfrm>
            <a:off x="6572250" y="5867400"/>
            <a:ext cx="63093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 All items with same UserID are stored together and ordered by timestamp</a:t>
            </a:r>
            <a:endParaRPr lang="en-US" sz="10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9C64-3A38-89B1-EDCB-60174B30C8A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6E32F9E-514D-F024-9EF6-815165EEE38E}"/>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1FD18516-B3E7-28C7-C980-EE4C919A67CD}"/>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48E7471B-47A1-F354-50CE-F2CFC59F1DEF}"/>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B8311AB5-54B8-B055-5108-EF56A0D6F95D}"/>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926E6BA9-2701-2394-495A-CD99998084C6}"/>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35965A95-2909-DFC8-A2DD-3333F332B12A}"/>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0553FEF3-B3C8-8475-3967-4CEC3E1C47D4}"/>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D80AD78C-8388-8F93-4723-A45E21EBDA68}"/>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5C840682-FDCD-D8B1-5F4B-B20B5260E509}"/>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A611605B-7E9B-C51F-B42F-371FC25AD377}"/>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389553A7-93C4-BF8B-8769-F56F9836CF0E}"/>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E396C5A2-1D47-90F8-2BC5-73DD266CB569}"/>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07762FE0-DA4A-DD14-F87A-A9D0C0F300B3}"/>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819C48E6-D6A4-E740-C029-2906F6D8D865}"/>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E26BBA36-4B35-1229-1518-4C0CC33914FB}"/>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FF66BA8C-7246-AA6E-6CFF-C4B9525DDB9A}"/>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40A43687-F954-26B1-15D4-2AC9CAA3AE8D}"/>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D06FFFC9-5316-10BE-6991-B9C7FA53BB6B}"/>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5B6874AB-9C98-B1BD-DF8C-F6F497EDD348}"/>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2B199779-9902-878C-FC7C-D10284E7AF12}"/>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51BB395B-1EE1-7AC7-8BB7-BE97B3D96DA0}"/>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4C603B74-C545-02DA-C170-59015BA5B334}"/>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46276927-5B6D-0ECD-A93B-A3A0B3E935AA}"/>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2F818F30-2F44-AA52-FF95-931660A2C00F}"/>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E39D8038-C8EB-FAA2-CFA7-A62228A8BE6F}"/>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E1ED649F-6D97-C3CC-9E01-8E310CF4DC38}"/>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DF017BC2-C6E6-7891-0032-47213085704A}"/>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A950D7AA-B354-3CB2-30DB-213CC2EBF458}"/>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2E9EC83C-D306-A4D3-6483-86E6F949319D}"/>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6F73BD98-584C-4B78-9E92-0D1360324B71}"/>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43CD3AAD-C1CF-40CB-7EED-E4F622B8E0A2}"/>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2F739D38-CAD4-2F29-724F-C505CFB5F6B1}"/>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541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38975"/>
          </a:xfrm>
          <a:prstGeom prst="rect">
            <a:avLst/>
          </a:prstGeom>
        </p:spPr>
      </p:pic>
      <p:pic>
        <p:nvPicPr>
          <p:cNvPr id="3" name="Image 1" descr="preencoded.png"/>
          <p:cNvPicPr>
            <a:picLocks noChangeAspect="1"/>
          </p:cNvPicPr>
          <p:nvPr/>
        </p:nvPicPr>
        <p:blipFill>
          <a:blip r:embed="rId4"/>
          <a:stretch>
            <a:fillRect/>
          </a:stretch>
        </p:blipFill>
        <p:spPr>
          <a:xfrm>
            <a:off x="457200" y="914400"/>
            <a:ext cx="914400" cy="38100"/>
          </a:xfrm>
          <a:prstGeom prst="rect">
            <a:avLst/>
          </a:prstGeom>
        </p:spPr>
      </p:pic>
      <p:pic>
        <p:nvPicPr>
          <p:cNvPr id="4" name="Image 2" descr="preencoded.png"/>
          <p:cNvPicPr>
            <a:picLocks noChangeAspect="1"/>
          </p:cNvPicPr>
          <p:nvPr/>
        </p:nvPicPr>
        <p:blipFill>
          <a:blip r:embed="rId5"/>
          <a:stretch>
            <a:fillRect/>
          </a:stretch>
        </p:blipFill>
        <p:spPr>
          <a:xfrm>
            <a:off x="457200" y="1257300"/>
            <a:ext cx="11277600" cy="2352675"/>
          </a:xfrm>
          <a:prstGeom prst="rect">
            <a:avLst/>
          </a:prstGeom>
        </p:spPr>
      </p:pic>
      <p:pic>
        <p:nvPicPr>
          <p:cNvPr id="5" name="Image 3" descr="preencoded.png"/>
          <p:cNvPicPr>
            <a:picLocks noChangeAspect="1"/>
          </p:cNvPicPr>
          <p:nvPr/>
        </p:nvPicPr>
        <p:blipFill>
          <a:blip r:embed="rId6"/>
          <a:stretch>
            <a:fillRect/>
          </a:stretch>
        </p:blipFill>
        <p:spPr>
          <a:xfrm>
            <a:off x="3190875" y="1638300"/>
            <a:ext cx="400050" cy="457200"/>
          </a:xfrm>
          <a:prstGeom prst="rect">
            <a:avLst/>
          </a:prstGeom>
        </p:spPr>
      </p:pic>
      <p:pic>
        <p:nvPicPr>
          <p:cNvPr id="6" name="Image 4" descr="preencoded.png"/>
          <p:cNvPicPr>
            <a:picLocks noChangeAspect="1"/>
          </p:cNvPicPr>
          <p:nvPr/>
        </p:nvPicPr>
        <p:blipFill>
          <a:blip r:embed="rId7"/>
          <a:stretch>
            <a:fillRect/>
          </a:stretch>
        </p:blipFill>
        <p:spPr>
          <a:xfrm>
            <a:off x="8515350" y="1638300"/>
            <a:ext cx="571500" cy="457200"/>
          </a:xfrm>
          <a:prstGeom prst="rect">
            <a:avLst/>
          </a:prstGeom>
        </p:spPr>
      </p:pic>
      <p:pic>
        <p:nvPicPr>
          <p:cNvPr id="7" name="Image 5" descr="preencoded.png"/>
          <p:cNvPicPr>
            <a:picLocks noChangeAspect="1"/>
          </p:cNvPicPr>
          <p:nvPr/>
        </p:nvPicPr>
        <p:blipFill>
          <a:blip r:embed="rId8"/>
          <a:stretch>
            <a:fillRect/>
          </a:stretch>
        </p:blipFill>
        <p:spPr>
          <a:xfrm>
            <a:off x="457200" y="3914774"/>
            <a:ext cx="5456040" cy="2486025"/>
          </a:xfrm>
          <a:prstGeom prst="rect">
            <a:avLst/>
          </a:prstGeom>
        </p:spPr>
      </p:pic>
      <p:pic>
        <p:nvPicPr>
          <p:cNvPr id="8" name="Image 6" descr="preencoded.png"/>
          <p:cNvPicPr>
            <a:picLocks noChangeAspect="1"/>
          </p:cNvPicPr>
          <p:nvPr/>
        </p:nvPicPr>
        <p:blipFill>
          <a:blip r:embed="rId9"/>
          <a:stretch>
            <a:fillRect/>
          </a:stretch>
        </p:blipFill>
        <p:spPr>
          <a:xfrm>
            <a:off x="609600" y="3943350"/>
            <a:ext cx="190500" cy="190500"/>
          </a:xfrm>
          <a:prstGeom prst="rect">
            <a:avLst/>
          </a:prstGeom>
        </p:spPr>
      </p:pic>
      <p:pic>
        <p:nvPicPr>
          <p:cNvPr id="9" name="Image 7" descr="preencoded.png"/>
          <p:cNvPicPr>
            <a:picLocks noChangeAspect="1"/>
          </p:cNvPicPr>
          <p:nvPr/>
        </p:nvPicPr>
        <p:blipFill>
          <a:blip r:embed="rId10"/>
          <a:stretch>
            <a:fillRect/>
          </a:stretch>
        </p:blipFill>
        <p:spPr>
          <a:xfrm>
            <a:off x="609600" y="4333875"/>
            <a:ext cx="171450" cy="171450"/>
          </a:xfrm>
          <a:prstGeom prst="rect">
            <a:avLst/>
          </a:prstGeom>
        </p:spPr>
      </p:pic>
      <p:pic>
        <p:nvPicPr>
          <p:cNvPr id="10" name="Image 8" descr="preencoded.png"/>
          <p:cNvPicPr>
            <a:picLocks noChangeAspect="1"/>
          </p:cNvPicPr>
          <p:nvPr/>
        </p:nvPicPr>
        <p:blipFill>
          <a:blip r:embed="rId10"/>
          <a:stretch>
            <a:fillRect/>
          </a:stretch>
        </p:blipFill>
        <p:spPr>
          <a:xfrm>
            <a:off x="609600" y="4714875"/>
            <a:ext cx="171450" cy="171450"/>
          </a:xfrm>
          <a:prstGeom prst="rect">
            <a:avLst/>
          </a:prstGeom>
        </p:spPr>
      </p:pic>
      <p:pic>
        <p:nvPicPr>
          <p:cNvPr id="11" name="Image 9" descr="preencoded.png"/>
          <p:cNvPicPr>
            <a:picLocks noChangeAspect="1"/>
          </p:cNvPicPr>
          <p:nvPr/>
        </p:nvPicPr>
        <p:blipFill>
          <a:blip r:embed="rId10"/>
          <a:stretch>
            <a:fillRect/>
          </a:stretch>
        </p:blipFill>
        <p:spPr>
          <a:xfrm>
            <a:off x="609600" y="5095875"/>
            <a:ext cx="171450" cy="171450"/>
          </a:xfrm>
          <a:prstGeom prst="rect">
            <a:avLst/>
          </a:prstGeom>
        </p:spPr>
      </p:pic>
      <p:pic>
        <p:nvPicPr>
          <p:cNvPr id="12" name="Image 10" descr="preencoded.png"/>
          <p:cNvPicPr>
            <a:picLocks noChangeAspect="1"/>
          </p:cNvPicPr>
          <p:nvPr/>
        </p:nvPicPr>
        <p:blipFill>
          <a:blip r:embed="rId11"/>
          <a:stretch>
            <a:fillRect/>
          </a:stretch>
        </p:blipFill>
        <p:spPr>
          <a:xfrm>
            <a:off x="6248400" y="3914774"/>
            <a:ext cx="5486400" cy="2352675"/>
          </a:xfrm>
          <a:prstGeom prst="rect">
            <a:avLst/>
          </a:prstGeom>
        </p:spPr>
      </p:pic>
      <p:pic>
        <p:nvPicPr>
          <p:cNvPr id="13" name="Image 11" descr="preencoded.png"/>
          <p:cNvPicPr>
            <a:picLocks noChangeAspect="1"/>
          </p:cNvPicPr>
          <p:nvPr/>
        </p:nvPicPr>
        <p:blipFill>
          <a:blip r:embed="rId12"/>
          <a:stretch>
            <a:fillRect/>
          </a:stretch>
        </p:blipFill>
        <p:spPr>
          <a:xfrm>
            <a:off x="6400800" y="3943350"/>
            <a:ext cx="190500" cy="190500"/>
          </a:xfrm>
          <a:prstGeom prst="rect">
            <a:avLst/>
          </a:prstGeom>
        </p:spPr>
      </p:pic>
      <p:pic>
        <p:nvPicPr>
          <p:cNvPr id="14" name="Image 12" descr="preencoded.png"/>
          <p:cNvPicPr>
            <a:picLocks noChangeAspect="1"/>
          </p:cNvPicPr>
          <p:nvPr/>
        </p:nvPicPr>
        <p:blipFill>
          <a:blip r:embed="rId13"/>
          <a:stretch>
            <a:fillRect/>
          </a:stretch>
        </p:blipFill>
        <p:spPr>
          <a:xfrm>
            <a:off x="6400800" y="4333875"/>
            <a:ext cx="171450" cy="171450"/>
          </a:xfrm>
          <a:prstGeom prst="rect">
            <a:avLst/>
          </a:prstGeom>
        </p:spPr>
      </p:pic>
      <p:pic>
        <p:nvPicPr>
          <p:cNvPr id="15" name="Image 13" descr="preencoded.png"/>
          <p:cNvPicPr>
            <a:picLocks noChangeAspect="1"/>
          </p:cNvPicPr>
          <p:nvPr/>
        </p:nvPicPr>
        <p:blipFill>
          <a:blip r:embed="rId13"/>
          <a:stretch>
            <a:fillRect/>
          </a:stretch>
        </p:blipFill>
        <p:spPr>
          <a:xfrm>
            <a:off x="6400800" y="4714875"/>
            <a:ext cx="171450" cy="171450"/>
          </a:xfrm>
          <a:prstGeom prst="rect">
            <a:avLst/>
          </a:prstGeom>
        </p:spPr>
      </p:pic>
      <p:pic>
        <p:nvPicPr>
          <p:cNvPr id="16" name="Image 14" descr="preencoded.png"/>
          <p:cNvPicPr>
            <a:picLocks noChangeAspect="1"/>
          </p:cNvPicPr>
          <p:nvPr/>
        </p:nvPicPr>
        <p:blipFill>
          <a:blip r:embed="rId13"/>
          <a:stretch>
            <a:fillRect/>
          </a:stretch>
        </p:blipFill>
        <p:spPr>
          <a:xfrm>
            <a:off x="6400800" y="5095875"/>
            <a:ext cx="171450" cy="171450"/>
          </a:xfrm>
          <a:prstGeom prst="rect">
            <a:avLst/>
          </a:prstGeom>
        </p:spPr>
      </p:pic>
      <p:sp>
        <p:nvSpPr>
          <p:cNvPr id="20" name="Text 0"/>
          <p:cNvSpPr/>
          <p:nvPr/>
        </p:nvSpPr>
        <p:spPr>
          <a:xfrm>
            <a:off x="457200" y="457200"/>
            <a:ext cx="13533120" cy="381000"/>
          </a:xfrm>
          <a:prstGeom prst="rect">
            <a:avLst/>
          </a:prstGeom>
          <a:noFill/>
          <a:ln/>
        </p:spPr>
        <p:txBody>
          <a:bodyPr vert="horz" wrap="square" lIns="0" tIns="0" rIns="0" bIns="0" rtlCol="0" anchor="t"/>
          <a:lstStyle/>
          <a:p>
            <a:pPr>
              <a:lnSpc>
                <a:spcPts val="3000"/>
              </a:lnSpc>
            </a:pPr>
            <a:r>
              <a:rPr lang="en-US" sz="2700" b="1" dirty="0">
                <a:solidFill>
                  <a:srgbClr val="1F2937"/>
                </a:solidFill>
                <a:latin typeface="ui-sans-serif" pitchFamily="34" charset="0"/>
                <a:ea typeface="ui-sans-serif" pitchFamily="34" charset="-122"/>
                <a:cs typeface="ui-sans-serif" pitchFamily="34" charset="-120"/>
              </a:rPr>
              <a:t>Secondary Indexes</a:t>
            </a:r>
            <a:endParaRPr lang="en-US" sz="2700" dirty="0"/>
          </a:p>
        </p:txBody>
      </p:sp>
      <p:sp>
        <p:nvSpPr>
          <p:cNvPr id="21" name="Text 1"/>
          <p:cNvSpPr/>
          <p:nvPr/>
        </p:nvSpPr>
        <p:spPr>
          <a:xfrm>
            <a:off x="327660" y="2238375"/>
            <a:ext cx="6126480"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F97316"/>
                </a:solidFill>
                <a:latin typeface="Arial" pitchFamily="34" charset="0"/>
                <a:ea typeface="Arial" pitchFamily="34" charset="-122"/>
                <a:cs typeface="Arial" pitchFamily="34" charset="-120"/>
              </a:rPr>
              <a:t>Global Secondary Index (GSI)</a:t>
            </a:r>
            <a:endParaRPr lang="en-US" sz="1800" dirty="0"/>
          </a:p>
        </p:txBody>
      </p:sp>
      <p:sp>
        <p:nvSpPr>
          <p:cNvPr id="22" name="Text 2"/>
          <p:cNvSpPr/>
          <p:nvPr/>
        </p:nvSpPr>
        <p:spPr>
          <a:xfrm>
            <a:off x="327660" y="2619375"/>
            <a:ext cx="612648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Arial" pitchFamily="34" charset="0"/>
                <a:ea typeface="Arial" pitchFamily="34" charset="-122"/>
                <a:cs typeface="Arial" pitchFamily="34" charset="-120"/>
              </a:rPr>
              <a:t>Think of it as a completely new phone book</a:t>
            </a:r>
            <a:endParaRPr lang="en-US" sz="1500" dirty="0"/>
          </a:p>
        </p:txBody>
      </p:sp>
      <p:sp>
        <p:nvSpPr>
          <p:cNvPr id="23" name="Text 3"/>
          <p:cNvSpPr/>
          <p:nvPr/>
        </p:nvSpPr>
        <p:spPr>
          <a:xfrm>
            <a:off x="327660" y="2962275"/>
            <a:ext cx="612648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Arial" pitchFamily="34" charset="0"/>
                <a:ea typeface="Arial" pitchFamily="34" charset="-122"/>
                <a:cs typeface="Arial" pitchFamily="34" charset="-120"/>
              </a:rPr>
              <a:t>Organized by any detail you choose</a:t>
            </a:r>
            <a:endParaRPr lang="en-US" sz="1350" dirty="0"/>
          </a:p>
        </p:txBody>
      </p:sp>
      <p:sp>
        <p:nvSpPr>
          <p:cNvPr id="24" name="Text 4"/>
          <p:cNvSpPr/>
          <p:nvPr/>
        </p:nvSpPr>
        <p:spPr>
          <a:xfrm>
            <a:off x="5737860" y="2238375"/>
            <a:ext cx="6126480"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1E3A8A"/>
                </a:solidFill>
                <a:latin typeface="Arial" pitchFamily="34" charset="0"/>
                <a:ea typeface="Arial" pitchFamily="34" charset="-122"/>
                <a:cs typeface="Arial" pitchFamily="34" charset="-120"/>
              </a:rPr>
              <a:t>Local Secondary Index (LSI)</a:t>
            </a:r>
            <a:endParaRPr lang="en-US" sz="1800" dirty="0"/>
          </a:p>
        </p:txBody>
      </p:sp>
      <p:sp>
        <p:nvSpPr>
          <p:cNvPr id="25" name="Text 5"/>
          <p:cNvSpPr/>
          <p:nvPr/>
        </p:nvSpPr>
        <p:spPr>
          <a:xfrm>
            <a:off x="5737860" y="2619375"/>
            <a:ext cx="612648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Arial" pitchFamily="34" charset="0"/>
                <a:ea typeface="Arial" pitchFamily="34" charset="-122"/>
                <a:cs typeface="Arial" pitchFamily="34" charset="-120"/>
              </a:rPr>
              <a:t>Think of it as organizing your family contacts</a:t>
            </a:r>
            <a:endParaRPr lang="en-US" sz="1500" dirty="0"/>
          </a:p>
        </p:txBody>
      </p:sp>
      <p:sp>
        <p:nvSpPr>
          <p:cNvPr id="26" name="Text 6"/>
          <p:cNvSpPr/>
          <p:nvPr/>
        </p:nvSpPr>
        <p:spPr>
          <a:xfrm>
            <a:off x="5737860" y="2962275"/>
            <a:ext cx="612648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Arial" pitchFamily="34" charset="0"/>
                <a:ea typeface="Arial" pitchFamily="34" charset="-122"/>
                <a:cs typeface="Arial" pitchFamily="34" charset="-120"/>
              </a:rPr>
              <a:t>Still grouped by last name, but in different ways</a:t>
            </a:r>
            <a:endParaRPr lang="en-US" sz="1350" dirty="0"/>
          </a:p>
        </p:txBody>
      </p:sp>
      <p:sp>
        <p:nvSpPr>
          <p:cNvPr id="27" name="Text 7"/>
          <p:cNvSpPr/>
          <p:nvPr/>
        </p:nvSpPr>
        <p:spPr>
          <a:xfrm>
            <a:off x="876300" y="3914775"/>
            <a:ext cx="5334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Arial" pitchFamily="34" charset="0"/>
                <a:ea typeface="Arial" pitchFamily="34" charset="-122"/>
                <a:cs typeface="Arial" pitchFamily="34" charset="-120"/>
              </a:rPr>
              <a:t>Global Secondary Index</a:t>
            </a:r>
            <a:endParaRPr lang="en-US" sz="1500" dirty="0"/>
          </a:p>
        </p:txBody>
      </p:sp>
      <p:sp>
        <p:nvSpPr>
          <p:cNvPr id="28" name="Text 8"/>
          <p:cNvSpPr/>
          <p:nvPr/>
        </p:nvSpPr>
        <p:spPr>
          <a:xfrm>
            <a:off x="857250" y="4295775"/>
            <a:ext cx="3145393"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Can organize data by any attribute</a:t>
            </a:r>
            <a:endParaRPr lang="en-US" sz="1350" dirty="0"/>
          </a:p>
        </p:txBody>
      </p:sp>
      <p:sp>
        <p:nvSpPr>
          <p:cNvPr id="29" name="Text 9"/>
          <p:cNvSpPr/>
          <p:nvPr/>
        </p:nvSpPr>
        <p:spPr>
          <a:xfrm>
            <a:off x="857250" y="4676775"/>
            <a:ext cx="2298323"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Has its own key structure</a:t>
            </a:r>
            <a:endParaRPr lang="en-US" sz="1350" dirty="0"/>
          </a:p>
        </p:txBody>
      </p:sp>
      <p:sp>
        <p:nvSpPr>
          <p:cNvPr id="30" name="Text 10"/>
          <p:cNvSpPr/>
          <p:nvPr/>
        </p:nvSpPr>
        <p:spPr>
          <a:xfrm>
            <a:off x="857250" y="5057775"/>
            <a:ext cx="3328273"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Can span across all data in the table</a:t>
            </a:r>
            <a:endParaRPr lang="en-US" sz="1350" dirty="0"/>
          </a:p>
        </p:txBody>
      </p:sp>
      <p:sp>
        <p:nvSpPr>
          <p:cNvPr id="31" name="Text 11"/>
          <p:cNvSpPr/>
          <p:nvPr/>
        </p:nvSpPr>
        <p:spPr>
          <a:xfrm>
            <a:off x="6667500" y="3914775"/>
            <a:ext cx="5334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E3A8A"/>
                </a:solidFill>
                <a:latin typeface="Arial" pitchFamily="34" charset="0"/>
                <a:ea typeface="Arial" pitchFamily="34" charset="-122"/>
                <a:cs typeface="Arial" pitchFamily="34" charset="-120"/>
              </a:rPr>
              <a:t>Local Secondary Index</a:t>
            </a:r>
            <a:endParaRPr lang="en-US" sz="1500" dirty="0"/>
          </a:p>
        </p:txBody>
      </p:sp>
      <p:sp>
        <p:nvSpPr>
          <p:cNvPr id="32" name="Text 12"/>
          <p:cNvSpPr/>
          <p:nvPr/>
        </p:nvSpPr>
        <p:spPr>
          <a:xfrm>
            <a:off x="6648450" y="4295775"/>
            <a:ext cx="3659565"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Uses the same partition key as the table</a:t>
            </a:r>
            <a:endParaRPr lang="en-US" sz="1350" dirty="0"/>
          </a:p>
        </p:txBody>
      </p:sp>
      <p:sp>
        <p:nvSpPr>
          <p:cNvPr id="33" name="Text 13"/>
          <p:cNvSpPr/>
          <p:nvPr/>
        </p:nvSpPr>
        <p:spPr>
          <a:xfrm>
            <a:off x="6648450" y="4676775"/>
            <a:ext cx="3888700"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Can only organize data within one partition</a:t>
            </a:r>
            <a:endParaRPr lang="en-US" sz="1350" dirty="0"/>
          </a:p>
        </p:txBody>
      </p:sp>
      <p:sp>
        <p:nvSpPr>
          <p:cNvPr id="34" name="Text 14"/>
          <p:cNvSpPr/>
          <p:nvPr/>
        </p:nvSpPr>
        <p:spPr>
          <a:xfrm>
            <a:off x="6648450" y="5057775"/>
            <a:ext cx="3419713"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Shares the same storage as the table</a:t>
            </a:r>
            <a:endParaRPr lang="en-US" sz="1350" dirty="0"/>
          </a:p>
        </p:txBody>
      </p:sp>
      <p:sp>
        <p:nvSpPr>
          <p:cNvPr id="37" name="Text 17"/>
          <p:cNvSpPr/>
          <p:nvPr/>
        </p:nvSpPr>
        <p:spPr>
          <a:xfrm>
            <a:off x="11124605" y="6353175"/>
            <a:ext cx="732234" cy="2286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38" name="Text 10">
            <a:extLst>
              <a:ext uri="{FF2B5EF4-FFF2-40B4-BE49-F238E27FC236}">
                <a16:creationId xmlns:a16="http://schemas.microsoft.com/office/drawing/2014/main" id="{63DCD109-7FC9-A2C0-AE54-16F07FD80A9C}"/>
              </a:ext>
            </a:extLst>
          </p:cNvPr>
          <p:cNvSpPr/>
          <p:nvPr/>
        </p:nvSpPr>
        <p:spPr>
          <a:xfrm>
            <a:off x="826734" y="5454683"/>
            <a:ext cx="3328273" cy="266700"/>
          </a:xfrm>
          <a:prstGeom prst="rect">
            <a:avLst/>
          </a:prstGeom>
          <a:noFill/>
          <a:ln/>
        </p:spPr>
        <p:txBody>
          <a:bodyPr vert="horz" wrap="square" lIns="0" tIns="0" rIns="0" bIns="0" rtlCol="0" anchor="t"/>
          <a:lstStyle/>
          <a:p>
            <a:pPr>
              <a:lnSpc>
                <a:spcPts val="1688"/>
              </a:lnSpc>
            </a:pPr>
            <a:r>
              <a:rPr lang="en-US" sz="1400" dirty="0">
                <a:solidFill>
                  <a:srgbClr val="000000"/>
                </a:solidFill>
                <a:latin typeface="ui-sans-serif" pitchFamily="34" charset="0"/>
                <a:ea typeface="ui-sans-serif" pitchFamily="34" charset="-122"/>
                <a:cs typeface="ui-sans-serif" pitchFamily="34" charset="-120"/>
              </a:rPr>
              <a:t> </a:t>
            </a:r>
            <a:r>
              <a:rPr lang="en-US" sz="1350" dirty="0">
                <a:solidFill>
                  <a:srgbClr val="000000"/>
                </a:solidFill>
                <a:latin typeface="Arial" pitchFamily="34" charset="0"/>
                <a:cs typeface="Arial" pitchFamily="34" charset="-120"/>
              </a:rPr>
              <a:t>Use its own independent provisioned throughput settings</a:t>
            </a:r>
          </a:p>
        </p:txBody>
      </p:sp>
      <p:pic>
        <p:nvPicPr>
          <p:cNvPr id="39" name="Image 9" descr="preencoded.png">
            <a:extLst>
              <a:ext uri="{FF2B5EF4-FFF2-40B4-BE49-F238E27FC236}">
                <a16:creationId xmlns:a16="http://schemas.microsoft.com/office/drawing/2014/main" id="{9DDBD728-5886-E270-F884-102C5EA6724E}"/>
              </a:ext>
            </a:extLst>
          </p:cNvPr>
          <p:cNvPicPr>
            <a:picLocks noChangeAspect="1"/>
          </p:cNvPicPr>
          <p:nvPr/>
        </p:nvPicPr>
        <p:blipFill>
          <a:blip r:embed="rId10"/>
          <a:stretch>
            <a:fillRect/>
          </a:stretch>
        </p:blipFill>
        <p:spPr>
          <a:xfrm>
            <a:off x="611079" y="5452466"/>
            <a:ext cx="171450" cy="171450"/>
          </a:xfrm>
          <a:prstGeom prst="rect">
            <a:avLst/>
          </a:prstGeom>
        </p:spPr>
      </p:pic>
      <p:sp>
        <p:nvSpPr>
          <p:cNvPr id="41" name="TextBox 40">
            <a:extLst>
              <a:ext uri="{FF2B5EF4-FFF2-40B4-BE49-F238E27FC236}">
                <a16:creationId xmlns:a16="http://schemas.microsoft.com/office/drawing/2014/main" id="{B9CE2FCA-5D07-2B36-3AD9-E55C4E980CA1}"/>
              </a:ext>
            </a:extLst>
          </p:cNvPr>
          <p:cNvSpPr txBox="1"/>
          <p:nvPr/>
        </p:nvSpPr>
        <p:spPr>
          <a:xfrm>
            <a:off x="6496050" y="5425727"/>
            <a:ext cx="7026676" cy="315023"/>
          </a:xfrm>
          <a:prstGeom prst="rect">
            <a:avLst/>
          </a:prstGeom>
          <a:noFill/>
        </p:spPr>
        <p:txBody>
          <a:bodyPr wrap="square">
            <a:spAutoFit/>
          </a:bodyPr>
          <a:lstStyle/>
          <a:p>
            <a:pPr marL="0" indent="0">
              <a:lnSpc>
                <a:spcPts val="1688"/>
              </a:lnSpc>
              <a:buNone/>
            </a:pPr>
            <a:r>
              <a:rPr lang="en-US" sz="1800" dirty="0">
                <a:solidFill>
                  <a:srgbClr val="000000"/>
                </a:solidFill>
                <a:latin typeface="ui-sans-serif" pitchFamily="34" charset="0"/>
                <a:ea typeface="ui-sans-serif" pitchFamily="34" charset="-122"/>
                <a:cs typeface="ui-sans-serif" pitchFamily="34" charset="-120"/>
              </a:rPr>
              <a:t> </a:t>
            </a:r>
            <a:r>
              <a:rPr lang="en-US" sz="1350" dirty="0">
                <a:solidFill>
                  <a:srgbClr val="000000"/>
                </a:solidFill>
                <a:latin typeface="Arial" pitchFamily="34" charset="0"/>
                <a:cs typeface="Arial" pitchFamily="34" charset="-120"/>
              </a:rPr>
              <a:t>Shares the provisioned throughput settings with the base table</a:t>
            </a:r>
          </a:p>
        </p:txBody>
      </p:sp>
      <p:sp>
        <p:nvSpPr>
          <p:cNvPr id="43" name="TextBox 42">
            <a:extLst>
              <a:ext uri="{FF2B5EF4-FFF2-40B4-BE49-F238E27FC236}">
                <a16:creationId xmlns:a16="http://schemas.microsoft.com/office/drawing/2014/main" id="{AE0CA7A7-D6F2-2733-C1ED-BF6B700DBAE7}"/>
              </a:ext>
            </a:extLst>
          </p:cNvPr>
          <p:cNvSpPr txBox="1"/>
          <p:nvPr/>
        </p:nvSpPr>
        <p:spPr>
          <a:xfrm>
            <a:off x="704850" y="6001397"/>
            <a:ext cx="6917811" cy="315023"/>
          </a:xfrm>
          <a:prstGeom prst="rect">
            <a:avLst/>
          </a:prstGeom>
          <a:noFill/>
        </p:spPr>
        <p:txBody>
          <a:bodyPr wrap="square">
            <a:spAutoFit/>
          </a:bodyPr>
          <a:lstStyle/>
          <a:p>
            <a:pPr marL="0" indent="0">
              <a:lnSpc>
                <a:spcPts val="1688"/>
              </a:lnSpc>
              <a:buNone/>
            </a:pPr>
            <a:r>
              <a:rPr lang="en-US" sz="1800" dirty="0">
                <a:solidFill>
                  <a:srgbClr val="000000"/>
                </a:solidFill>
                <a:latin typeface="ui-sans-serif" pitchFamily="34" charset="0"/>
                <a:ea typeface="ui-sans-serif" pitchFamily="34" charset="-122"/>
                <a:cs typeface="ui-sans-serif" pitchFamily="34" charset="-120"/>
              </a:rPr>
              <a:t> </a:t>
            </a:r>
            <a:r>
              <a:rPr lang="en-US" sz="1350" dirty="0">
                <a:solidFill>
                  <a:srgbClr val="000000"/>
                </a:solidFill>
                <a:latin typeface="Arial" pitchFamily="34" charset="0"/>
                <a:cs typeface="Arial" pitchFamily="34" charset="-120"/>
              </a:rPr>
              <a:t>Can be added to or removed after table creation</a:t>
            </a:r>
          </a:p>
        </p:txBody>
      </p:sp>
      <p:pic>
        <p:nvPicPr>
          <p:cNvPr id="44" name="Image 9" descr="preencoded.png">
            <a:extLst>
              <a:ext uri="{FF2B5EF4-FFF2-40B4-BE49-F238E27FC236}">
                <a16:creationId xmlns:a16="http://schemas.microsoft.com/office/drawing/2014/main" id="{C58EEA19-B977-0543-9C30-DEBE207E46F4}"/>
              </a:ext>
            </a:extLst>
          </p:cNvPr>
          <p:cNvPicPr>
            <a:picLocks noChangeAspect="1"/>
          </p:cNvPicPr>
          <p:nvPr/>
        </p:nvPicPr>
        <p:blipFill>
          <a:blip r:embed="rId10"/>
          <a:stretch>
            <a:fillRect/>
          </a:stretch>
        </p:blipFill>
        <p:spPr>
          <a:xfrm>
            <a:off x="612558" y="6057625"/>
            <a:ext cx="171450" cy="171450"/>
          </a:xfrm>
          <a:prstGeom prst="rect">
            <a:avLst/>
          </a:prstGeom>
        </p:spPr>
      </p:pic>
      <p:pic>
        <p:nvPicPr>
          <p:cNvPr id="45" name="Image 14" descr="preencoded.png">
            <a:extLst>
              <a:ext uri="{FF2B5EF4-FFF2-40B4-BE49-F238E27FC236}">
                <a16:creationId xmlns:a16="http://schemas.microsoft.com/office/drawing/2014/main" id="{1A0FDAFF-D3D6-C9F3-647F-4353C843A588}"/>
              </a:ext>
            </a:extLst>
          </p:cNvPr>
          <p:cNvPicPr>
            <a:picLocks noChangeAspect="1"/>
          </p:cNvPicPr>
          <p:nvPr/>
        </p:nvPicPr>
        <p:blipFill>
          <a:blip r:embed="rId13"/>
          <a:stretch>
            <a:fillRect/>
          </a:stretch>
        </p:blipFill>
        <p:spPr>
          <a:xfrm>
            <a:off x="6411157" y="5461342"/>
            <a:ext cx="171450" cy="171450"/>
          </a:xfrm>
          <a:prstGeom prst="rect">
            <a:avLst/>
          </a:prstGeom>
        </p:spPr>
      </p:pic>
      <p:sp>
        <p:nvSpPr>
          <p:cNvPr id="46" name="Text 1">
            <a:extLst>
              <a:ext uri="{FF2B5EF4-FFF2-40B4-BE49-F238E27FC236}">
                <a16:creationId xmlns:a16="http://schemas.microsoft.com/office/drawing/2014/main" id="{DB2B3C70-5E09-F1EB-5632-EA1702170E62}"/>
              </a:ext>
            </a:extLst>
          </p:cNvPr>
          <p:cNvSpPr/>
          <p:nvPr/>
        </p:nvSpPr>
        <p:spPr>
          <a:xfrm>
            <a:off x="457200" y="966739"/>
            <a:ext cx="112776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DynamoDB offers secondary indexes to provide additional query flexibility beyond the primary key, allowing for efficient data retrieval based on non-primary key attributes.</a:t>
            </a:r>
            <a:endParaRPr lang="en-US" sz="1500" dirty="0"/>
          </a:p>
        </p:txBody>
      </p:sp>
      <p:sp>
        <p:nvSpPr>
          <p:cNvPr id="48" name="TextBox 47">
            <a:extLst>
              <a:ext uri="{FF2B5EF4-FFF2-40B4-BE49-F238E27FC236}">
                <a16:creationId xmlns:a16="http://schemas.microsoft.com/office/drawing/2014/main" id="{BA668A97-DB43-8F94-B6D3-0151E5041575}"/>
              </a:ext>
            </a:extLst>
          </p:cNvPr>
          <p:cNvSpPr txBox="1"/>
          <p:nvPr/>
        </p:nvSpPr>
        <p:spPr>
          <a:xfrm>
            <a:off x="6495403" y="5796744"/>
            <a:ext cx="6995604" cy="315023"/>
          </a:xfrm>
          <a:prstGeom prst="rect">
            <a:avLst/>
          </a:prstGeom>
          <a:noFill/>
        </p:spPr>
        <p:txBody>
          <a:bodyPr wrap="square">
            <a:spAutoFit/>
          </a:bodyPr>
          <a:lstStyle/>
          <a:p>
            <a:pPr marL="0" indent="0">
              <a:lnSpc>
                <a:spcPts val="1688"/>
              </a:lnSpc>
              <a:buNone/>
            </a:pPr>
            <a:r>
              <a:rPr lang="en-US" sz="1800" dirty="0">
                <a:solidFill>
                  <a:srgbClr val="000000"/>
                </a:solidFill>
                <a:latin typeface="ui-sans-serif" pitchFamily="34" charset="0"/>
                <a:ea typeface="ui-sans-serif" pitchFamily="34" charset="-122"/>
                <a:cs typeface="ui-sans-serif" pitchFamily="34" charset="-120"/>
              </a:rPr>
              <a:t> </a:t>
            </a:r>
            <a:r>
              <a:rPr lang="en-US" sz="1350" dirty="0">
                <a:solidFill>
                  <a:srgbClr val="000000"/>
                </a:solidFill>
                <a:latin typeface="Arial" pitchFamily="34" charset="0"/>
                <a:cs typeface="Arial" pitchFamily="34" charset="-120"/>
              </a:rPr>
              <a:t>Must be defined at table creation time</a:t>
            </a:r>
          </a:p>
        </p:txBody>
      </p:sp>
      <p:pic>
        <p:nvPicPr>
          <p:cNvPr id="49" name="Image 14" descr="preencoded.png">
            <a:extLst>
              <a:ext uri="{FF2B5EF4-FFF2-40B4-BE49-F238E27FC236}">
                <a16:creationId xmlns:a16="http://schemas.microsoft.com/office/drawing/2014/main" id="{6B05FA47-6AD7-5FB5-0A60-F7E856C17607}"/>
              </a:ext>
            </a:extLst>
          </p:cNvPr>
          <p:cNvPicPr>
            <a:picLocks noChangeAspect="1"/>
          </p:cNvPicPr>
          <p:nvPr/>
        </p:nvPicPr>
        <p:blipFill>
          <a:blip r:embed="rId13"/>
          <a:stretch>
            <a:fillRect/>
          </a:stretch>
        </p:blipFill>
        <p:spPr>
          <a:xfrm>
            <a:off x="6421512" y="5844563"/>
            <a:ext cx="171450" cy="1714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05625"/>
          </a:xfrm>
          <a:prstGeom prst="rect">
            <a:avLst/>
          </a:prstGeom>
        </p:spPr>
      </p:pic>
      <p:pic>
        <p:nvPicPr>
          <p:cNvPr id="3" name="Image 1" descr="preencoded.png"/>
          <p:cNvPicPr>
            <a:picLocks noChangeAspect="1"/>
          </p:cNvPicPr>
          <p:nvPr/>
        </p:nvPicPr>
        <p:blipFill>
          <a:blip r:embed="rId4"/>
          <a:stretch>
            <a:fillRect/>
          </a:stretch>
        </p:blipFill>
        <p:spPr>
          <a:xfrm>
            <a:off x="457200" y="914400"/>
            <a:ext cx="914400" cy="38100"/>
          </a:xfrm>
          <a:prstGeom prst="rect">
            <a:avLst/>
          </a:prstGeom>
        </p:spPr>
      </p:pic>
      <p:pic>
        <p:nvPicPr>
          <p:cNvPr id="4" name="Image 2" descr="preencoded.png"/>
          <p:cNvPicPr>
            <a:picLocks noChangeAspect="1"/>
          </p:cNvPicPr>
          <p:nvPr/>
        </p:nvPicPr>
        <p:blipFill>
          <a:blip r:embed="rId5"/>
          <a:stretch>
            <a:fillRect/>
          </a:stretch>
        </p:blipFill>
        <p:spPr>
          <a:xfrm>
            <a:off x="457200" y="1209675"/>
            <a:ext cx="190500" cy="190500"/>
          </a:xfrm>
          <a:prstGeom prst="rect">
            <a:avLst/>
          </a:prstGeom>
        </p:spPr>
      </p:pic>
      <p:pic>
        <p:nvPicPr>
          <p:cNvPr id="5" name="Image 3" descr="preencoded.png"/>
          <p:cNvPicPr>
            <a:picLocks noChangeAspect="1"/>
          </p:cNvPicPr>
          <p:nvPr/>
        </p:nvPicPr>
        <p:blipFill>
          <a:blip r:embed="rId6"/>
          <a:stretch>
            <a:fillRect/>
          </a:stretch>
        </p:blipFill>
        <p:spPr>
          <a:xfrm>
            <a:off x="457200" y="1524000"/>
            <a:ext cx="11277600" cy="1524000"/>
          </a:xfrm>
          <a:prstGeom prst="rect">
            <a:avLst/>
          </a:prstGeom>
        </p:spPr>
      </p:pic>
      <p:pic>
        <p:nvPicPr>
          <p:cNvPr id="6" name="Image 4" descr="preencoded.png"/>
          <p:cNvPicPr>
            <a:picLocks noChangeAspect="1"/>
          </p:cNvPicPr>
          <p:nvPr/>
        </p:nvPicPr>
        <p:blipFill>
          <a:blip r:embed="rId7"/>
          <a:stretch>
            <a:fillRect/>
          </a:stretch>
        </p:blipFill>
        <p:spPr>
          <a:xfrm>
            <a:off x="457200" y="1524000"/>
            <a:ext cx="11277600" cy="381000"/>
          </a:xfrm>
          <a:prstGeom prst="rect">
            <a:avLst/>
          </a:prstGeom>
        </p:spPr>
      </p:pic>
      <p:pic>
        <p:nvPicPr>
          <p:cNvPr id="7" name="Image 5" descr="preencoded.png"/>
          <p:cNvPicPr>
            <a:picLocks noChangeAspect="1"/>
          </p:cNvPicPr>
          <p:nvPr/>
        </p:nvPicPr>
        <p:blipFill>
          <a:blip r:embed="rId8"/>
          <a:stretch>
            <a:fillRect/>
          </a:stretch>
        </p:blipFill>
        <p:spPr>
          <a:xfrm>
            <a:off x="457200" y="1524000"/>
            <a:ext cx="2209056" cy="381000"/>
          </a:xfrm>
          <a:prstGeom prst="rect">
            <a:avLst/>
          </a:prstGeom>
        </p:spPr>
      </p:pic>
      <p:pic>
        <p:nvPicPr>
          <p:cNvPr id="8" name="Image 6" descr="preencoded.png"/>
          <p:cNvPicPr>
            <a:picLocks noChangeAspect="1"/>
          </p:cNvPicPr>
          <p:nvPr/>
        </p:nvPicPr>
        <p:blipFill>
          <a:blip r:embed="rId9"/>
          <a:stretch>
            <a:fillRect/>
          </a:stretch>
        </p:blipFill>
        <p:spPr>
          <a:xfrm>
            <a:off x="2666256" y="1524000"/>
            <a:ext cx="1751558" cy="381000"/>
          </a:xfrm>
          <a:prstGeom prst="rect">
            <a:avLst/>
          </a:prstGeom>
        </p:spPr>
      </p:pic>
      <p:pic>
        <p:nvPicPr>
          <p:cNvPr id="9" name="Image 7" descr="preencoded.png"/>
          <p:cNvPicPr>
            <a:picLocks noChangeAspect="1"/>
          </p:cNvPicPr>
          <p:nvPr/>
        </p:nvPicPr>
        <p:blipFill>
          <a:blip r:embed="rId10"/>
          <a:stretch>
            <a:fillRect/>
          </a:stretch>
        </p:blipFill>
        <p:spPr>
          <a:xfrm>
            <a:off x="4417814" y="1524000"/>
            <a:ext cx="1556296" cy="381000"/>
          </a:xfrm>
          <a:prstGeom prst="rect">
            <a:avLst/>
          </a:prstGeom>
        </p:spPr>
      </p:pic>
      <p:pic>
        <p:nvPicPr>
          <p:cNvPr id="10" name="Image 8" descr="preencoded.png"/>
          <p:cNvPicPr>
            <a:picLocks noChangeAspect="1"/>
          </p:cNvPicPr>
          <p:nvPr/>
        </p:nvPicPr>
        <p:blipFill>
          <a:blip r:embed="rId11"/>
          <a:stretch>
            <a:fillRect/>
          </a:stretch>
        </p:blipFill>
        <p:spPr>
          <a:xfrm>
            <a:off x="5974110" y="1524000"/>
            <a:ext cx="1712565" cy="381000"/>
          </a:xfrm>
          <a:prstGeom prst="rect">
            <a:avLst/>
          </a:prstGeom>
        </p:spPr>
      </p:pic>
      <p:pic>
        <p:nvPicPr>
          <p:cNvPr id="11" name="Image 9" descr="preencoded.png"/>
          <p:cNvPicPr>
            <a:picLocks noChangeAspect="1"/>
          </p:cNvPicPr>
          <p:nvPr/>
        </p:nvPicPr>
        <p:blipFill>
          <a:blip r:embed="rId12"/>
          <a:stretch>
            <a:fillRect/>
          </a:stretch>
        </p:blipFill>
        <p:spPr>
          <a:xfrm>
            <a:off x="7686675" y="1524000"/>
            <a:ext cx="1786086" cy="381000"/>
          </a:xfrm>
          <a:prstGeom prst="rect">
            <a:avLst/>
          </a:prstGeom>
        </p:spPr>
      </p:pic>
      <p:pic>
        <p:nvPicPr>
          <p:cNvPr id="12" name="Image 10" descr="preencoded.png"/>
          <p:cNvPicPr>
            <a:picLocks noChangeAspect="1"/>
          </p:cNvPicPr>
          <p:nvPr/>
        </p:nvPicPr>
        <p:blipFill>
          <a:blip r:embed="rId13"/>
          <a:stretch>
            <a:fillRect/>
          </a:stretch>
        </p:blipFill>
        <p:spPr>
          <a:xfrm>
            <a:off x="9472761" y="1524000"/>
            <a:ext cx="2262039" cy="381000"/>
          </a:xfrm>
          <a:prstGeom prst="rect">
            <a:avLst/>
          </a:prstGeom>
        </p:spPr>
      </p:pic>
      <p:pic>
        <p:nvPicPr>
          <p:cNvPr id="13" name="Image 11" descr="preencoded.png"/>
          <p:cNvPicPr>
            <a:picLocks noChangeAspect="1"/>
          </p:cNvPicPr>
          <p:nvPr/>
        </p:nvPicPr>
        <p:blipFill>
          <a:blip r:embed="rId8"/>
          <a:stretch>
            <a:fillRect/>
          </a:stretch>
        </p:blipFill>
        <p:spPr>
          <a:xfrm>
            <a:off x="457200" y="1905000"/>
            <a:ext cx="2209056" cy="381000"/>
          </a:xfrm>
          <a:prstGeom prst="rect">
            <a:avLst/>
          </a:prstGeom>
        </p:spPr>
      </p:pic>
      <p:pic>
        <p:nvPicPr>
          <p:cNvPr id="14" name="Image 12" descr="preencoded.png"/>
          <p:cNvPicPr>
            <a:picLocks noChangeAspect="1"/>
          </p:cNvPicPr>
          <p:nvPr/>
        </p:nvPicPr>
        <p:blipFill>
          <a:blip r:embed="rId14"/>
          <a:stretch>
            <a:fillRect/>
          </a:stretch>
        </p:blipFill>
        <p:spPr>
          <a:xfrm>
            <a:off x="2666256" y="1905000"/>
            <a:ext cx="1751558" cy="381000"/>
          </a:xfrm>
          <a:prstGeom prst="rect">
            <a:avLst/>
          </a:prstGeom>
        </p:spPr>
      </p:pic>
      <p:pic>
        <p:nvPicPr>
          <p:cNvPr id="15" name="Image 13" descr="preencoded.png"/>
          <p:cNvPicPr>
            <a:picLocks noChangeAspect="1"/>
          </p:cNvPicPr>
          <p:nvPr/>
        </p:nvPicPr>
        <p:blipFill>
          <a:blip r:embed="rId15"/>
          <a:stretch>
            <a:fillRect/>
          </a:stretch>
        </p:blipFill>
        <p:spPr>
          <a:xfrm>
            <a:off x="4417814" y="1905000"/>
            <a:ext cx="1556296" cy="381000"/>
          </a:xfrm>
          <a:prstGeom prst="rect">
            <a:avLst/>
          </a:prstGeom>
        </p:spPr>
      </p:pic>
      <p:pic>
        <p:nvPicPr>
          <p:cNvPr id="16" name="Image 14" descr="preencoded.png"/>
          <p:cNvPicPr>
            <a:picLocks noChangeAspect="1"/>
          </p:cNvPicPr>
          <p:nvPr/>
        </p:nvPicPr>
        <p:blipFill>
          <a:blip r:embed="rId16"/>
          <a:stretch>
            <a:fillRect/>
          </a:stretch>
        </p:blipFill>
        <p:spPr>
          <a:xfrm>
            <a:off x="5974110" y="1905000"/>
            <a:ext cx="1712565" cy="381000"/>
          </a:xfrm>
          <a:prstGeom prst="rect">
            <a:avLst/>
          </a:prstGeom>
        </p:spPr>
      </p:pic>
      <p:pic>
        <p:nvPicPr>
          <p:cNvPr id="17" name="Image 15" descr="preencoded.png"/>
          <p:cNvPicPr>
            <a:picLocks noChangeAspect="1"/>
          </p:cNvPicPr>
          <p:nvPr/>
        </p:nvPicPr>
        <p:blipFill>
          <a:blip r:embed="rId17"/>
          <a:stretch>
            <a:fillRect/>
          </a:stretch>
        </p:blipFill>
        <p:spPr>
          <a:xfrm>
            <a:off x="7686675" y="1905000"/>
            <a:ext cx="1786086" cy="381000"/>
          </a:xfrm>
          <a:prstGeom prst="rect">
            <a:avLst/>
          </a:prstGeom>
        </p:spPr>
      </p:pic>
      <p:pic>
        <p:nvPicPr>
          <p:cNvPr id="18" name="Image 16" descr="preencoded.png"/>
          <p:cNvPicPr>
            <a:picLocks noChangeAspect="1"/>
          </p:cNvPicPr>
          <p:nvPr/>
        </p:nvPicPr>
        <p:blipFill>
          <a:blip r:embed="rId18"/>
          <a:stretch>
            <a:fillRect/>
          </a:stretch>
        </p:blipFill>
        <p:spPr>
          <a:xfrm>
            <a:off x="9472761" y="1905000"/>
            <a:ext cx="2262039" cy="381000"/>
          </a:xfrm>
          <a:prstGeom prst="rect">
            <a:avLst/>
          </a:prstGeom>
        </p:spPr>
      </p:pic>
      <p:pic>
        <p:nvPicPr>
          <p:cNvPr id="19" name="Image 17" descr="preencoded.png"/>
          <p:cNvPicPr>
            <a:picLocks noChangeAspect="1"/>
          </p:cNvPicPr>
          <p:nvPr/>
        </p:nvPicPr>
        <p:blipFill>
          <a:blip r:embed="rId8"/>
          <a:stretch>
            <a:fillRect/>
          </a:stretch>
        </p:blipFill>
        <p:spPr>
          <a:xfrm>
            <a:off x="457200" y="2286000"/>
            <a:ext cx="2209056" cy="381000"/>
          </a:xfrm>
          <a:prstGeom prst="rect">
            <a:avLst/>
          </a:prstGeom>
        </p:spPr>
      </p:pic>
      <p:pic>
        <p:nvPicPr>
          <p:cNvPr id="20" name="Image 18" descr="preencoded.png"/>
          <p:cNvPicPr>
            <a:picLocks noChangeAspect="1"/>
          </p:cNvPicPr>
          <p:nvPr/>
        </p:nvPicPr>
        <p:blipFill>
          <a:blip r:embed="rId14"/>
          <a:stretch>
            <a:fillRect/>
          </a:stretch>
        </p:blipFill>
        <p:spPr>
          <a:xfrm>
            <a:off x="2666256" y="2286000"/>
            <a:ext cx="1751558" cy="381000"/>
          </a:xfrm>
          <a:prstGeom prst="rect">
            <a:avLst/>
          </a:prstGeom>
        </p:spPr>
      </p:pic>
      <p:pic>
        <p:nvPicPr>
          <p:cNvPr id="21" name="Image 19" descr="preencoded.png"/>
          <p:cNvPicPr>
            <a:picLocks noChangeAspect="1"/>
          </p:cNvPicPr>
          <p:nvPr/>
        </p:nvPicPr>
        <p:blipFill>
          <a:blip r:embed="rId15"/>
          <a:stretch>
            <a:fillRect/>
          </a:stretch>
        </p:blipFill>
        <p:spPr>
          <a:xfrm>
            <a:off x="4417814" y="2286000"/>
            <a:ext cx="1556296" cy="381000"/>
          </a:xfrm>
          <a:prstGeom prst="rect">
            <a:avLst/>
          </a:prstGeom>
        </p:spPr>
      </p:pic>
      <p:pic>
        <p:nvPicPr>
          <p:cNvPr id="22" name="Image 20" descr="preencoded.png"/>
          <p:cNvPicPr>
            <a:picLocks noChangeAspect="1"/>
          </p:cNvPicPr>
          <p:nvPr/>
        </p:nvPicPr>
        <p:blipFill>
          <a:blip r:embed="rId16"/>
          <a:stretch>
            <a:fillRect/>
          </a:stretch>
        </p:blipFill>
        <p:spPr>
          <a:xfrm>
            <a:off x="5974110" y="2286000"/>
            <a:ext cx="1712565" cy="381000"/>
          </a:xfrm>
          <a:prstGeom prst="rect">
            <a:avLst/>
          </a:prstGeom>
        </p:spPr>
      </p:pic>
      <p:pic>
        <p:nvPicPr>
          <p:cNvPr id="23" name="Image 21" descr="preencoded.png"/>
          <p:cNvPicPr>
            <a:picLocks noChangeAspect="1"/>
          </p:cNvPicPr>
          <p:nvPr/>
        </p:nvPicPr>
        <p:blipFill>
          <a:blip r:embed="rId17"/>
          <a:stretch>
            <a:fillRect/>
          </a:stretch>
        </p:blipFill>
        <p:spPr>
          <a:xfrm>
            <a:off x="7686675" y="2286000"/>
            <a:ext cx="1786086" cy="381000"/>
          </a:xfrm>
          <a:prstGeom prst="rect">
            <a:avLst/>
          </a:prstGeom>
        </p:spPr>
      </p:pic>
      <p:pic>
        <p:nvPicPr>
          <p:cNvPr id="24" name="Image 22" descr="preencoded.png"/>
          <p:cNvPicPr>
            <a:picLocks noChangeAspect="1"/>
          </p:cNvPicPr>
          <p:nvPr/>
        </p:nvPicPr>
        <p:blipFill>
          <a:blip r:embed="rId18"/>
          <a:stretch>
            <a:fillRect/>
          </a:stretch>
        </p:blipFill>
        <p:spPr>
          <a:xfrm>
            <a:off x="9472761" y="2286000"/>
            <a:ext cx="2262039" cy="381000"/>
          </a:xfrm>
          <a:prstGeom prst="rect">
            <a:avLst/>
          </a:prstGeom>
        </p:spPr>
      </p:pic>
      <p:pic>
        <p:nvPicPr>
          <p:cNvPr id="25" name="Image 23" descr="preencoded.png"/>
          <p:cNvPicPr>
            <a:picLocks noChangeAspect="1"/>
          </p:cNvPicPr>
          <p:nvPr/>
        </p:nvPicPr>
        <p:blipFill>
          <a:blip r:embed="rId8"/>
          <a:stretch>
            <a:fillRect/>
          </a:stretch>
        </p:blipFill>
        <p:spPr>
          <a:xfrm>
            <a:off x="457200" y="2667000"/>
            <a:ext cx="2209056" cy="381000"/>
          </a:xfrm>
          <a:prstGeom prst="rect">
            <a:avLst/>
          </a:prstGeom>
        </p:spPr>
      </p:pic>
      <p:pic>
        <p:nvPicPr>
          <p:cNvPr id="26" name="Image 24" descr="preencoded.png"/>
          <p:cNvPicPr>
            <a:picLocks noChangeAspect="1"/>
          </p:cNvPicPr>
          <p:nvPr/>
        </p:nvPicPr>
        <p:blipFill>
          <a:blip r:embed="rId19"/>
          <a:stretch>
            <a:fillRect/>
          </a:stretch>
        </p:blipFill>
        <p:spPr>
          <a:xfrm>
            <a:off x="2666256" y="2667000"/>
            <a:ext cx="1751558" cy="381000"/>
          </a:xfrm>
          <a:prstGeom prst="rect">
            <a:avLst/>
          </a:prstGeom>
        </p:spPr>
      </p:pic>
      <p:pic>
        <p:nvPicPr>
          <p:cNvPr id="27" name="Image 25" descr="preencoded.png"/>
          <p:cNvPicPr>
            <a:picLocks noChangeAspect="1"/>
          </p:cNvPicPr>
          <p:nvPr/>
        </p:nvPicPr>
        <p:blipFill>
          <a:blip r:embed="rId20"/>
          <a:stretch>
            <a:fillRect/>
          </a:stretch>
        </p:blipFill>
        <p:spPr>
          <a:xfrm>
            <a:off x="4417814" y="2667000"/>
            <a:ext cx="1556296" cy="381000"/>
          </a:xfrm>
          <a:prstGeom prst="rect">
            <a:avLst/>
          </a:prstGeom>
        </p:spPr>
      </p:pic>
      <p:pic>
        <p:nvPicPr>
          <p:cNvPr id="28" name="Image 26" descr="preencoded.png"/>
          <p:cNvPicPr>
            <a:picLocks noChangeAspect="1"/>
          </p:cNvPicPr>
          <p:nvPr/>
        </p:nvPicPr>
        <p:blipFill>
          <a:blip r:embed="rId21"/>
          <a:stretch>
            <a:fillRect/>
          </a:stretch>
        </p:blipFill>
        <p:spPr>
          <a:xfrm>
            <a:off x="5974110" y="2667000"/>
            <a:ext cx="1712565" cy="381000"/>
          </a:xfrm>
          <a:prstGeom prst="rect">
            <a:avLst/>
          </a:prstGeom>
        </p:spPr>
      </p:pic>
      <p:pic>
        <p:nvPicPr>
          <p:cNvPr id="29" name="Image 27" descr="preencoded.png"/>
          <p:cNvPicPr>
            <a:picLocks noChangeAspect="1"/>
          </p:cNvPicPr>
          <p:nvPr/>
        </p:nvPicPr>
        <p:blipFill>
          <a:blip r:embed="rId22"/>
          <a:stretch>
            <a:fillRect/>
          </a:stretch>
        </p:blipFill>
        <p:spPr>
          <a:xfrm>
            <a:off x="7686675" y="2667000"/>
            <a:ext cx="1786086" cy="381000"/>
          </a:xfrm>
          <a:prstGeom prst="rect">
            <a:avLst/>
          </a:prstGeom>
        </p:spPr>
      </p:pic>
      <p:pic>
        <p:nvPicPr>
          <p:cNvPr id="30" name="Image 28" descr="preencoded.png"/>
          <p:cNvPicPr>
            <a:picLocks noChangeAspect="1"/>
          </p:cNvPicPr>
          <p:nvPr/>
        </p:nvPicPr>
        <p:blipFill>
          <a:blip r:embed="rId23"/>
          <a:stretch>
            <a:fillRect/>
          </a:stretch>
        </p:blipFill>
        <p:spPr>
          <a:xfrm>
            <a:off x="9472761" y="2667000"/>
            <a:ext cx="2262039" cy="381000"/>
          </a:xfrm>
          <a:prstGeom prst="rect">
            <a:avLst/>
          </a:prstGeom>
        </p:spPr>
      </p:pic>
      <p:pic>
        <p:nvPicPr>
          <p:cNvPr id="31" name="Image 29" descr="preencoded.png"/>
          <p:cNvPicPr>
            <a:picLocks noChangeAspect="1"/>
          </p:cNvPicPr>
          <p:nvPr/>
        </p:nvPicPr>
        <p:blipFill>
          <a:blip r:embed="rId24"/>
          <a:stretch>
            <a:fillRect/>
          </a:stretch>
        </p:blipFill>
        <p:spPr>
          <a:xfrm>
            <a:off x="457200" y="3200400"/>
            <a:ext cx="5486400" cy="2057400"/>
          </a:xfrm>
          <a:prstGeom prst="rect">
            <a:avLst/>
          </a:prstGeom>
        </p:spPr>
      </p:pic>
      <p:pic>
        <p:nvPicPr>
          <p:cNvPr id="32" name="Image 30" descr="preencoded.png"/>
          <p:cNvPicPr>
            <a:picLocks noChangeAspect="1"/>
          </p:cNvPicPr>
          <p:nvPr/>
        </p:nvPicPr>
        <p:blipFill>
          <a:blip r:embed="rId25"/>
          <a:stretch>
            <a:fillRect/>
          </a:stretch>
        </p:blipFill>
        <p:spPr>
          <a:xfrm>
            <a:off x="609600" y="3228975"/>
            <a:ext cx="190500" cy="190500"/>
          </a:xfrm>
          <a:prstGeom prst="rect">
            <a:avLst/>
          </a:prstGeom>
        </p:spPr>
      </p:pic>
      <p:pic>
        <p:nvPicPr>
          <p:cNvPr id="33" name="Image 31" descr="preencoded.png"/>
          <p:cNvPicPr>
            <a:picLocks noChangeAspect="1"/>
          </p:cNvPicPr>
          <p:nvPr/>
        </p:nvPicPr>
        <p:blipFill>
          <a:blip r:embed="rId26"/>
          <a:stretch>
            <a:fillRect/>
          </a:stretch>
        </p:blipFill>
        <p:spPr>
          <a:xfrm>
            <a:off x="609600" y="3886200"/>
            <a:ext cx="5334000" cy="1371600"/>
          </a:xfrm>
          <a:prstGeom prst="rect">
            <a:avLst/>
          </a:prstGeom>
        </p:spPr>
      </p:pic>
      <p:pic>
        <p:nvPicPr>
          <p:cNvPr id="34" name="Image 32" descr="preencoded.png"/>
          <p:cNvPicPr>
            <a:picLocks noChangeAspect="1"/>
          </p:cNvPicPr>
          <p:nvPr/>
        </p:nvPicPr>
        <p:blipFill>
          <a:blip r:embed="rId27"/>
          <a:stretch>
            <a:fillRect/>
          </a:stretch>
        </p:blipFill>
        <p:spPr>
          <a:xfrm>
            <a:off x="609600" y="3886200"/>
            <a:ext cx="5334000" cy="609600"/>
          </a:xfrm>
          <a:prstGeom prst="rect">
            <a:avLst/>
          </a:prstGeom>
        </p:spPr>
      </p:pic>
      <p:pic>
        <p:nvPicPr>
          <p:cNvPr id="35" name="Image 33" descr="preencoded.png"/>
          <p:cNvPicPr>
            <a:picLocks noChangeAspect="1"/>
          </p:cNvPicPr>
          <p:nvPr/>
        </p:nvPicPr>
        <p:blipFill>
          <a:blip r:embed="rId28"/>
          <a:stretch>
            <a:fillRect/>
          </a:stretch>
        </p:blipFill>
        <p:spPr>
          <a:xfrm>
            <a:off x="609600" y="3886200"/>
            <a:ext cx="1299121" cy="609600"/>
          </a:xfrm>
          <a:prstGeom prst="rect">
            <a:avLst/>
          </a:prstGeom>
        </p:spPr>
      </p:pic>
      <p:pic>
        <p:nvPicPr>
          <p:cNvPr id="36" name="Image 34" descr="preencoded.png"/>
          <p:cNvPicPr>
            <a:picLocks noChangeAspect="1"/>
          </p:cNvPicPr>
          <p:nvPr/>
        </p:nvPicPr>
        <p:blipFill>
          <a:blip r:embed="rId29"/>
          <a:stretch>
            <a:fillRect/>
          </a:stretch>
        </p:blipFill>
        <p:spPr>
          <a:xfrm>
            <a:off x="1908721" y="3886200"/>
            <a:ext cx="1346746" cy="609600"/>
          </a:xfrm>
          <a:prstGeom prst="rect">
            <a:avLst/>
          </a:prstGeom>
        </p:spPr>
      </p:pic>
      <p:pic>
        <p:nvPicPr>
          <p:cNvPr id="37" name="Image 35" descr="preencoded.png"/>
          <p:cNvPicPr>
            <a:picLocks noChangeAspect="1"/>
          </p:cNvPicPr>
          <p:nvPr/>
        </p:nvPicPr>
        <p:blipFill>
          <a:blip r:embed="rId30"/>
          <a:stretch>
            <a:fillRect/>
          </a:stretch>
        </p:blipFill>
        <p:spPr>
          <a:xfrm>
            <a:off x="3255466" y="3886200"/>
            <a:ext cx="1482179" cy="609600"/>
          </a:xfrm>
          <a:prstGeom prst="rect">
            <a:avLst/>
          </a:prstGeom>
        </p:spPr>
      </p:pic>
      <p:pic>
        <p:nvPicPr>
          <p:cNvPr id="38" name="Image 36" descr="preencoded.png"/>
          <p:cNvPicPr>
            <a:picLocks noChangeAspect="1"/>
          </p:cNvPicPr>
          <p:nvPr/>
        </p:nvPicPr>
        <p:blipFill>
          <a:blip r:embed="rId31"/>
          <a:stretch>
            <a:fillRect/>
          </a:stretch>
        </p:blipFill>
        <p:spPr>
          <a:xfrm>
            <a:off x="4737646" y="3886200"/>
            <a:ext cx="1205954" cy="609600"/>
          </a:xfrm>
          <a:prstGeom prst="rect">
            <a:avLst/>
          </a:prstGeom>
        </p:spPr>
      </p:pic>
      <p:pic>
        <p:nvPicPr>
          <p:cNvPr id="39" name="Image 37" descr="preencoded.png"/>
          <p:cNvPicPr>
            <a:picLocks noChangeAspect="1"/>
          </p:cNvPicPr>
          <p:nvPr/>
        </p:nvPicPr>
        <p:blipFill>
          <a:blip r:embed="rId32"/>
          <a:stretch>
            <a:fillRect/>
          </a:stretch>
        </p:blipFill>
        <p:spPr>
          <a:xfrm>
            <a:off x="609600" y="4495800"/>
            <a:ext cx="5334000" cy="381000"/>
          </a:xfrm>
          <a:prstGeom prst="rect">
            <a:avLst/>
          </a:prstGeom>
        </p:spPr>
      </p:pic>
      <p:pic>
        <p:nvPicPr>
          <p:cNvPr id="40" name="Image 38" descr="preencoded.png"/>
          <p:cNvPicPr>
            <a:picLocks noChangeAspect="1"/>
          </p:cNvPicPr>
          <p:nvPr/>
        </p:nvPicPr>
        <p:blipFill>
          <a:blip r:embed="rId33"/>
          <a:stretch>
            <a:fillRect/>
          </a:stretch>
        </p:blipFill>
        <p:spPr>
          <a:xfrm>
            <a:off x="609600" y="4495800"/>
            <a:ext cx="1299121" cy="381000"/>
          </a:xfrm>
          <a:prstGeom prst="rect">
            <a:avLst/>
          </a:prstGeom>
        </p:spPr>
      </p:pic>
      <p:pic>
        <p:nvPicPr>
          <p:cNvPr id="41" name="Image 39" descr="preencoded.png"/>
          <p:cNvPicPr>
            <a:picLocks noChangeAspect="1"/>
          </p:cNvPicPr>
          <p:nvPr/>
        </p:nvPicPr>
        <p:blipFill>
          <a:blip r:embed="rId34"/>
          <a:stretch>
            <a:fillRect/>
          </a:stretch>
        </p:blipFill>
        <p:spPr>
          <a:xfrm>
            <a:off x="1908721" y="4495800"/>
            <a:ext cx="1346746" cy="381000"/>
          </a:xfrm>
          <a:prstGeom prst="rect">
            <a:avLst/>
          </a:prstGeom>
        </p:spPr>
      </p:pic>
      <p:pic>
        <p:nvPicPr>
          <p:cNvPr id="42" name="Image 40" descr="preencoded.png"/>
          <p:cNvPicPr>
            <a:picLocks noChangeAspect="1"/>
          </p:cNvPicPr>
          <p:nvPr/>
        </p:nvPicPr>
        <p:blipFill>
          <a:blip r:embed="rId35"/>
          <a:stretch>
            <a:fillRect/>
          </a:stretch>
        </p:blipFill>
        <p:spPr>
          <a:xfrm>
            <a:off x="3255466" y="4495800"/>
            <a:ext cx="1482179" cy="381000"/>
          </a:xfrm>
          <a:prstGeom prst="rect">
            <a:avLst/>
          </a:prstGeom>
        </p:spPr>
      </p:pic>
      <p:pic>
        <p:nvPicPr>
          <p:cNvPr id="43" name="Image 41" descr="preencoded.png"/>
          <p:cNvPicPr>
            <a:picLocks noChangeAspect="1"/>
          </p:cNvPicPr>
          <p:nvPr/>
        </p:nvPicPr>
        <p:blipFill>
          <a:blip r:embed="rId36"/>
          <a:stretch>
            <a:fillRect/>
          </a:stretch>
        </p:blipFill>
        <p:spPr>
          <a:xfrm>
            <a:off x="4737646" y="4495800"/>
            <a:ext cx="1205954" cy="381000"/>
          </a:xfrm>
          <a:prstGeom prst="rect">
            <a:avLst/>
          </a:prstGeom>
        </p:spPr>
      </p:pic>
      <p:pic>
        <p:nvPicPr>
          <p:cNvPr id="44" name="Image 42" descr="preencoded.png"/>
          <p:cNvPicPr>
            <a:picLocks noChangeAspect="1"/>
          </p:cNvPicPr>
          <p:nvPr/>
        </p:nvPicPr>
        <p:blipFill>
          <a:blip r:embed="rId32"/>
          <a:stretch>
            <a:fillRect/>
          </a:stretch>
        </p:blipFill>
        <p:spPr>
          <a:xfrm>
            <a:off x="609600" y="4876800"/>
            <a:ext cx="5334000" cy="381000"/>
          </a:xfrm>
          <a:prstGeom prst="rect">
            <a:avLst/>
          </a:prstGeom>
        </p:spPr>
      </p:pic>
      <p:pic>
        <p:nvPicPr>
          <p:cNvPr id="45" name="Image 43" descr="preencoded.png"/>
          <p:cNvPicPr>
            <a:picLocks noChangeAspect="1"/>
          </p:cNvPicPr>
          <p:nvPr/>
        </p:nvPicPr>
        <p:blipFill>
          <a:blip r:embed="rId33"/>
          <a:stretch>
            <a:fillRect/>
          </a:stretch>
        </p:blipFill>
        <p:spPr>
          <a:xfrm>
            <a:off x="609600" y="4876800"/>
            <a:ext cx="1299121" cy="381000"/>
          </a:xfrm>
          <a:prstGeom prst="rect">
            <a:avLst/>
          </a:prstGeom>
        </p:spPr>
      </p:pic>
      <p:pic>
        <p:nvPicPr>
          <p:cNvPr id="46" name="Image 44" descr="preencoded.png"/>
          <p:cNvPicPr>
            <a:picLocks noChangeAspect="1"/>
          </p:cNvPicPr>
          <p:nvPr/>
        </p:nvPicPr>
        <p:blipFill>
          <a:blip r:embed="rId37"/>
          <a:stretch>
            <a:fillRect/>
          </a:stretch>
        </p:blipFill>
        <p:spPr>
          <a:xfrm>
            <a:off x="1908721" y="4876800"/>
            <a:ext cx="1346746" cy="381000"/>
          </a:xfrm>
          <a:prstGeom prst="rect">
            <a:avLst/>
          </a:prstGeom>
        </p:spPr>
      </p:pic>
      <p:pic>
        <p:nvPicPr>
          <p:cNvPr id="47" name="Image 45" descr="preencoded.png"/>
          <p:cNvPicPr>
            <a:picLocks noChangeAspect="1"/>
          </p:cNvPicPr>
          <p:nvPr/>
        </p:nvPicPr>
        <p:blipFill>
          <a:blip r:embed="rId38"/>
          <a:stretch>
            <a:fillRect/>
          </a:stretch>
        </p:blipFill>
        <p:spPr>
          <a:xfrm>
            <a:off x="3255466" y="4876800"/>
            <a:ext cx="1482179" cy="381000"/>
          </a:xfrm>
          <a:prstGeom prst="rect">
            <a:avLst/>
          </a:prstGeom>
        </p:spPr>
      </p:pic>
      <p:pic>
        <p:nvPicPr>
          <p:cNvPr id="48" name="Image 46" descr="preencoded.png"/>
          <p:cNvPicPr>
            <a:picLocks noChangeAspect="1"/>
          </p:cNvPicPr>
          <p:nvPr/>
        </p:nvPicPr>
        <p:blipFill>
          <a:blip r:embed="rId39"/>
          <a:stretch>
            <a:fillRect/>
          </a:stretch>
        </p:blipFill>
        <p:spPr>
          <a:xfrm>
            <a:off x="4737646" y="4876800"/>
            <a:ext cx="1205954" cy="381000"/>
          </a:xfrm>
          <a:prstGeom prst="rect">
            <a:avLst/>
          </a:prstGeom>
        </p:spPr>
      </p:pic>
      <p:pic>
        <p:nvPicPr>
          <p:cNvPr id="49" name="Image 47" descr="preencoded.png"/>
          <p:cNvPicPr>
            <a:picLocks noChangeAspect="1"/>
          </p:cNvPicPr>
          <p:nvPr/>
        </p:nvPicPr>
        <p:blipFill>
          <a:blip r:embed="rId40"/>
          <a:stretch>
            <a:fillRect/>
          </a:stretch>
        </p:blipFill>
        <p:spPr>
          <a:xfrm>
            <a:off x="6248400" y="3200400"/>
            <a:ext cx="5486400" cy="2057400"/>
          </a:xfrm>
          <a:prstGeom prst="rect">
            <a:avLst/>
          </a:prstGeom>
        </p:spPr>
      </p:pic>
      <p:pic>
        <p:nvPicPr>
          <p:cNvPr id="50" name="Image 48" descr="preencoded.png"/>
          <p:cNvPicPr>
            <a:picLocks noChangeAspect="1"/>
          </p:cNvPicPr>
          <p:nvPr/>
        </p:nvPicPr>
        <p:blipFill>
          <a:blip r:embed="rId41"/>
          <a:stretch>
            <a:fillRect/>
          </a:stretch>
        </p:blipFill>
        <p:spPr>
          <a:xfrm>
            <a:off x="6400800" y="3228975"/>
            <a:ext cx="190500" cy="190500"/>
          </a:xfrm>
          <a:prstGeom prst="rect">
            <a:avLst/>
          </a:prstGeom>
        </p:spPr>
      </p:pic>
      <p:pic>
        <p:nvPicPr>
          <p:cNvPr id="51" name="Image 49" descr="preencoded.png"/>
          <p:cNvPicPr>
            <a:picLocks noChangeAspect="1"/>
          </p:cNvPicPr>
          <p:nvPr/>
        </p:nvPicPr>
        <p:blipFill>
          <a:blip r:embed="rId42"/>
          <a:stretch>
            <a:fillRect/>
          </a:stretch>
        </p:blipFill>
        <p:spPr>
          <a:xfrm>
            <a:off x="6400800" y="3886200"/>
            <a:ext cx="5334000" cy="1371600"/>
          </a:xfrm>
          <a:prstGeom prst="rect">
            <a:avLst/>
          </a:prstGeom>
        </p:spPr>
      </p:pic>
      <p:pic>
        <p:nvPicPr>
          <p:cNvPr id="52" name="Image 50" descr="preencoded.png"/>
          <p:cNvPicPr>
            <a:picLocks noChangeAspect="1"/>
          </p:cNvPicPr>
          <p:nvPr/>
        </p:nvPicPr>
        <p:blipFill>
          <a:blip r:embed="rId43"/>
          <a:stretch>
            <a:fillRect/>
          </a:stretch>
        </p:blipFill>
        <p:spPr>
          <a:xfrm>
            <a:off x="6400800" y="3886200"/>
            <a:ext cx="5334000" cy="609600"/>
          </a:xfrm>
          <a:prstGeom prst="rect">
            <a:avLst/>
          </a:prstGeom>
        </p:spPr>
      </p:pic>
      <p:pic>
        <p:nvPicPr>
          <p:cNvPr id="53" name="Image 51" descr="preencoded.png"/>
          <p:cNvPicPr>
            <a:picLocks noChangeAspect="1"/>
          </p:cNvPicPr>
          <p:nvPr/>
        </p:nvPicPr>
        <p:blipFill>
          <a:blip r:embed="rId44"/>
          <a:stretch>
            <a:fillRect/>
          </a:stretch>
        </p:blipFill>
        <p:spPr>
          <a:xfrm>
            <a:off x="6400800" y="3886200"/>
            <a:ext cx="1399877" cy="609600"/>
          </a:xfrm>
          <a:prstGeom prst="rect">
            <a:avLst/>
          </a:prstGeom>
        </p:spPr>
      </p:pic>
      <p:pic>
        <p:nvPicPr>
          <p:cNvPr id="54" name="Image 52" descr="preencoded.png"/>
          <p:cNvPicPr>
            <a:picLocks noChangeAspect="1"/>
          </p:cNvPicPr>
          <p:nvPr/>
        </p:nvPicPr>
        <p:blipFill>
          <a:blip r:embed="rId45"/>
          <a:stretch>
            <a:fillRect/>
          </a:stretch>
        </p:blipFill>
        <p:spPr>
          <a:xfrm>
            <a:off x="7800677" y="3886200"/>
            <a:ext cx="1298377" cy="609600"/>
          </a:xfrm>
          <a:prstGeom prst="rect">
            <a:avLst/>
          </a:prstGeom>
        </p:spPr>
      </p:pic>
      <p:pic>
        <p:nvPicPr>
          <p:cNvPr id="55" name="Image 53" descr="preencoded.png"/>
          <p:cNvPicPr>
            <a:picLocks noChangeAspect="1"/>
          </p:cNvPicPr>
          <p:nvPr/>
        </p:nvPicPr>
        <p:blipFill>
          <a:blip r:embed="rId46"/>
          <a:stretch>
            <a:fillRect/>
          </a:stretch>
        </p:blipFill>
        <p:spPr>
          <a:xfrm>
            <a:off x="9099054" y="3886200"/>
            <a:ext cx="1478459" cy="609600"/>
          </a:xfrm>
          <a:prstGeom prst="rect">
            <a:avLst/>
          </a:prstGeom>
        </p:spPr>
      </p:pic>
      <p:pic>
        <p:nvPicPr>
          <p:cNvPr id="56" name="Image 54" descr="preencoded.png"/>
          <p:cNvPicPr>
            <a:picLocks noChangeAspect="1"/>
          </p:cNvPicPr>
          <p:nvPr/>
        </p:nvPicPr>
        <p:blipFill>
          <a:blip r:embed="rId47"/>
          <a:stretch>
            <a:fillRect/>
          </a:stretch>
        </p:blipFill>
        <p:spPr>
          <a:xfrm>
            <a:off x="10577513" y="3886200"/>
            <a:ext cx="1157288" cy="609600"/>
          </a:xfrm>
          <a:prstGeom prst="rect">
            <a:avLst/>
          </a:prstGeom>
        </p:spPr>
      </p:pic>
      <p:pic>
        <p:nvPicPr>
          <p:cNvPr id="57" name="Image 55" descr="preencoded.png"/>
          <p:cNvPicPr>
            <a:picLocks noChangeAspect="1"/>
          </p:cNvPicPr>
          <p:nvPr/>
        </p:nvPicPr>
        <p:blipFill>
          <a:blip r:embed="rId48"/>
          <a:stretch>
            <a:fillRect/>
          </a:stretch>
        </p:blipFill>
        <p:spPr>
          <a:xfrm>
            <a:off x="6400800" y="4495800"/>
            <a:ext cx="5334000" cy="381000"/>
          </a:xfrm>
          <a:prstGeom prst="rect">
            <a:avLst/>
          </a:prstGeom>
        </p:spPr>
      </p:pic>
      <p:pic>
        <p:nvPicPr>
          <p:cNvPr id="58" name="Image 56" descr="preencoded.png"/>
          <p:cNvPicPr>
            <a:picLocks noChangeAspect="1"/>
          </p:cNvPicPr>
          <p:nvPr/>
        </p:nvPicPr>
        <p:blipFill>
          <a:blip r:embed="rId49"/>
          <a:stretch>
            <a:fillRect/>
          </a:stretch>
        </p:blipFill>
        <p:spPr>
          <a:xfrm>
            <a:off x="6400800" y="4495800"/>
            <a:ext cx="1399877" cy="381000"/>
          </a:xfrm>
          <a:prstGeom prst="rect">
            <a:avLst/>
          </a:prstGeom>
        </p:spPr>
      </p:pic>
      <p:pic>
        <p:nvPicPr>
          <p:cNvPr id="59" name="Image 57" descr="preencoded.png"/>
          <p:cNvPicPr>
            <a:picLocks noChangeAspect="1"/>
          </p:cNvPicPr>
          <p:nvPr/>
        </p:nvPicPr>
        <p:blipFill>
          <a:blip r:embed="rId50"/>
          <a:stretch>
            <a:fillRect/>
          </a:stretch>
        </p:blipFill>
        <p:spPr>
          <a:xfrm>
            <a:off x="7800677" y="4495800"/>
            <a:ext cx="1298377" cy="381000"/>
          </a:xfrm>
          <a:prstGeom prst="rect">
            <a:avLst/>
          </a:prstGeom>
        </p:spPr>
      </p:pic>
      <p:pic>
        <p:nvPicPr>
          <p:cNvPr id="60" name="Image 58" descr="preencoded.png"/>
          <p:cNvPicPr>
            <a:picLocks noChangeAspect="1"/>
          </p:cNvPicPr>
          <p:nvPr/>
        </p:nvPicPr>
        <p:blipFill>
          <a:blip r:embed="rId51"/>
          <a:stretch>
            <a:fillRect/>
          </a:stretch>
        </p:blipFill>
        <p:spPr>
          <a:xfrm>
            <a:off x="9099054" y="4495800"/>
            <a:ext cx="1478459" cy="381000"/>
          </a:xfrm>
          <a:prstGeom prst="rect">
            <a:avLst/>
          </a:prstGeom>
        </p:spPr>
      </p:pic>
      <p:pic>
        <p:nvPicPr>
          <p:cNvPr id="61" name="Image 59" descr="preencoded.png"/>
          <p:cNvPicPr>
            <a:picLocks noChangeAspect="1"/>
          </p:cNvPicPr>
          <p:nvPr/>
        </p:nvPicPr>
        <p:blipFill>
          <a:blip r:embed="rId52"/>
          <a:stretch>
            <a:fillRect/>
          </a:stretch>
        </p:blipFill>
        <p:spPr>
          <a:xfrm>
            <a:off x="10577513" y="4495800"/>
            <a:ext cx="1157288" cy="381000"/>
          </a:xfrm>
          <a:prstGeom prst="rect">
            <a:avLst/>
          </a:prstGeom>
        </p:spPr>
      </p:pic>
      <p:pic>
        <p:nvPicPr>
          <p:cNvPr id="62" name="Image 60" descr="preencoded.png"/>
          <p:cNvPicPr>
            <a:picLocks noChangeAspect="1"/>
          </p:cNvPicPr>
          <p:nvPr/>
        </p:nvPicPr>
        <p:blipFill>
          <a:blip r:embed="rId48"/>
          <a:stretch>
            <a:fillRect/>
          </a:stretch>
        </p:blipFill>
        <p:spPr>
          <a:xfrm>
            <a:off x="6400800" y="4876800"/>
            <a:ext cx="5334000" cy="381000"/>
          </a:xfrm>
          <a:prstGeom prst="rect">
            <a:avLst/>
          </a:prstGeom>
        </p:spPr>
      </p:pic>
      <p:pic>
        <p:nvPicPr>
          <p:cNvPr id="63" name="Image 61" descr="preencoded.png"/>
          <p:cNvPicPr>
            <a:picLocks noChangeAspect="1"/>
          </p:cNvPicPr>
          <p:nvPr/>
        </p:nvPicPr>
        <p:blipFill>
          <a:blip r:embed="rId49"/>
          <a:stretch>
            <a:fillRect/>
          </a:stretch>
        </p:blipFill>
        <p:spPr>
          <a:xfrm>
            <a:off x="6400800" y="4876800"/>
            <a:ext cx="1399877" cy="381000"/>
          </a:xfrm>
          <a:prstGeom prst="rect">
            <a:avLst/>
          </a:prstGeom>
        </p:spPr>
      </p:pic>
      <p:pic>
        <p:nvPicPr>
          <p:cNvPr id="64" name="Image 62" descr="preencoded.png"/>
          <p:cNvPicPr>
            <a:picLocks noChangeAspect="1"/>
          </p:cNvPicPr>
          <p:nvPr/>
        </p:nvPicPr>
        <p:blipFill>
          <a:blip r:embed="rId53"/>
          <a:stretch>
            <a:fillRect/>
          </a:stretch>
        </p:blipFill>
        <p:spPr>
          <a:xfrm>
            <a:off x="7800677" y="4876800"/>
            <a:ext cx="1298377" cy="381000"/>
          </a:xfrm>
          <a:prstGeom prst="rect">
            <a:avLst/>
          </a:prstGeom>
        </p:spPr>
      </p:pic>
      <p:pic>
        <p:nvPicPr>
          <p:cNvPr id="65" name="Image 63" descr="preencoded.png"/>
          <p:cNvPicPr>
            <a:picLocks noChangeAspect="1"/>
          </p:cNvPicPr>
          <p:nvPr/>
        </p:nvPicPr>
        <p:blipFill>
          <a:blip r:embed="rId54"/>
          <a:stretch>
            <a:fillRect/>
          </a:stretch>
        </p:blipFill>
        <p:spPr>
          <a:xfrm>
            <a:off x="9099054" y="4876800"/>
            <a:ext cx="1478459" cy="381000"/>
          </a:xfrm>
          <a:prstGeom prst="rect">
            <a:avLst/>
          </a:prstGeom>
        </p:spPr>
      </p:pic>
      <p:pic>
        <p:nvPicPr>
          <p:cNvPr id="66" name="Image 64" descr="preencoded.png"/>
          <p:cNvPicPr>
            <a:picLocks noChangeAspect="1"/>
          </p:cNvPicPr>
          <p:nvPr/>
        </p:nvPicPr>
        <p:blipFill>
          <a:blip r:embed="rId55"/>
          <a:stretch>
            <a:fillRect/>
          </a:stretch>
        </p:blipFill>
        <p:spPr>
          <a:xfrm>
            <a:off x="10577513" y="4876800"/>
            <a:ext cx="1157288" cy="381000"/>
          </a:xfrm>
          <a:prstGeom prst="rect">
            <a:avLst/>
          </a:prstGeom>
        </p:spPr>
      </p:pic>
      <p:pic>
        <p:nvPicPr>
          <p:cNvPr id="67" name="Image 65" descr="preencoded.png"/>
          <p:cNvPicPr>
            <a:picLocks noChangeAspect="1"/>
          </p:cNvPicPr>
          <p:nvPr/>
        </p:nvPicPr>
        <p:blipFill>
          <a:blip r:embed="rId56"/>
          <a:stretch>
            <a:fillRect/>
          </a:stretch>
        </p:blipFill>
        <p:spPr>
          <a:xfrm>
            <a:off x="457200" y="5410200"/>
            <a:ext cx="11277600" cy="571500"/>
          </a:xfrm>
          <a:prstGeom prst="rect">
            <a:avLst/>
          </a:prstGeom>
        </p:spPr>
      </p:pic>
      <p:pic>
        <p:nvPicPr>
          <p:cNvPr id="68" name="Image 66" descr="preencoded.png"/>
          <p:cNvPicPr>
            <a:picLocks noChangeAspect="1"/>
          </p:cNvPicPr>
          <p:nvPr/>
        </p:nvPicPr>
        <p:blipFill>
          <a:blip r:embed="rId57"/>
          <a:stretch>
            <a:fillRect/>
          </a:stretch>
        </p:blipFill>
        <p:spPr>
          <a:xfrm>
            <a:off x="609600" y="5600700"/>
            <a:ext cx="133350" cy="171450"/>
          </a:xfrm>
          <a:prstGeom prst="rect">
            <a:avLst/>
          </a:prstGeom>
        </p:spPr>
      </p:pic>
      <p:pic>
        <p:nvPicPr>
          <p:cNvPr id="69" name="Image 67" descr="preencoded.png"/>
          <p:cNvPicPr>
            <a:picLocks noChangeAspect="1"/>
          </p:cNvPicPr>
          <p:nvPr/>
        </p:nvPicPr>
        <p:blipFill>
          <a:blip r:embed="rId58"/>
          <a:stretch>
            <a:fillRect/>
          </a:stretch>
        </p:blipFill>
        <p:spPr>
          <a:xfrm>
            <a:off x="457200" y="6238875"/>
            <a:ext cx="133350" cy="152400"/>
          </a:xfrm>
          <a:prstGeom prst="rect">
            <a:avLst/>
          </a:prstGeom>
        </p:spPr>
      </p:pic>
      <p:sp>
        <p:nvSpPr>
          <p:cNvPr id="70" name="Text 0"/>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Arial" pitchFamily="34" charset="0"/>
                <a:ea typeface="Arial" pitchFamily="34" charset="-122"/>
                <a:cs typeface="Arial" pitchFamily="34" charset="-120"/>
              </a:rPr>
              <a:t>Real-World Example: Online Store</a:t>
            </a:r>
            <a:endParaRPr lang="en-US" sz="2700" dirty="0"/>
          </a:p>
        </p:txBody>
      </p:sp>
      <p:sp>
        <p:nvSpPr>
          <p:cNvPr id="71" name="Text 1"/>
          <p:cNvSpPr/>
          <p:nvPr/>
        </p:nvSpPr>
        <p:spPr>
          <a:xfrm>
            <a:off x="723900" y="1181100"/>
            <a:ext cx="11277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Arial" pitchFamily="34" charset="0"/>
                <a:ea typeface="Arial" pitchFamily="34" charset="-122"/>
                <a:cs typeface="Arial" pitchFamily="34" charset="-120"/>
              </a:rPr>
              <a:t>Base Table: Orders</a:t>
            </a:r>
            <a:endParaRPr lang="en-US" sz="1500" dirty="0"/>
          </a:p>
        </p:txBody>
      </p:sp>
      <p:sp>
        <p:nvSpPr>
          <p:cNvPr id="72" name="Text 2"/>
          <p:cNvSpPr/>
          <p:nvPr/>
        </p:nvSpPr>
        <p:spPr>
          <a:xfrm>
            <a:off x="236294" y="1524000"/>
            <a:ext cx="2650867"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CustomerId (PK)</a:t>
            </a:r>
            <a:endParaRPr lang="en-US" sz="1200" dirty="0"/>
          </a:p>
        </p:txBody>
      </p:sp>
      <p:sp>
        <p:nvSpPr>
          <p:cNvPr id="73" name="Text 3"/>
          <p:cNvSpPr/>
          <p:nvPr/>
        </p:nvSpPr>
        <p:spPr>
          <a:xfrm>
            <a:off x="2491100" y="1524000"/>
            <a:ext cx="2101870"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OrderId (SK)</a:t>
            </a:r>
            <a:endParaRPr lang="en-US" sz="1200" dirty="0"/>
          </a:p>
        </p:txBody>
      </p:sp>
      <p:sp>
        <p:nvSpPr>
          <p:cNvPr id="74" name="Text 4"/>
          <p:cNvSpPr/>
          <p:nvPr/>
        </p:nvSpPr>
        <p:spPr>
          <a:xfrm>
            <a:off x="4262184" y="1524000"/>
            <a:ext cx="1867555"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OrderDate</a:t>
            </a:r>
            <a:endParaRPr lang="en-US" sz="1200" dirty="0"/>
          </a:p>
        </p:txBody>
      </p:sp>
      <p:sp>
        <p:nvSpPr>
          <p:cNvPr id="75" name="Text 5"/>
          <p:cNvSpPr/>
          <p:nvPr/>
        </p:nvSpPr>
        <p:spPr>
          <a:xfrm>
            <a:off x="5802853" y="1524000"/>
            <a:ext cx="2055078"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OrderStatus</a:t>
            </a:r>
            <a:endParaRPr lang="en-US" sz="1200" dirty="0"/>
          </a:p>
        </p:txBody>
      </p:sp>
      <p:sp>
        <p:nvSpPr>
          <p:cNvPr id="76" name="Text 6"/>
          <p:cNvSpPr/>
          <p:nvPr/>
        </p:nvSpPr>
        <p:spPr>
          <a:xfrm>
            <a:off x="7508066" y="1524000"/>
            <a:ext cx="2143304"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TotalAmount</a:t>
            </a:r>
            <a:endParaRPr lang="en-US" sz="1200" dirty="0"/>
          </a:p>
        </p:txBody>
      </p:sp>
      <p:sp>
        <p:nvSpPr>
          <p:cNvPr id="77" name="Text 7"/>
          <p:cNvSpPr/>
          <p:nvPr/>
        </p:nvSpPr>
        <p:spPr>
          <a:xfrm>
            <a:off x="9246557" y="1524000"/>
            <a:ext cx="2714446"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ProductCategory</a:t>
            </a:r>
            <a:endParaRPr lang="en-US" sz="1200" dirty="0"/>
          </a:p>
        </p:txBody>
      </p:sp>
      <p:sp>
        <p:nvSpPr>
          <p:cNvPr id="78" name="Text 8"/>
          <p:cNvSpPr/>
          <p:nvPr/>
        </p:nvSpPr>
        <p:spPr>
          <a:xfrm>
            <a:off x="571500" y="1905000"/>
            <a:ext cx="220905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CUST123</a:t>
            </a:r>
            <a:endParaRPr lang="en-US" sz="1200" dirty="0"/>
          </a:p>
        </p:txBody>
      </p:sp>
      <p:sp>
        <p:nvSpPr>
          <p:cNvPr id="79" name="Text 9"/>
          <p:cNvSpPr/>
          <p:nvPr/>
        </p:nvSpPr>
        <p:spPr>
          <a:xfrm>
            <a:off x="2780556" y="1905000"/>
            <a:ext cx="1751558"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ORD456</a:t>
            </a:r>
            <a:endParaRPr lang="en-US" sz="1200" dirty="0"/>
          </a:p>
        </p:txBody>
      </p:sp>
      <p:sp>
        <p:nvSpPr>
          <p:cNvPr id="80" name="Text 10"/>
          <p:cNvSpPr/>
          <p:nvPr/>
        </p:nvSpPr>
        <p:spPr>
          <a:xfrm>
            <a:off x="4532114" y="1905000"/>
            <a:ext cx="186755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2023-05-15</a:t>
            </a:r>
            <a:endParaRPr lang="en-US" sz="1200" dirty="0"/>
          </a:p>
        </p:txBody>
      </p:sp>
      <p:sp>
        <p:nvSpPr>
          <p:cNvPr id="81" name="Text 11"/>
          <p:cNvSpPr/>
          <p:nvPr/>
        </p:nvSpPr>
        <p:spPr>
          <a:xfrm>
            <a:off x="6088410" y="1905000"/>
            <a:ext cx="171256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Shipped</a:t>
            </a:r>
            <a:endParaRPr lang="en-US" sz="1200" dirty="0"/>
          </a:p>
        </p:txBody>
      </p:sp>
      <p:sp>
        <p:nvSpPr>
          <p:cNvPr id="82" name="Text 12"/>
          <p:cNvSpPr/>
          <p:nvPr/>
        </p:nvSpPr>
        <p:spPr>
          <a:xfrm>
            <a:off x="7800975" y="1905000"/>
            <a:ext cx="178608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99.99</a:t>
            </a:r>
            <a:endParaRPr lang="en-US" sz="1200" dirty="0"/>
          </a:p>
        </p:txBody>
      </p:sp>
      <p:sp>
        <p:nvSpPr>
          <p:cNvPr id="83" name="Text 13"/>
          <p:cNvSpPr/>
          <p:nvPr/>
        </p:nvSpPr>
        <p:spPr>
          <a:xfrm>
            <a:off x="9587061" y="1905000"/>
            <a:ext cx="226203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Electronics</a:t>
            </a:r>
            <a:endParaRPr lang="en-US" sz="1200" dirty="0"/>
          </a:p>
        </p:txBody>
      </p:sp>
      <p:sp>
        <p:nvSpPr>
          <p:cNvPr id="84" name="Text 14"/>
          <p:cNvSpPr/>
          <p:nvPr/>
        </p:nvSpPr>
        <p:spPr>
          <a:xfrm>
            <a:off x="571500" y="2286000"/>
            <a:ext cx="220905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CUST123</a:t>
            </a:r>
            <a:endParaRPr lang="en-US" sz="1200" dirty="0"/>
          </a:p>
        </p:txBody>
      </p:sp>
      <p:sp>
        <p:nvSpPr>
          <p:cNvPr id="85" name="Text 15"/>
          <p:cNvSpPr/>
          <p:nvPr/>
        </p:nvSpPr>
        <p:spPr>
          <a:xfrm>
            <a:off x="2780556" y="2286000"/>
            <a:ext cx="1751558"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ORD457</a:t>
            </a:r>
            <a:endParaRPr lang="en-US" sz="1200" dirty="0"/>
          </a:p>
        </p:txBody>
      </p:sp>
      <p:sp>
        <p:nvSpPr>
          <p:cNvPr id="86" name="Text 16"/>
          <p:cNvSpPr/>
          <p:nvPr/>
        </p:nvSpPr>
        <p:spPr>
          <a:xfrm>
            <a:off x="4532114" y="2286000"/>
            <a:ext cx="186755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2023-06-20</a:t>
            </a:r>
            <a:endParaRPr lang="en-US" sz="1200" dirty="0"/>
          </a:p>
        </p:txBody>
      </p:sp>
      <p:sp>
        <p:nvSpPr>
          <p:cNvPr id="87" name="Text 17"/>
          <p:cNvSpPr/>
          <p:nvPr/>
        </p:nvSpPr>
        <p:spPr>
          <a:xfrm>
            <a:off x="6088410" y="2286000"/>
            <a:ext cx="171256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Delivered</a:t>
            </a:r>
            <a:endParaRPr lang="en-US" sz="1200" dirty="0"/>
          </a:p>
        </p:txBody>
      </p:sp>
      <p:sp>
        <p:nvSpPr>
          <p:cNvPr id="88" name="Text 18"/>
          <p:cNvSpPr/>
          <p:nvPr/>
        </p:nvSpPr>
        <p:spPr>
          <a:xfrm>
            <a:off x="7800975" y="2286000"/>
            <a:ext cx="178608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49.99</a:t>
            </a:r>
            <a:endParaRPr lang="en-US" sz="1200" dirty="0"/>
          </a:p>
        </p:txBody>
      </p:sp>
      <p:sp>
        <p:nvSpPr>
          <p:cNvPr id="89" name="Text 19"/>
          <p:cNvSpPr/>
          <p:nvPr/>
        </p:nvSpPr>
        <p:spPr>
          <a:xfrm>
            <a:off x="9587061" y="2286000"/>
            <a:ext cx="226203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Clothing</a:t>
            </a:r>
            <a:endParaRPr lang="en-US" sz="1200" dirty="0"/>
          </a:p>
        </p:txBody>
      </p:sp>
      <p:sp>
        <p:nvSpPr>
          <p:cNvPr id="90" name="Text 20"/>
          <p:cNvSpPr/>
          <p:nvPr/>
        </p:nvSpPr>
        <p:spPr>
          <a:xfrm>
            <a:off x="571500" y="2667000"/>
            <a:ext cx="220905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CUST456</a:t>
            </a:r>
            <a:endParaRPr lang="en-US" sz="1200" dirty="0"/>
          </a:p>
        </p:txBody>
      </p:sp>
      <p:sp>
        <p:nvSpPr>
          <p:cNvPr id="91" name="Text 21"/>
          <p:cNvSpPr/>
          <p:nvPr/>
        </p:nvSpPr>
        <p:spPr>
          <a:xfrm>
            <a:off x="2780556" y="2667000"/>
            <a:ext cx="1751558"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ORD458</a:t>
            </a:r>
            <a:endParaRPr lang="en-US" sz="1200" dirty="0"/>
          </a:p>
        </p:txBody>
      </p:sp>
      <p:sp>
        <p:nvSpPr>
          <p:cNvPr id="92" name="Text 22"/>
          <p:cNvSpPr/>
          <p:nvPr/>
        </p:nvSpPr>
        <p:spPr>
          <a:xfrm>
            <a:off x="4532114" y="2667000"/>
            <a:ext cx="186755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2023-05-18</a:t>
            </a:r>
            <a:endParaRPr lang="en-US" sz="1200" dirty="0"/>
          </a:p>
        </p:txBody>
      </p:sp>
      <p:sp>
        <p:nvSpPr>
          <p:cNvPr id="93" name="Text 23"/>
          <p:cNvSpPr/>
          <p:nvPr/>
        </p:nvSpPr>
        <p:spPr>
          <a:xfrm>
            <a:off x="6088410" y="2667000"/>
            <a:ext cx="171256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Shipped</a:t>
            </a:r>
            <a:endParaRPr lang="en-US" sz="1200" dirty="0"/>
          </a:p>
        </p:txBody>
      </p:sp>
      <p:sp>
        <p:nvSpPr>
          <p:cNvPr id="94" name="Text 24"/>
          <p:cNvSpPr/>
          <p:nvPr/>
        </p:nvSpPr>
        <p:spPr>
          <a:xfrm>
            <a:off x="7800975" y="2667000"/>
            <a:ext cx="1786086"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129.99</a:t>
            </a:r>
            <a:endParaRPr lang="en-US" sz="1200" dirty="0"/>
          </a:p>
        </p:txBody>
      </p:sp>
      <p:sp>
        <p:nvSpPr>
          <p:cNvPr id="95" name="Text 25"/>
          <p:cNvSpPr/>
          <p:nvPr/>
        </p:nvSpPr>
        <p:spPr>
          <a:xfrm>
            <a:off x="9587061" y="2667000"/>
            <a:ext cx="226203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Electronics</a:t>
            </a:r>
            <a:endParaRPr lang="en-US" sz="1200" dirty="0"/>
          </a:p>
        </p:txBody>
      </p:sp>
      <p:sp>
        <p:nvSpPr>
          <p:cNvPr id="96" name="Text 26"/>
          <p:cNvSpPr/>
          <p:nvPr/>
        </p:nvSpPr>
        <p:spPr>
          <a:xfrm>
            <a:off x="876300" y="3200400"/>
            <a:ext cx="6400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Arial" pitchFamily="34" charset="0"/>
                <a:ea typeface="Arial" pitchFamily="34" charset="-122"/>
                <a:cs typeface="Arial" pitchFamily="34" charset="-120"/>
              </a:rPr>
              <a:t>Global Secondary Index (GSI)</a:t>
            </a:r>
            <a:endParaRPr lang="en-US" sz="1500" dirty="0"/>
          </a:p>
        </p:txBody>
      </p:sp>
      <p:sp>
        <p:nvSpPr>
          <p:cNvPr id="97" name="Text 27"/>
          <p:cNvSpPr/>
          <p:nvPr/>
        </p:nvSpPr>
        <p:spPr>
          <a:xfrm>
            <a:off x="609600" y="3543300"/>
            <a:ext cx="6400800" cy="266700"/>
          </a:xfrm>
          <a:prstGeom prst="rect">
            <a:avLst/>
          </a:prstGeom>
          <a:noFill/>
          <a:ln/>
        </p:spPr>
        <p:txBody>
          <a:bodyPr vert="horz" wrap="square" lIns="0" tIns="0" rIns="0" bIns="0" rtlCol="0" anchor="t"/>
          <a:lstStyle/>
          <a:p>
            <a:pPr marL="0" indent="0">
              <a:lnSpc>
                <a:spcPts val="2100"/>
              </a:lnSpc>
              <a:buNone/>
            </a:pPr>
            <a:r>
              <a:rPr lang="en-US" sz="1350" dirty="0">
                <a:solidFill>
                  <a:srgbClr val="000000"/>
                </a:solidFill>
                <a:latin typeface="Arial" pitchFamily="34" charset="0"/>
                <a:ea typeface="Arial" pitchFamily="34" charset="-122"/>
                <a:cs typeface="Arial" pitchFamily="34" charset="-120"/>
              </a:rPr>
              <a:t>Find all "Shipped" orders regardless of customer</a:t>
            </a:r>
            <a:endParaRPr lang="en-US" sz="1350" dirty="0"/>
          </a:p>
        </p:txBody>
      </p:sp>
      <p:sp>
        <p:nvSpPr>
          <p:cNvPr id="98" name="Text 28"/>
          <p:cNvSpPr/>
          <p:nvPr/>
        </p:nvSpPr>
        <p:spPr>
          <a:xfrm>
            <a:off x="609600" y="3886200"/>
            <a:ext cx="1299121" cy="609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OrderStatus (PK)</a:t>
            </a:r>
            <a:endParaRPr lang="en-US" sz="1200" dirty="0"/>
          </a:p>
        </p:txBody>
      </p:sp>
      <p:sp>
        <p:nvSpPr>
          <p:cNvPr id="99" name="Text 29"/>
          <p:cNvSpPr/>
          <p:nvPr/>
        </p:nvSpPr>
        <p:spPr>
          <a:xfrm>
            <a:off x="1908721" y="3886200"/>
            <a:ext cx="1346746" cy="609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TotalAmount (SK)</a:t>
            </a:r>
            <a:endParaRPr lang="en-US" sz="1200" dirty="0"/>
          </a:p>
        </p:txBody>
      </p:sp>
      <p:sp>
        <p:nvSpPr>
          <p:cNvPr id="100" name="Text 30"/>
          <p:cNvSpPr/>
          <p:nvPr/>
        </p:nvSpPr>
        <p:spPr>
          <a:xfrm>
            <a:off x="3255466" y="3886200"/>
            <a:ext cx="1482179" cy="609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CustomerId (Base PK)</a:t>
            </a:r>
            <a:endParaRPr lang="en-US" sz="1200" dirty="0"/>
          </a:p>
        </p:txBody>
      </p:sp>
      <p:sp>
        <p:nvSpPr>
          <p:cNvPr id="101" name="Text 31"/>
          <p:cNvSpPr/>
          <p:nvPr/>
        </p:nvSpPr>
        <p:spPr>
          <a:xfrm>
            <a:off x="4737646" y="3886200"/>
            <a:ext cx="1205954" cy="609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OrderId (Base SK)</a:t>
            </a:r>
            <a:endParaRPr lang="en-US" sz="1200" dirty="0"/>
          </a:p>
        </p:txBody>
      </p:sp>
      <p:sp>
        <p:nvSpPr>
          <p:cNvPr id="102" name="Text 32"/>
          <p:cNvSpPr/>
          <p:nvPr/>
        </p:nvSpPr>
        <p:spPr>
          <a:xfrm>
            <a:off x="723900" y="4495800"/>
            <a:ext cx="1299121"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Arial" pitchFamily="34" charset="0"/>
                <a:ea typeface="Arial" pitchFamily="34" charset="-122"/>
                <a:cs typeface="Arial" pitchFamily="34" charset="-120"/>
              </a:rPr>
              <a:t>Shipped</a:t>
            </a:r>
            <a:endParaRPr lang="en-US" sz="1200" dirty="0"/>
          </a:p>
        </p:txBody>
      </p:sp>
      <p:sp>
        <p:nvSpPr>
          <p:cNvPr id="103" name="Text 33"/>
          <p:cNvSpPr/>
          <p:nvPr/>
        </p:nvSpPr>
        <p:spPr>
          <a:xfrm>
            <a:off x="2023021" y="4495800"/>
            <a:ext cx="161609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99.99</a:t>
            </a:r>
            <a:endParaRPr lang="en-US" sz="1200" dirty="0"/>
          </a:p>
        </p:txBody>
      </p:sp>
      <p:sp>
        <p:nvSpPr>
          <p:cNvPr id="104" name="Text 34"/>
          <p:cNvSpPr/>
          <p:nvPr/>
        </p:nvSpPr>
        <p:spPr>
          <a:xfrm>
            <a:off x="3369766" y="4495800"/>
            <a:ext cx="177861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CUST123</a:t>
            </a:r>
            <a:endParaRPr lang="en-US" sz="1200" dirty="0"/>
          </a:p>
        </p:txBody>
      </p:sp>
      <p:sp>
        <p:nvSpPr>
          <p:cNvPr id="105" name="Text 35"/>
          <p:cNvSpPr/>
          <p:nvPr/>
        </p:nvSpPr>
        <p:spPr>
          <a:xfrm>
            <a:off x="4851946" y="4495800"/>
            <a:ext cx="144714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ORD456</a:t>
            </a:r>
            <a:endParaRPr lang="en-US" sz="1200" dirty="0"/>
          </a:p>
        </p:txBody>
      </p:sp>
      <p:sp>
        <p:nvSpPr>
          <p:cNvPr id="106" name="Text 36"/>
          <p:cNvSpPr/>
          <p:nvPr/>
        </p:nvSpPr>
        <p:spPr>
          <a:xfrm>
            <a:off x="723900" y="4876800"/>
            <a:ext cx="1299121"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Arial" pitchFamily="34" charset="0"/>
                <a:ea typeface="Arial" pitchFamily="34" charset="-122"/>
                <a:cs typeface="Arial" pitchFamily="34" charset="-120"/>
              </a:rPr>
              <a:t>Shipped</a:t>
            </a:r>
            <a:endParaRPr lang="en-US" sz="1200" dirty="0"/>
          </a:p>
        </p:txBody>
      </p:sp>
      <p:sp>
        <p:nvSpPr>
          <p:cNvPr id="107" name="Text 37"/>
          <p:cNvSpPr/>
          <p:nvPr/>
        </p:nvSpPr>
        <p:spPr>
          <a:xfrm>
            <a:off x="2023021" y="4876800"/>
            <a:ext cx="161609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129.99</a:t>
            </a:r>
            <a:endParaRPr lang="en-US" sz="1200" dirty="0"/>
          </a:p>
        </p:txBody>
      </p:sp>
      <p:sp>
        <p:nvSpPr>
          <p:cNvPr id="108" name="Text 38"/>
          <p:cNvSpPr/>
          <p:nvPr/>
        </p:nvSpPr>
        <p:spPr>
          <a:xfrm>
            <a:off x="3369766" y="4876800"/>
            <a:ext cx="177861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CUST456</a:t>
            </a:r>
            <a:endParaRPr lang="en-US" sz="1200" dirty="0"/>
          </a:p>
        </p:txBody>
      </p:sp>
      <p:sp>
        <p:nvSpPr>
          <p:cNvPr id="109" name="Text 39"/>
          <p:cNvSpPr/>
          <p:nvPr/>
        </p:nvSpPr>
        <p:spPr>
          <a:xfrm>
            <a:off x="4851946" y="4876800"/>
            <a:ext cx="144714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ORD458</a:t>
            </a:r>
            <a:endParaRPr lang="en-US" sz="1200" dirty="0"/>
          </a:p>
        </p:txBody>
      </p:sp>
      <p:sp>
        <p:nvSpPr>
          <p:cNvPr id="110" name="Text 40"/>
          <p:cNvSpPr/>
          <p:nvPr/>
        </p:nvSpPr>
        <p:spPr>
          <a:xfrm>
            <a:off x="6667500" y="3200400"/>
            <a:ext cx="6400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E3A8A"/>
                </a:solidFill>
                <a:latin typeface="Arial" pitchFamily="34" charset="0"/>
                <a:ea typeface="Arial" pitchFamily="34" charset="-122"/>
                <a:cs typeface="Arial" pitchFamily="34" charset="-120"/>
              </a:rPr>
              <a:t>Local Secondary Index (LSI)</a:t>
            </a:r>
            <a:endParaRPr lang="en-US" sz="1500" dirty="0"/>
          </a:p>
        </p:txBody>
      </p:sp>
      <p:sp>
        <p:nvSpPr>
          <p:cNvPr id="111" name="Text 41"/>
          <p:cNvSpPr/>
          <p:nvPr/>
        </p:nvSpPr>
        <p:spPr>
          <a:xfrm>
            <a:off x="6400800" y="3543300"/>
            <a:ext cx="6400800" cy="266700"/>
          </a:xfrm>
          <a:prstGeom prst="rect">
            <a:avLst/>
          </a:prstGeom>
          <a:noFill/>
          <a:ln/>
        </p:spPr>
        <p:txBody>
          <a:bodyPr vert="horz" wrap="square" lIns="0" tIns="0" rIns="0" bIns="0" rtlCol="0" anchor="t"/>
          <a:lstStyle/>
          <a:p>
            <a:pPr marL="0" indent="0">
              <a:lnSpc>
                <a:spcPts val="2100"/>
              </a:lnSpc>
              <a:buNone/>
            </a:pPr>
            <a:r>
              <a:rPr lang="en-US" sz="1350" dirty="0">
                <a:solidFill>
                  <a:srgbClr val="000000"/>
                </a:solidFill>
                <a:latin typeface="Arial" pitchFamily="34" charset="0"/>
                <a:ea typeface="Arial" pitchFamily="34" charset="-122"/>
                <a:cs typeface="Arial" pitchFamily="34" charset="-120"/>
              </a:rPr>
              <a:t>Find all orders from "John Smith" sorted by date</a:t>
            </a:r>
            <a:endParaRPr lang="en-US" sz="1350" dirty="0"/>
          </a:p>
        </p:txBody>
      </p:sp>
      <p:sp>
        <p:nvSpPr>
          <p:cNvPr id="112" name="Text 42"/>
          <p:cNvSpPr/>
          <p:nvPr/>
        </p:nvSpPr>
        <p:spPr>
          <a:xfrm>
            <a:off x="6400800" y="3886200"/>
            <a:ext cx="1399877" cy="609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CustomerId (PK)</a:t>
            </a:r>
            <a:endParaRPr lang="en-US" sz="1200" dirty="0"/>
          </a:p>
        </p:txBody>
      </p:sp>
      <p:sp>
        <p:nvSpPr>
          <p:cNvPr id="113" name="Text 43"/>
          <p:cNvSpPr/>
          <p:nvPr/>
        </p:nvSpPr>
        <p:spPr>
          <a:xfrm>
            <a:off x="7800677" y="3886200"/>
            <a:ext cx="1298377" cy="609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OrderDate (SK)</a:t>
            </a:r>
            <a:endParaRPr lang="en-US" sz="1200" dirty="0"/>
          </a:p>
        </p:txBody>
      </p:sp>
      <p:sp>
        <p:nvSpPr>
          <p:cNvPr id="114" name="Text 44"/>
          <p:cNvSpPr/>
          <p:nvPr/>
        </p:nvSpPr>
        <p:spPr>
          <a:xfrm>
            <a:off x="9099054" y="3886200"/>
            <a:ext cx="1478459" cy="609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OrderId (Base SK)</a:t>
            </a:r>
            <a:endParaRPr lang="en-US" sz="1200" dirty="0"/>
          </a:p>
        </p:txBody>
      </p:sp>
      <p:sp>
        <p:nvSpPr>
          <p:cNvPr id="115" name="Text 45"/>
          <p:cNvSpPr/>
          <p:nvPr/>
        </p:nvSpPr>
        <p:spPr>
          <a:xfrm>
            <a:off x="10461784" y="3886200"/>
            <a:ext cx="1388745" cy="609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Arial" pitchFamily="34" charset="0"/>
                <a:ea typeface="Arial" pitchFamily="34" charset="-122"/>
                <a:cs typeface="Arial" pitchFamily="34" charset="-120"/>
              </a:rPr>
              <a:t>TotalAmount</a:t>
            </a:r>
            <a:endParaRPr lang="en-US" sz="1200" dirty="0"/>
          </a:p>
        </p:txBody>
      </p:sp>
      <p:sp>
        <p:nvSpPr>
          <p:cNvPr id="116" name="Text 46"/>
          <p:cNvSpPr/>
          <p:nvPr/>
        </p:nvSpPr>
        <p:spPr>
          <a:xfrm>
            <a:off x="6515100" y="4495800"/>
            <a:ext cx="1679853"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Arial" pitchFamily="34" charset="0"/>
                <a:ea typeface="Arial" pitchFamily="34" charset="-122"/>
                <a:cs typeface="Arial" pitchFamily="34" charset="-120"/>
              </a:rPr>
              <a:t>CUST123</a:t>
            </a:r>
            <a:endParaRPr lang="en-US" sz="1200" dirty="0"/>
          </a:p>
        </p:txBody>
      </p:sp>
      <p:sp>
        <p:nvSpPr>
          <p:cNvPr id="117" name="Text 47"/>
          <p:cNvSpPr/>
          <p:nvPr/>
        </p:nvSpPr>
        <p:spPr>
          <a:xfrm>
            <a:off x="7914977" y="4495800"/>
            <a:ext cx="1558052"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2023-05-15</a:t>
            </a:r>
            <a:endParaRPr lang="en-US" sz="1200" dirty="0"/>
          </a:p>
        </p:txBody>
      </p:sp>
      <p:sp>
        <p:nvSpPr>
          <p:cNvPr id="118" name="Text 48"/>
          <p:cNvSpPr/>
          <p:nvPr/>
        </p:nvSpPr>
        <p:spPr>
          <a:xfrm>
            <a:off x="9213354" y="4495800"/>
            <a:ext cx="147845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ORD456</a:t>
            </a:r>
            <a:endParaRPr lang="en-US" sz="1200" dirty="0"/>
          </a:p>
        </p:txBody>
      </p:sp>
      <p:sp>
        <p:nvSpPr>
          <p:cNvPr id="119" name="Text 49"/>
          <p:cNvSpPr/>
          <p:nvPr/>
        </p:nvSpPr>
        <p:spPr>
          <a:xfrm>
            <a:off x="10691813" y="4495800"/>
            <a:ext cx="138874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99.99</a:t>
            </a:r>
            <a:endParaRPr lang="en-US" sz="1200" dirty="0"/>
          </a:p>
        </p:txBody>
      </p:sp>
      <p:sp>
        <p:nvSpPr>
          <p:cNvPr id="120" name="Text 50"/>
          <p:cNvSpPr/>
          <p:nvPr/>
        </p:nvSpPr>
        <p:spPr>
          <a:xfrm>
            <a:off x="6515100" y="4876800"/>
            <a:ext cx="1679853" cy="3810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Arial" pitchFamily="34" charset="0"/>
                <a:ea typeface="Arial" pitchFamily="34" charset="-122"/>
                <a:cs typeface="Arial" pitchFamily="34" charset="-120"/>
              </a:rPr>
              <a:t>CUST123</a:t>
            </a:r>
            <a:endParaRPr lang="en-US" sz="1200" dirty="0"/>
          </a:p>
        </p:txBody>
      </p:sp>
      <p:sp>
        <p:nvSpPr>
          <p:cNvPr id="121" name="Text 51"/>
          <p:cNvSpPr/>
          <p:nvPr/>
        </p:nvSpPr>
        <p:spPr>
          <a:xfrm>
            <a:off x="7914977" y="4876800"/>
            <a:ext cx="1558052"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2023-06-20</a:t>
            </a:r>
            <a:endParaRPr lang="en-US" sz="1200" dirty="0"/>
          </a:p>
        </p:txBody>
      </p:sp>
      <p:sp>
        <p:nvSpPr>
          <p:cNvPr id="122" name="Text 52"/>
          <p:cNvSpPr/>
          <p:nvPr/>
        </p:nvSpPr>
        <p:spPr>
          <a:xfrm>
            <a:off x="9213354" y="4876800"/>
            <a:ext cx="1478459"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ORD457</a:t>
            </a:r>
            <a:endParaRPr lang="en-US" sz="1200" dirty="0"/>
          </a:p>
        </p:txBody>
      </p:sp>
      <p:sp>
        <p:nvSpPr>
          <p:cNvPr id="123" name="Text 53"/>
          <p:cNvSpPr/>
          <p:nvPr/>
        </p:nvSpPr>
        <p:spPr>
          <a:xfrm>
            <a:off x="10691813" y="4876800"/>
            <a:ext cx="1388745" cy="3810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Arial" pitchFamily="34" charset="0"/>
                <a:ea typeface="Arial" pitchFamily="34" charset="-122"/>
                <a:cs typeface="Arial" pitchFamily="34" charset="-120"/>
              </a:rPr>
              <a:t>49.99</a:t>
            </a:r>
            <a:endParaRPr lang="en-US" sz="1200" dirty="0"/>
          </a:p>
        </p:txBody>
      </p:sp>
      <p:sp>
        <p:nvSpPr>
          <p:cNvPr id="124" name="Text 54"/>
          <p:cNvSpPr/>
          <p:nvPr/>
        </p:nvSpPr>
        <p:spPr>
          <a:xfrm>
            <a:off x="819150" y="5562600"/>
            <a:ext cx="1316736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Arial" pitchFamily="34" charset="0"/>
                <a:ea typeface="Arial" pitchFamily="34" charset="-122"/>
                <a:cs typeface="Arial" pitchFamily="34" charset="-120"/>
              </a:rPr>
              <a:t> </a:t>
            </a:r>
            <a:r>
              <a:rPr lang="en-US" sz="1350" b="1" dirty="0">
                <a:solidFill>
                  <a:srgbClr val="374151"/>
                </a:solidFill>
                <a:latin typeface="Arial" pitchFamily="34" charset="0"/>
                <a:ea typeface="Arial" pitchFamily="34" charset="-122"/>
                <a:cs typeface="Arial" pitchFamily="34" charset="-120"/>
              </a:rPr>
              <a:t>When to use each:</a:t>
            </a:r>
            <a:r>
              <a:rPr lang="en-US" sz="1350" dirty="0">
                <a:solidFill>
                  <a:srgbClr val="374151"/>
                </a:solidFill>
                <a:latin typeface="Arial" pitchFamily="34" charset="0"/>
                <a:ea typeface="Arial" pitchFamily="34" charset="-122"/>
                <a:cs typeface="Arial" pitchFamily="34" charset="-120"/>
              </a:rPr>
              <a:t> GSI is great for cross-cutting queries, LSI is perfect for alternative sorting within a partition.</a:t>
            </a:r>
            <a:endParaRPr lang="en-US" sz="1350" dirty="0"/>
          </a:p>
        </p:txBody>
      </p:sp>
      <p:sp>
        <p:nvSpPr>
          <p:cNvPr id="126" name="Text 56"/>
          <p:cNvSpPr/>
          <p:nvPr/>
        </p:nvSpPr>
        <p:spPr>
          <a:xfrm>
            <a:off x="11124605" y="6219825"/>
            <a:ext cx="732234"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723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457200" y="1028700"/>
            <a:ext cx="914400" cy="38100"/>
          </a:xfrm>
          <a:prstGeom prst="rect">
            <a:avLst/>
          </a:prstGeom>
        </p:spPr>
      </p:pic>
      <p:pic>
        <p:nvPicPr>
          <p:cNvPr id="5" name="Image 3" descr="preencoded.png"/>
          <p:cNvPicPr>
            <a:picLocks noChangeAspect="1"/>
          </p:cNvPicPr>
          <p:nvPr/>
        </p:nvPicPr>
        <p:blipFill>
          <a:blip r:embed="rId6"/>
          <a:stretch>
            <a:fillRect/>
          </a:stretch>
        </p:blipFill>
        <p:spPr>
          <a:xfrm>
            <a:off x="457200" y="1323975"/>
            <a:ext cx="171450" cy="228600"/>
          </a:xfrm>
          <a:prstGeom prst="rect">
            <a:avLst/>
          </a:prstGeom>
        </p:spPr>
      </p:pic>
      <p:pic>
        <p:nvPicPr>
          <p:cNvPr id="6" name="Image 4" descr="preencoded.png"/>
          <p:cNvPicPr>
            <a:picLocks noChangeAspect="1"/>
          </p:cNvPicPr>
          <p:nvPr/>
        </p:nvPicPr>
        <p:blipFill>
          <a:blip r:embed="rId7"/>
          <a:stretch>
            <a:fillRect/>
          </a:stretch>
        </p:blipFill>
        <p:spPr>
          <a:xfrm>
            <a:off x="457200" y="1752600"/>
            <a:ext cx="5410200" cy="2019300"/>
          </a:xfrm>
          <a:prstGeom prst="rect">
            <a:avLst/>
          </a:prstGeom>
        </p:spPr>
      </p:pic>
      <p:pic>
        <p:nvPicPr>
          <p:cNvPr id="7" name="Image 5" descr="preencoded.png"/>
          <p:cNvPicPr>
            <a:picLocks noChangeAspect="1"/>
          </p:cNvPicPr>
          <p:nvPr/>
        </p:nvPicPr>
        <p:blipFill>
          <a:blip r:embed="rId8"/>
          <a:stretch>
            <a:fillRect/>
          </a:stretch>
        </p:blipFill>
        <p:spPr>
          <a:xfrm>
            <a:off x="647700" y="1943100"/>
            <a:ext cx="419100" cy="495300"/>
          </a:xfrm>
          <a:prstGeom prst="rect">
            <a:avLst/>
          </a:prstGeom>
        </p:spPr>
      </p:pic>
      <p:pic>
        <p:nvPicPr>
          <p:cNvPr id="8" name="Image 6" descr="preencoded.png"/>
          <p:cNvPicPr>
            <a:picLocks noChangeAspect="1"/>
          </p:cNvPicPr>
          <p:nvPr/>
        </p:nvPicPr>
        <p:blipFill>
          <a:blip r:embed="rId9"/>
          <a:stretch>
            <a:fillRect/>
          </a:stretch>
        </p:blipFill>
        <p:spPr>
          <a:xfrm>
            <a:off x="762000" y="2057400"/>
            <a:ext cx="190500" cy="266700"/>
          </a:xfrm>
          <a:prstGeom prst="rect">
            <a:avLst/>
          </a:prstGeom>
        </p:spPr>
      </p:pic>
      <p:pic>
        <p:nvPicPr>
          <p:cNvPr id="9" name="Image 7" descr="preencoded.png"/>
          <p:cNvPicPr>
            <a:picLocks noChangeAspect="1"/>
          </p:cNvPicPr>
          <p:nvPr/>
        </p:nvPicPr>
        <p:blipFill>
          <a:blip r:embed="rId10"/>
          <a:stretch>
            <a:fillRect/>
          </a:stretch>
        </p:blipFill>
        <p:spPr>
          <a:xfrm>
            <a:off x="1181100" y="2543175"/>
            <a:ext cx="152400" cy="152400"/>
          </a:xfrm>
          <a:prstGeom prst="rect">
            <a:avLst/>
          </a:prstGeom>
        </p:spPr>
      </p:pic>
      <p:pic>
        <p:nvPicPr>
          <p:cNvPr id="10" name="Image 8" descr="preencoded.png"/>
          <p:cNvPicPr>
            <a:picLocks noChangeAspect="1"/>
          </p:cNvPicPr>
          <p:nvPr/>
        </p:nvPicPr>
        <p:blipFill>
          <a:blip r:embed="rId10"/>
          <a:stretch>
            <a:fillRect/>
          </a:stretch>
        </p:blipFill>
        <p:spPr>
          <a:xfrm>
            <a:off x="1181100" y="2847975"/>
            <a:ext cx="152400" cy="152400"/>
          </a:xfrm>
          <a:prstGeom prst="rect">
            <a:avLst/>
          </a:prstGeom>
        </p:spPr>
      </p:pic>
      <p:pic>
        <p:nvPicPr>
          <p:cNvPr id="11" name="Image 9" descr="preencoded.png"/>
          <p:cNvPicPr>
            <a:picLocks noChangeAspect="1"/>
          </p:cNvPicPr>
          <p:nvPr/>
        </p:nvPicPr>
        <p:blipFill>
          <a:blip r:embed="rId10"/>
          <a:stretch>
            <a:fillRect/>
          </a:stretch>
        </p:blipFill>
        <p:spPr>
          <a:xfrm>
            <a:off x="1181100" y="3381375"/>
            <a:ext cx="152400" cy="152400"/>
          </a:xfrm>
          <a:prstGeom prst="rect">
            <a:avLst/>
          </a:prstGeom>
        </p:spPr>
      </p:pic>
      <p:pic>
        <p:nvPicPr>
          <p:cNvPr id="12" name="Image 10" descr="preencoded.png"/>
          <p:cNvPicPr>
            <a:picLocks noChangeAspect="1"/>
          </p:cNvPicPr>
          <p:nvPr/>
        </p:nvPicPr>
        <p:blipFill>
          <a:blip r:embed="rId11"/>
          <a:stretch>
            <a:fillRect/>
          </a:stretch>
        </p:blipFill>
        <p:spPr>
          <a:xfrm>
            <a:off x="457200" y="3962400"/>
            <a:ext cx="5410200" cy="1790700"/>
          </a:xfrm>
          <a:prstGeom prst="rect">
            <a:avLst/>
          </a:prstGeom>
        </p:spPr>
      </p:pic>
      <p:pic>
        <p:nvPicPr>
          <p:cNvPr id="13" name="Image 11" descr="preencoded.png"/>
          <p:cNvPicPr>
            <a:picLocks noChangeAspect="1"/>
          </p:cNvPicPr>
          <p:nvPr/>
        </p:nvPicPr>
        <p:blipFill>
          <a:blip r:embed="rId12"/>
          <a:stretch>
            <a:fillRect/>
          </a:stretch>
        </p:blipFill>
        <p:spPr>
          <a:xfrm>
            <a:off x="647700" y="4152900"/>
            <a:ext cx="419100" cy="495300"/>
          </a:xfrm>
          <a:prstGeom prst="rect">
            <a:avLst/>
          </a:prstGeom>
        </p:spPr>
      </p:pic>
      <p:pic>
        <p:nvPicPr>
          <p:cNvPr id="14" name="Image 12" descr="preencoded.png"/>
          <p:cNvPicPr>
            <a:picLocks noChangeAspect="1"/>
          </p:cNvPicPr>
          <p:nvPr/>
        </p:nvPicPr>
        <p:blipFill>
          <a:blip r:embed="rId13"/>
          <a:stretch>
            <a:fillRect/>
          </a:stretch>
        </p:blipFill>
        <p:spPr>
          <a:xfrm>
            <a:off x="762000" y="4267200"/>
            <a:ext cx="190500" cy="266700"/>
          </a:xfrm>
          <a:prstGeom prst="rect">
            <a:avLst/>
          </a:prstGeom>
        </p:spPr>
      </p:pic>
      <p:pic>
        <p:nvPicPr>
          <p:cNvPr id="15" name="Image 13" descr="preencoded.png"/>
          <p:cNvPicPr>
            <a:picLocks noChangeAspect="1"/>
          </p:cNvPicPr>
          <p:nvPr/>
        </p:nvPicPr>
        <p:blipFill>
          <a:blip r:embed="rId10"/>
          <a:stretch>
            <a:fillRect/>
          </a:stretch>
        </p:blipFill>
        <p:spPr>
          <a:xfrm>
            <a:off x="1181100" y="4752975"/>
            <a:ext cx="152400" cy="152400"/>
          </a:xfrm>
          <a:prstGeom prst="rect">
            <a:avLst/>
          </a:prstGeom>
        </p:spPr>
      </p:pic>
      <p:pic>
        <p:nvPicPr>
          <p:cNvPr id="16" name="Image 14" descr="preencoded.png"/>
          <p:cNvPicPr>
            <a:picLocks noChangeAspect="1"/>
          </p:cNvPicPr>
          <p:nvPr/>
        </p:nvPicPr>
        <p:blipFill>
          <a:blip r:embed="rId10"/>
          <a:stretch>
            <a:fillRect/>
          </a:stretch>
        </p:blipFill>
        <p:spPr>
          <a:xfrm>
            <a:off x="1181100" y="5057775"/>
            <a:ext cx="152400" cy="152400"/>
          </a:xfrm>
          <a:prstGeom prst="rect">
            <a:avLst/>
          </a:prstGeom>
        </p:spPr>
      </p:pic>
      <p:pic>
        <p:nvPicPr>
          <p:cNvPr id="17" name="Image 15" descr="preencoded.png"/>
          <p:cNvPicPr>
            <a:picLocks noChangeAspect="1"/>
          </p:cNvPicPr>
          <p:nvPr/>
        </p:nvPicPr>
        <p:blipFill>
          <a:blip r:embed="rId10"/>
          <a:stretch>
            <a:fillRect/>
          </a:stretch>
        </p:blipFill>
        <p:spPr>
          <a:xfrm>
            <a:off x="1181100" y="5362575"/>
            <a:ext cx="152400" cy="152400"/>
          </a:xfrm>
          <a:prstGeom prst="rect">
            <a:avLst/>
          </a:prstGeom>
        </p:spPr>
      </p:pic>
      <p:pic>
        <p:nvPicPr>
          <p:cNvPr id="18" name="Image 16" descr="preencoded.png"/>
          <p:cNvPicPr>
            <a:picLocks noChangeAspect="1"/>
          </p:cNvPicPr>
          <p:nvPr/>
        </p:nvPicPr>
        <p:blipFill>
          <a:blip r:embed="rId14"/>
          <a:stretch>
            <a:fillRect/>
          </a:stretch>
        </p:blipFill>
        <p:spPr>
          <a:xfrm>
            <a:off x="6324600" y="1323975"/>
            <a:ext cx="257175" cy="228600"/>
          </a:xfrm>
          <a:prstGeom prst="rect">
            <a:avLst/>
          </a:prstGeom>
        </p:spPr>
      </p:pic>
      <p:pic>
        <p:nvPicPr>
          <p:cNvPr id="19" name="Image 17" descr="preencoded.png"/>
          <p:cNvPicPr>
            <a:picLocks noChangeAspect="1"/>
          </p:cNvPicPr>
          <p:nvPr/>
        </p:nvPicPr>
        <p:blipFill>
          <a:blip r:embed="rId15"/>
          <a:stretch>
            <a:fillRect/>
          </a:stretch>
        </p:blipFill>
        <p:spPr>
          <a:xfrm>
            <a:off x="6324600" y="1752600"/>
            <a:ext cx="5410200" cy="2324100"/>
          </a:xfrm>
          <a:prstGeom prst="rect">
            <a:avLst/>
          </a:prstGeom>
        </p:spPr>
      </p:pic>
      <p:pic>
        <p:nvPicPr>
          <p:cNvPr id="20" name="Image 18" descr="preencoded.png"/>
          <p:cNvPicPr>
            <a:picLocks noChangeAspect="1"/>
          </p:cNvPicPr>
          <p:nvPr/>
        </p:nvPicPr>
        <p:blipFill>
          <a:blip r:embed="rId16"/>
          <a:stretch>
            <a:fillRect/>
          </a:stretch>
        </p:blipFill>
        <p:spPr>
          <a:xfrm>
            <a:off x="6515100" y="1943100"/>
            <a:ext cx="371475" cy="495300"/>
          </a:xfrm>
          <a:prstGeom prst="rect">
            <a:avLst/>
          </a:prstGeom>
        </p:spPr>
      </p:pic>
      <p:pic>
        <p:nvPicPr>
          <p:cNvPr id="21" name="Image 19" descr="preencoded.png"/>
          <p:cNvPicPr>
            <a:picLocks noChangeAspect="1"/>
          </p:cNvPicPr>
          <p:nvPr/>
        </p:nvPicPr>
        <p:blipFill>
          <a:blip r:embed="rId17"/>
          <a:stretch>
            <a:fillRect/>
          </a:stretch>
        </p:blipFill>
        <p:spPr>
          <a:xfrm>
            <a:off x="6629400" y="2057400"/>
            <a:ext cx="142875" cy="266700"/>
          </a:xfrm>
          <a:prstGeom prst="rect">
            <a:avLst/>
          </a:prstGeom>
        </p:spPr>
      </p:pic>
      <p:pic>
        <p:nvPicPr>
          <p:cNvPr id="22" name="Image 20" descr="preencoded.png"/>
          <p:cNvPicPr>
            <a:picLocks noChangeAspect="1"/>
          </p:cNvPicPr>
          <p:nvPr/>
        </p:nvPicPr>
        <p:blipFill>
          <a:blip r:embed="rId10"/>
          <a:stretch>
            <a:fillRect/>
          </a:stretch>
        </p:blipFill>
        <p:spPr>
          <a:xfrm>
            <a:off x="7048500" y="2543175"/>
            <a:ext cx="152400" cy="152400"/>
          </a:xfrm>
          <a:prstGeom prst="rect">
            <a:avLst/>
          </a:prstGeom>
        </p:spPr>
      </p:pic>
      <p:pic>
        <p:nvPicPr>
          <p:cNvPr id="23" name="Image 21" descr="preencoded.png"/>
          <p:cNvPicPr>
            <a:picLocks noChangeAspect="1"/>
          </p:cNvPicPr>
          <p:nvPr/>
        </p:nvPicPr>
        <p:blipFill>
          <a:blip r:embed="rId10"/>
          <a:stretch>
            <a:fillRect/>
          </a:stretch>
        </p:blipFill>
        <p:spPr>
          <a:xfrm>
            <a:off x="7048500" y="2847975"/>
            <a:ext cx="152400" cy="152400"/>
          </a:xfrm>
          <a:prstGeom prst="rect">
            <a:avLst/>
          </a:prstGeom>
        </p:spPr>
      </p:pic>
      <p:pic>
        <p:nvPicPr>
          <p:cNvPr id="24" name="Image 22" descr="preencoded.png"/>
          <p:cNvPicPr>
            <a:picLocks noChangeAspect="1"/>
          </p:cNvPicPr>
          <p:nvPr/>
        </p:nvPicPr>
        <p:blipFill>
          <a:blip r:embed="rId10"/>
          <a:stretch>
            <a:fillRect/>
          </a:stretch>
        </p:blipFill>
        <p:spPr>
          <a:xfrm>
            <a:off x="7048500" y="3381375"/>
            <a:ext cx="152400" cy="152400"/>
          </a:xfrm>
          <a:prstGeom prst="rect">
            <a:avLst/>
          </a:prstGeom>
        </p:spPr>
      </p:pic>
      <p:pic>
        <p:nvPicPr>
          <p:cNvPr id="25" name="Image 23" descr="preencoded.png"/>
          <p:cNvPicPr>
            <a:picLocks noChangeAspect="1"/>
          </p:cNvPicPr>
          <p:nvPr/>
        </p:nvPicPr>
        <p:blipFill>
          <a:blip r:embed="rId10"/>
          <a:stretch>
            <a:fillRect/>
          </a:stretch>
        </p:blipFill>
        <p:spPr>
          <a:xfrm>
            <a:off x="7048500" y="3686175"/>
            <a:ext cx="152400" cy="152400"/>
          </a:xfrm>
          <a:prstGeom prst="rect">
            <a:avLst/>
          </a:prstGeom>
        </p:spPr>
      </p:pic>
      <p:pic>
        <p:nvPicPr>
          <p:cNvPr id="26" name="Image 24" descr="preencoded.png"/>
          <p:cNvPicPr>
            <a:picLocks noChangeAspect="1"/>
          </p:cNvPicPr>
          <p:nvPr/>
        </p:nvPicPr>
        <p:blipFill>
          <a:blip r:embed="rId18"/>
          <a:stretch>
            <a:fillRect/>
          </a:stretch>
        </p:blipFill>
        <p:spPr>
          <a:xfrm>
            <a:off x="6324600" y="4876800"/>
            <a:ext cx="5410200" cy="152400"/>
          </a:xfrm>
          <a:prstGeom prst="rect">
            <a:avLst/>
          </a:prstGeom>
        </p:spPr>
      </p:pic>
      <p:pic>
        <p:nvPicPr>
          <p:cNvPr id="27" name="Image 25" descr="preencoded.png"/>
          <p:cNvPicPr>
            <a:picLocks noChangeAspect="1"/>
          </p:cNvPicPr>
          <p:nvPr/>
        </p:nvPicPr>
        <p:blipFill>
          <a:blip r:embed="rId19"/>
          <a:stretch>
            <a:fillRect/>
          </a:stretch>
        </p:blipFill>
        <p:spPr>
          <a:xfrm>
            <a:off x="6324600" y="4876800"/>
            <a:ext cx="4328071" cy="285750"/>
          </a:xfrm>
          <a:prstGeom prst="rect">
            <a:avLst/>
          </a:prstGeom>
        </p:spPr>
      </p:pic>
      <p:pic>
        <p:nvPicPr>
          <p:cNvPr id="28" name="Image 26" descr="preencoded.png"/>
          <p:cNvPicPr>
            <a:picLocks noChangeAspect="1"/>
          </p:cNvPicPr>
          <p:nvPr/>
        </p:nvPicPr>
        <p:blipFill>
          <a:blip r:embed="rId18"/>
          <a:stretch>
            <a:fillRect/>
          </a:stretch>
        </p:blipFill>
        <p:spPr>
          <a:xfrm>
            <a:off x="6324600" y="5372100"/>
            <a:ext cx="5410200" cy="152400"/>
          </a:xfrm>
          <a:prstGeom prst="rect">
            <a:avLst/>
          </a:prstGeom>
        </p:spPr>
      </p:pic>
      <p:pic>
        <p:nvPicPr>
          <p:cNvPr id="29" name="Image 27" descr="preencoded.png"/>
          <p:cNvPicPr>
            <a:picLocks noChangeAspect="1"/>
          </p:cNvPicPr>
          <p:nvPr/>
        </p:nvPicPr>
        <p:blipFill>
          <a:blip r:embed="rId20"/>
          <a:stretch>
            <a:fillRect/>
          </a:stretch>
        </p:blipFill>
        <p:spPr>
          <a:xfrm>
            <a:off x="6324600" y="5372100"/>
            <a:ext cx="5410200" cy="285750"/>
          </a:xfrm>
          <a:prstGeom prst="rect">
            <a:avLst/>
          </a:prstGeom>
        </p:spPr>
      </p:pic>
      <p:pic>
        <p:nvPicPr>
          <p:cNvPr id="30" name="Image 28" descr="preencoded.png"/>
          <p:cNvPicPr>
            <a:picLocks noChangeAspect="1"/>
          </p:cNvPicPr>
          <p:nvPr/>
        </p:nvPicPr>
        <p:blipFill>
          <a:blip r:embed="rId4"/>
          <a:stretch>
            <a:fillRect/>
          </a:stretch>
        </p:blipFill>
        <p:spPr>
          <a:xfrm>
            <a:off x="0" y="6858000"/>
            <a:ext cx="12192000" cy="114300"/>
          </a:xfrm>
          <a:prstGeom prst="rect">
            <a:avLst/>
          </a:prstGeom>
        </p:spPr>
      </p:pic>
      <p:pic>
        <p:nvPicPr>
          <p:cNvPr id="31" name="Image 29" descr="preencoded.png"/>
          <p:cNvPicPr>
            <a:picLocks noChangeAspect="1"/>
          </p:cNvPicPr>
          <p:nvPr/>
        </p:nvPicPr>
        <p:blipFill>
          <a:blip r:embed="rId21"/>
          <a:stretch>
            <a:fillRect/>
          </a:stretch>
        </p:blipFill>
        <p:spPr>
          <a:xfrm>
            <a:off x="0" y="0"/>
            <a:ext cx="12192000" cy="6972300"/>
          </a:xfrm>
          <a:prstGeom prst="rect">
            <a:avLst/>
          </a:prstGeom>
        </p:spPr>
      </p:pic>
      <p:sp>
        <p:nvSpPr>
          <p:cNvPr id="32" name="Text 0"/>
          <p:cNvSpPr/>
          <p:nvPr/>
        </p:nvSpPr>
        <p:spPr>
          <a:xfrm>
            <a:off x="457200" y="5715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Scalability and Performance</a:t>
            </a:r>
            <a:endParaRPr lang="en-US" sz="2700" dirty="0"/>
          </a:p>
        </p:txBody>
      </p:sp>
      <p:sp>
        <p:nvSpPr>
          <p:cNvPr id="33" name="Text 1"/>
          <p:cNvSpPr/>
          <p:nvPr/>
        </p:nvSpPr>
        <p:spPr>
          <a:xfrm>
            <a:off x="704850" y="1295400"/>
            <a:ext cx="5410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 Capacity Modes</a:t>
            </a:r>
            <a:endParaRPr lang="en-US" sz="1800" dirty="0"/>
          </a:p>
        </p:txBody>
      </p:sp>
      <p:sp>
        <p:nvSpPr>
          <p:cNvPr id="34" name="Text 2"/>
          <p:cNvSpPr/>
          <p:nvPr/>
        </p:nvSpPr>
        <p:spPr>
          <a:xfrm>
            <a:off x="1219200" y="2057400"/>
            <a:ext cx="2707303"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On-Demand Capacity</a:t>
            </a:r>
            <a:endParaRPr lang="en-US" sz="1500" dirty="0"/>
          </a:p>
        </p:txBody>
      </p:sp>
      <p:sp>
        <p:nvSpPr>
          <p:cNvPr id="35" name="Text 3"/>
          <p:cNvSpPr/>
          <p:nvPr/>
        </p:nvSpPr>
        <p:spPr>
          <a:xfrm>
            <a:off x="1219200" y="2514600"/>
            <a:ext cx="56235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Serverless option with pay-per-request pricing</a:t>
            </a:r>
            <a:endParaRPr lang="en-US" sz="1200" dirty="0"/>
          </a:p>
        </p:txBody>
      </p:sp>
      <p:sp>
        <p:nvSpPr>
          <p:cNvPr id="36" name="Text 4"/>
          <p:cNvSpPr/>
          <p:nvPr/>
        </p:nvSpPr>
        <p:spPr>
          <a:xfrm>
            <a:off x="1219200" y="2819400"/>
            <a:ext cx="46863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Automatic scaling to accommodate fluctuating workloads</a:t>
            </a:r>
            <a:endParaRPr lang="en-US" sz="1200" dirty="0"/>
          </a:p>
        </p:txBody>
      </p:sp>
      <p:sp>
        <p:nvSpPr>
          <p:cNvPr id="37" name="Text 5"/>
          <p:cNvSpPr/>
          <p:nvPr/>
        </p:nvSpPr>
        <p:spPr>
          <a:xfrm>
            <a:off x="1219200" y="3352800"/>
            <a:ext cx="56235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Ideal for unpredictable traffic patterns</a:t>
            </a:r>
            <a:endParaRPr lang="en-US" sz="1200" dirty="0"/>
          </a:p>
        </p:txBody>
      </p:sp>
      <p:sp>
        <p:nvSpPr>
          <p:cNvPr id="38" name="Text 6"/>
          <p:cNvSpPr/>
          <p:nvPr/>
        </p:nvSpPr>
        <p:spPr>
          <a:xfrm>
            <a:off x="1219200" y="4267200"/>
            <a:ext cx="2709267"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Provisioned Capacity</a:t>
            </a:r>
            <a:endParaRPr lang="en-US" sz="1500" dirty="0"/>
          </a:p>
        </p:txBody>
      </p:sp>
      <p:sp>
        <p:nvSpPr>
          <p:cNvPr id="39" name="Text 7"/>
          <p:cNvSpPr/>
          <p:nvPr/>
        </p:nvSpPr>
        <p:spPr>
          <a:xfrm>
            <a:off x="1219200" y="4724400"/>
            <a:ext cx="56235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Specify read/write capacity units (RCUs/WCUs)</a:t>
            </a:r>
            <a:endParaRPr lang="en-US" sz="1200" dirty="0"/>
          </a:p>
        </p:txBody>
      </p:sp>
      <p:sp>
        <p:nvSpPr>
          <p:cNvPr id="40" name="Text 8"/>
          <p:cNvSpPr/>
          <p:nvPr/>
        </p:nvSpPr>
        <p:spPr>
          <a:xfrm>
            <a:off x="1219200" y="5029200"/>
            <a:ext cx="56235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More cost-effective for steady throughput</a:t>
            </a:r>
            <a:endParaRPr lang="en-US" sz="1200" dirty="0"/>
          </a:p>
        </p:txBody>
      </p:sp>
      <p:sp>
        <p:nvSpPr>
          <p:cNvPr id="41" name="Text 9"/>
          <p:cNvSpPr/>
          <p:nvPr/>
        </p:nvSpPr>
        <p:spPr>
          <a:xfrm>
            <a:off x="1219200" y="5334000"/>
            <a:ext cx="56235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Auto Scaling to adjust capacity dynamically</a:t>
            </a:r>
            <a:endParaRPr lang="en-US" sz="1200" dirty="0"/>
          </a:p>
        </p:txBody>
      </p:sp>
      <p:sp>
        <p:nvSpPr>
          <p:cNvPr id="42" name="Text 10"/>
          <p:cNvSpPr/>
          <p:nvPr/>
        </p:nvSpPr>
        <p:spPr>
          <a:xfrm>
            <a:off x="6657975" y="1295400"/>
            <a:ext cx="64922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 DynamoDB Accelerator (DAX)</a:t>
            </a:r>
            <a:endParaRPr lang="en-US" sz="1800" dirty="0"/>
          </a:p>
        </p:txBody>
      </p:sp>
      <p:sp>
        <p:nvSpPr>
          <p:cNvPr id="43" name="Text 11"/>
          <p:cNvSpPr/>
          <p:nvPr/>
        </p:nvSpPr>
        <p:spPr>
          <a:xfrm>
            <a:off x="7038975" y="2057400"/>
            <a:ext cx="248691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In-Memory Caching</a:t>
            </a:r>
            <a:endParaRPr lang="en-US" sz="1500" dirty="0"/>
          </a:p>
        </p:txBody>
      </p:sp>
      <p:sp>
        <p:nvSpPr>
          <p:cNvPr id="44" name="Text 12"/>
          <p:cNvSpPr/>
          <p:nvPr/>
        </p:nvSpPr>
        <p:spPr>
          <a:xfrm>
            <a:off x="7086600" y="2514600"/>
            <a:ext cx="56235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Fully managed in-memory caching service</a:t>
            </a:r>
            <a:endParaRPr lang="en-US" sz="1200" dirty="0"/>
          </a:p>
        </p:txBody>
      </p:sp>
      <p:sp>
        <p:nvSpPr>
          <p:cNvPr id="45" name="Text 13"/>
          <p:cNvSpPr/>
          <p:nvPr/>
        </p:nvSpPr>
        <p:spPr>
          <a:xfrm>
            <a:off x="7086600" y="2819400"/>
            <a:ext cx="46863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Reduces read latency from milliseconds to microseconds</a:t>
            </a:r>
            <a:endParaRPr lang="en-US" sz="1200" dirty="0"/>
          </a:p>
        </p:txBody>
      </p:sp>
      <p:sp>
        <p:nvSpPr>
          <p:cNvPr id="46" name="Text 14"/>
          <p:cNvSpPr/>
          <p:nvPr/>
        </p:nvSpPr>
        <p:spPr>
          <a:xfrm>
            <a:off x="7086600" y="3352800"/>
            <a:ext cx="56235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Handles cache invalidation and data population</a:t>
            </a:r>
            <a:endParaRPr lang="en-US" sz="1200" dirty="0"/>
          </a:p>
        </p:txBody>
      </p:sp>
      <p:sp>
        <p:nvSpPr>
          <p:cNvPr id="47" name="Text 15"/>
          <p:cNvSpPr/>
          <p:nvPr/>
        </p:nvSpPr>
        <p:spPr>
          <a:xfrm>
            <a:off x="7086600" y="3657600"/>
            <a:ext cx="562356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Seamless integration with existing DynamoDB API</a:t>
            </a:r>
            <a:endParaRPr lang="en-US" sz="1200" dirty="0"/>
          </a:p>
        </p:txBody>
      </p:sp>
      <p:sp>
        <p:nvSpPr>
          <p:cNvPr id="48" name="Text 16"/>
          <p:cNvSpPr/>
          <p:nvPr/>
        </p:nvSpPr>
        <p:spPr>
          <a:xfrm>
            <a:off x="6324600" y="4305300"/>
            <a:ext cx="54102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Read Latency Comparison</a:t>
            </a:r>
            <a:endParaRPr lang="en-US" sz="1350" dirty="0"/>
          </a:p>
        </p:txBody>
      </p:sp>
      <p:sp>
        <p:nvSpPr>
          <p:cNvPr id="49" name="Text 17"/>
          <p:cNvSpPr/>
          <p:nvPr/>
        </p:nvSpPr>
        <p:spPr>
          <a:xfrm>
            <a:off x="6324600" y="4648200"/>
            <a:ext cx="1683068"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Standard DynamoDB</a:t>
            </a:r>
            <a:endParaRPr lang="en-US" sz="1050" dirty="0"/>
          </a:p>
        </p:txBody>
      </p:sp>
      <p:sp>
        <p:nvSpPr>
          <p:cNvPr id="50" name="Text 18"/>
          <p:cNvSpPr/>
          <p:nvPr/>
        </p:nvSpPr>
        <p:spPr>
          <a:xfrm>
            <a:off x="10799862" y="4648200"/>
            <a:ext cx="1121926"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~milliseconds</a:t>
            </a:r>
            <a:endParaRPr lang="en-US" sz="1050" dirty="0"/>
          </a:p>
        </p:txBody>
      </p:sp>
      <p:sp>
        <p:nvSpPr>
          <p:cNvPr id="51" name="Text 19"/>
          <p:cNvSpPr/>
          <p:nvPr/>
        </p:nvSpPr>
        <p:spPr>
          <a:xfrm>
            <a:off x="6324600" y="5143500"/>
            <a:ext cx="1988463"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DAX-enabled DynamoDB</a:t>
            </a:r>
            <a:endParaRPr lang="en-US" sz="1050" dirty="0"/>
          </a:p>
        </p:txBody>
      </p:sp>
      <p:sp>
        <p:nvSpPr>
          <p:cNvPr id="52" name="Text 20"/>
          <p:cNvSpPr/>
          <p:nvPr/>
        </p:nvSpPr>
        <p:spPr>
          <a:xfrm>
            <a:off x="10704165" y="5143500"/>
            <a:ext cx="1236762"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~microseconds</a:t>
            </a:r>
            <a:endParaRPr lang="en-US" sz="1050" dirty="0"/>
          </a:p>
        </p:txBody>
      </p:sp>
      <p:sp>
        <p:nvSpPr>
          <p:cNvPr id="53" name="Text 21"/>
          <p:cNvSpPr/>
          <p:nvPr/>
        </p:nvSpPr>
        <p:spPr>
          <a:xfrm>
            <a:off x="11295608" y="6172200"/>
            <a:ext cx="527030"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114300"/>
          </a:xfrm>
          <a:prstGeom prst="rect">
            <a:avLst/>
          </a:prstGeom>
        </p:spPr>
      </p:pic>
      <p:pic>
        <p:nvPicPr>
          <p:cNvPr id="4" name="Image 2" descr="preencoded.png"/>
          <p:cNvPicPr>
            <a:picLocks noChangeAspect="1"/>
          </p:cNvPicPr>
          <p:nvPr/>
        </p:nvPicPr>
        <p:blipFill>
          <a:blip r:embed="rId5"/>
          <a:stretch>
            <a:fillRect/>
          </a:stretch>
        </p:blipFill>
        <p:spPr>
          <a:xfrm>
            <a:off x="457200" y="1028700"/>
            <a:ext cx="914400" cy="38100"/>
          </a:xfrm>
          <a:prstGeom prst="rect">
            <a:avLst/>
          </a:prstGeom>
        </p:spPr>
      </p:pic>
      <p:pic>
        <p:nvPicPr>
          <p:cNvPr id="5" name="Image 3" descr="preencoded.png"/>
          <p:cNvPicPr>
            <a:picLocks noChangeAspect="1"/>
          </p:cNvPicPr>
          <p:nvPr/>
        </p:nvPicPr>
        <p:blipFill>
          <a:blip r:embed="rId6"/>
          <a:stretch>
            <a:fillRect/>
          </a:stretch>
        </p:blipFill>
        <p:spPr>
          <a:xfrm>
            <a:off x="457200" y="1371600"/>
            <a:ext cx="5524500" cy="1409700"/>
          </a:xfrm>
          <a:prstGeom prst="rect">
            <a:avLst/>
          </a:prstGeom>
        </p:spPr>
      </p:pic>
      <p:pic>
        <p:nvPicPr>
          <p:cNvPr id="6" name="Image 4" descr="preencoded.png"/>
          <p:cNvPicPr>
            <a:picLocks noChangeAspect="1"/>
          </p:cNvPicPr>
          <p:nvPr/>
        </p:nvPicPr>
        <p:blipFill>
          <a:blip r:embed="rId7"/>
          <a:stretch>
            <a:fillRect/>
          </a:stretch>
        </p:blipFill>
        <p:spPr>
          <a:xfrm>
            <a:off x="647700" y="1562100"/>
            <a:ext cx="419100" cy="495300"/>
          </a:xfrm>
          <a:prstGeom prst="rect">
            <a:avLst/>
          </a:prstGeom>
        </p:spPr>
      </p:pic>
      <p:pic>
        <p:nvPicPr>
          <p:cNvPr id="7" name="Image 5" descr="preencoded.png"/>
          <p:cNvPicPr>
            <a:picLocks noChangeAspect="1"/>
          </p:cNvPicPr>
          <p:nvPr/>
        </p:nvPicPr>
        <p:blipFill>
          <a:blip r:embed="rId8"/>
          <a:stretch>
            <a:fillRect/>
          </a:stretch>
        </p:blipFill>
        <p:spPr>
          <a:xfrm>
            <a:off x="762000" y="1676400"/>
            <a:ext cx="190500" cy="266700"/>
          </a:xfrm>
          <a:prstGeom prst="rect">
            <a:avLst/>
          </a:prstGeom>
        </p:spPr>
      </p:pic>
      <p:pic>
        <p:nvPicPr>
          <p:cNvPr id="8" name="Image 6" descr="preencoded.png"/>
          <p:cNvPicPr>
            <a:picLocks noChangeAspect="1"/>
          </p:cNvPicPr>
          <p:nvPr/>
        </p:nvPicPr>
        <p:blipFill>
          <a:blip r:embed="rId6"/>
          <a:stretch>
            <a:fillRect/>
          </a:stretch>
        </p:blipFill>
        <p:spPr>
          <a:xfrm>
            <a:off x="6210300" y="1371600"/>
            <a:ext cx="5524500" cy="1409700"/>
          </a:xfrm>
          <a:prstGeom prst="rect">
            <a:avLst/>
          </a:prstGeom>
        </p:spPr>
      </p:pic>
      <p:pic>
        <p:nvPicPr>
          <p:cNvPr id="9" name="Image 7" descr="preencoded.png"/>
          <p:cNvPicPr>
            <a:picLocks noChangeAspect="1"/>
          </p:cNvPicPr>
          <p:nvPr/>
        </p:nvPicPr>
        <p:blipFill>
          <a:blip r:embed="rId9"/>
          <a:stretch>
            <a:fillRect/>
          </a:stretch>
        </p:blipFill>
        <p:spPr>
          <a:xfrm>
            <a:off x="6400800" y="1562100"/>
            <a:ext cx="419100" cy="495300"/>
          </a:xfrm>
          <a:prstGeom prst="rect">
            <a:avLst/>
          </a:prstGeom>
        </p:spPr>
      </p:pic>
      <p:pic>
        <p:nvPicPr>
          <p:cNvPr id="10" name="Image 8" descr="preencoded.png"/>
          <p:cNvPicPr>
            <a:picLocks noChangeAspect="1"/>
          </p:cNvPicPr>
          <p:nvPr/>
        </p:nvPicPr>
        <p:blipFill>
          <a:blip r:embed="rId10"/>
          <a:stretch>
            <a:fillRect/>
          </a:stretch>
        </p:blipFill>
        <p:spPr>
          <a:xfrm>
            <a:off x="6515100" y="1676400"/>
            <a:ext cx="190500" cy="266700"/>
          </a:xfrm>
          <a:prstGeom prst="rect">
            <a:avLst/>
          </a:prstGeom>
        </p:spPr>
      </p:pic>
      <p:pic>
        <p:nvPicPr>
          <p:cNvPr id="11" name="Image 9" descr="preencoded.png"/>
          <p:cNvPicPr>
            <a:picLocks noChangeAspect="1"/>
          </p:cNvPicPr>
          <p:nvPr/>
        </p:nvPicPr>
        <p:blipFill>
          <a:blip r:embed="rId6"/>
          <a:stretch>
            <a:fillRect/>
          </a:stretch>
        </p:blipFill>
        <p:spPr>
          <a:xfrm>
            <a:off x="457200" y="3009900"/>
            <a:ext cx="5524500" cy="1409700"/>
          </a:xfrm>
          <a:prstGeom prst="rect">
            <a:avLst/>
          </a:prstGeom>
        </p:spPr>
      </p:pic>
      <p:pic>
        <p:nvPicPr>
          <p:cNvPr id="12" name="Image 10" descr="preencoded.png"/>
          <p:cNvPicPr>
            <a:picLocks noChangeAspect="1"/>
          </p:cNvPicPr>
          <p:nvPr/>
        </p:nvPicPr>
        <p:blipFill>
          <a:blip r:embed="rId11"/>
          <a:stretch>
            <a:fillRect/>
          </a:stretch>
        </p:blipFill>
        <p:spPr>
          <a:xfrm>
            <a:off x="647700" y="3200400"/>
            <a:ext cx="447675" cy="495300"/>
          </a:xfrm>
          <a:prstGeom prst="rect">
            <a:avLst/>
          </a:prstGeom>
        </p:spPr>
      </p:pic>
      <p:pic>
        <p:nvPicPr>
          <p:cNvPr id="13" name="Image 11" descr="preencoded.png"/>
          <p:cNvPicPr>
            <a:picLocks noChangeAspect="1"/>
          </p:cNvPicPr>
          <p:nvPr/>
        </p:nvPicPr>
        <p:blipFill>
          <a:blip r:embed="rId12"/>
          <a:stretch>
            <a:fillRect/>
          </a:stretch>
        </p:blipFill>
        <p:spPr>
          <a:xfrm>
            <a:off x="762000" y="3314700"/>
            <a:ext cx="219075" cy="266700"/>
          </a:xfrm>
          <a:prstGeom prst="rect">
            <a:avLst/>
          </a:prstGeom>
        </p:spPr>
      </p:pic>
      <p:pic>
        <p:nvPicPr>
          <p:cNvPr id="14" name="Image 12" descr="preencoded.png"/>
          <p:cNvPicPr>
            <a:picLocks noChangeAspect="1"/>
          </p:cNvPicPr>
          <p:nvPr/>
        </p:nvPicPr>
        <p:blipFill>
          <a:blip r:embed="rId6"/>
          <a:stretch>
            <a:fillRect/>
          </a:stretch>
        </p:blipFill>
        <p:spPr>
          <a:xfrm>
            <a:off x="6210300" y="3009900"/>
            <a:ext cx="5524500" cy="1409700"/>
          </a:xfrm>
          <a:prstGeom prst="rect">
            <a:avLst/>
          </a:prstGeom>
        </p:spPr>
      </p:pic>
      <p:pic>
        <p:nvPicPr>
          <p:cNvPr id="15" name="Image 13" descr="preencoded.png"/>
          <p:cNvPicPr>
            <a:picLocks noChangeAspect="1"/>
          </p:cNvPicPr>
          <p:nvPr/>
        </p:nvPicPr>
        <p:blipFill>
          <a:blip r:embed="rId13"/>
          <a:stretch>
            <a:fillRect/>
          </a:stretch>
        </p:blipFill>
        <p:spPr>
          <a:xfrm>
            <a:off x="6400800" y="3200400"/>
            <a:ext cx="419100" cy="495300"/>
          </a:xfrm>
          <a:prstGeom prst="rect">
            <a:avLst/>
          </a:prstGeom>
        </p:spPr>
      </p:pic>
      <p:pic>
        <p:nvPicPr>
          <p:cNvPr id="16" name="Image 14" descr="preencoded.png"/>
          <p:cNvPicPr>
            <a:picLocks noChangeAspect="1"/>
          </p:cNvPicPr>
          <p:nvPr/>
        </p:nvPicPr>
        <p:blipFill>
          <a:blip r:embed="rId14"/>
          <a:stretch>
            <a:fillRect/>
          </a:stretch>
        </p:blipFill>
        <p:spPr>
          <a:xfrm>
            <a:off x="6515100" y="3314700"/>
            <a:ext cx="190500" cy="266700"/>
          </a:xfrm>
          <a:prstGeom prst="rect">
            <a:avLst/>
          </a:prstGeom>
        </p:spPr>
      </p:pic>
      <p:pic>
        <p:nvPicPr>
          <p:cNvPr id="17" name="Image 15" descr="preencoded.png"/>
          <p:cNvPicPr>
            <a:picLocks noChangeAspect="1"/>
          </p:cNvPicPr>
          <p:nvPr/>
        </p:nvPicPr>
        <p:blipFill>
          <a:blip r:embed="rId15"/>
          <a:stretch>
            <a:fillRect/>
          </a:stretch>
        </p:blipFill>
        <p:spPr>
          <a:xfrm>
            <a:off x="457200" y="4648200"/>
            <a:ext cx="11277600" cy="1181100"/>
          </a:xfrm>
          <a:prstGeom prst="rect">
            <a:avLst/>
          </a:prstGeom>
        </p:spPr>
      </p:pic>
      <p:pic>
        <p:nvPicPr>
          <p:cNvPr id="18" name="Image 16" descr="preencoded.png"/>
          <p:cNvPicPr>
            <a:picLocks noChangeAspect="1"/>
          </p:cNvPicPr>
          <p:nvPr/>
        </p:nvPicPr>
        <p:blipFill>
          <a:blip r:embed="rId16"/>
          <a:stretch>
            <a:fillRect/>
          </a:stretch>
        </p:blipFill>
        <p:spPr>
          <a:xfrm>
            <a:off x="647700" y="4838700"/>
            <a:ext cx="400050" cy="495300"/>
          </a:xfrm>
          <a:prstGeom prst="rect">
            <a:avLst/>
          </a:prstGeom>
        </p:spPr>
      </p:pic>
      <p:pic>
        <p:nvPicPr>
          <p:cNvPr id="19" name="Image 17" descr="preencoded.png"/>
          <p:cNvPicPr>
            <a:picLocks noChangeAspect="1"/>
          </p:cNvPicPr>
          <p:nvPr/>
        </p:nvPicPr>
        <p:blipFill>
          <a:blip r:embed="rId17"/>
          <a:stretch>
            <a:fillRect/>
          </a:stretch>
        </p:blipFill>
        <p:spPr>
          <a:xfrm>
            <a:off x="762000" y="4953000"/>
            <a:ext cx="171450" cy="266700"/>
          </a:xfrm>
          <a:prstGeom prst="rect">
            <a:avLst/>
          </a:prstGeom>
        </p:spPr>
      </p:pic>
      <p:pic>
        <p:nvPicPr>
          <p:cNvPr id="20" name="Image 18" descr="preencoded.png"/>
          <p:cNvPicPr>
            <a:picLocks noChangeAspect="1"/>
          </p:cNvPicPr>
          <p:nvPr/>
        </p:nvPicPr>
        <p:blipFill>
          <a:blip r:embed="rId18"/>
          <a:stretch>
            <a:fillRect/>
          </a:stretch>
        </p:blipFill>
        <p:spPr>
          <a:xfrm>
            <a:off x="0" y="6743700"/>
            <a:ext cx="12192000" cy="114300"/>
          </a:xfrm>
          <a:prstGeom prst="rect">
            <a:avLst/>
          </a:prstGeom>
        </p:spPr>
      </p:pic>
      <p:pic>
        <p:nvPicPr>
          <p:cNvPr id="21" name="Image 19" descr="preencoded.png"/>
          <p:cNvPicPr>
            <a:picLocks noChangeAspect="1"/>
          </p:cNvPicPr>
          <p:nvPr/>
        </p:nvPicPr>
        <p:blipFill>
          <a:blip r:embed="rId19"/>
          <a:stretch>
            <a:fillRect/>
          </a:stretch>
        </p:blipFill>
        <p:spPr>
          <a:xfrm>
            <a:off x="0" y="0"/>
            <a:ext cx="12192000" cy="6858000"/>
          </a:xfrm>
          <a:prstGeom prst="rect">
            <a:avLst/>
          </a:prstGeom>
        </p:spPr>
      </p:pic>
      <p:sp>
        <p:nvSpPr>
          <p:cNvPr id="22" name="Text 0"/>
          <p:cNvSpPr/>
          <p:nvPr/>
        </p:nvSpPr>
        <p:spPr>
          <a:xfrm>
            <a:off x="457200" y="571500"/>
            <a:ext cx="112776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Resilience and Durability</a:t>
            </a:r>
            <a:endParaRPr lang="en-US" sz="2700" dirty="0"/>
          </a:p>
        </p:txBody>
      </p:sp>
      <p:sp>
        <p:nvSpPr>
          <p:cNvPr id="23" name="Text 1"/>
          <p:cNvSpPr/>
          <p:nvPr/>
        </p:nvSpPr>
        <p:spPr>
          <a:xfrm>
            <a:off x="1219200" y="1562100"/>
            <a:ext cx="5486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Automatic Replication Across AZs</a:t>
            </a:r>
            <a:endParaRPr lang="en-US" sz="1500" dirty="0"/>
          </a:p>
        </p:txBody>
      </p:sp>
      <p:sp>
        <p:nvSpPr>
          <p:cNvPr id="24" name="Text 2"/>
          <p:cNvSpPr/>
          <p:nvPr/>
        </p:nvSpPr>
        <p:spPr>
          <a:xfrm>
            <a:off x="1219200" y="1905000"/>
            <a:ext cx="45720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DynamoDB automatically replicates data across three Availability Zones within an AWS Region, ensuring high availability and data durability.</a:t>
            </a:r>
            <a:endParaRPr lang="en-US" sz="1200" dirty="0"/>
          </a:p>
        </p:txBody>
      </p:sp>
      <p:sp>
        <p:nvSpPr>
          <p:cNvPr id="25" name="Text 3"/>
          <p:cNvSpPr/>
          <p:nvPr/>
        </p:nvSpPr>
        <p:spPr>
          <a:xfrm>
            <a:off x="6972300" y="156210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Global Tables</a:t>
            </a:r>
            <a:endParaRPr lang="en-US" sz="1500" dirty="0"/>
          </a:p>
        </p:txBody>
      </p:sp>
      <p:sp>
        <p:nvSpPr>
          <p:cNvPr id="26" name="Text 4"/>
          <p:cNvSpPr/>
          <p:nvPr/>
        </p:nvSpPr>
        <p:spPr>
          <a:xfrm>
            <a:off x="6972300" y="1905000"/>
            <a:ext cx="45720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Provides multi-active replication across multiple AWS Regions, offering 99.999% availability for globally distributed applications.</a:t>
            </a:r>
            <a:endParaRPr lang="en-US" sz="1200" dirty="0"/>
          </a:p>
        </p:txBody>
      </p:sp>
      <p:sp>
        <p:nvSpPr>
          <p:cNvPr id="27" name="Text 5"/>
          <p:cNvSpPr/>
          <p:nvPr/>
        </p:nvSpPr>
        <p:spPr>
          <a:xfrm>
            <a:off x="1247775" y="3200400"/>
            <a:ext cx="454342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ACID Transactions</a:t>
            </a:r>
            <a:endParaRPr lang="en-US" sz="1500" dirty="0"/>
          </a:p>
        </p:txBody>
      </p:sp>
      <p:sp>
        <p:nvSpPr>
          <p:cNvPr id="28" name="Text 6"/>
          <p:cNvSpPr/>
          <p:nvPr/>
        </p:nvSpPr>
        <p:spPr>
          <a:xfrm>
            <a:off x="1247775" y="3543300"/>
            <a:ext cx="4543425"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Supports Atomicity, Consistency, Isolation, and Durability (ACID) transactions, simplifying development of applications with complex business logic.</a:t>
            </a:r>
            <a:endParaRPr lang="en-US" sz="1200" dirty="0"/>
          </a:p>
        </p:txBody>
      </p:sp>
      <p:sp>
        <p:nvSpPr>
          <p:cNvPr id="29" name="Text 7"/>
          <p:cNvSpPr/>
          <p:nvPr/>
        </p:nvSpPr>
        <p:spPr>
          <a:xfrm>
            <a:off x="6972300" y="3200400"/>
            <a:ext cx="5486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Point-in-Time Recovery</a:t>
            </a:r>
            <a:endParaRPr lang="en-US" sz="1500" dirty="0"/>
          </a:p>
        </p:txBody>
      </p:sp>
      <p:sp>
        <p:nvSpPr>
          <p:cNvPr id="30" name="Text 8"/>
          <p:cNvSpPr/>
          <p:nvPr/>
        </p:nvSpPr>
        <p:spPr>
          <a:xfrm>
            <a:off x="6972300" y="354330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Provides continuous backups with per-second granularity for up to 35 days, allowing restoration to any point in time.</a:t>
            </a:r>
            <a:endParaRPr lang="en-US" sz="1200" dirty="0"/>
          </a:p>
        </p:txBody>
      </p:sp>
      <p:sp>
        <p:nvSpPr>
          <p:cNvPr id="31" name="Text 9"/>
          <p:cNvSpPr/>
          <p:nvPr/>
        </p:nvSpPr>
        <p:spPr>
          <a:xfrm>
            <a:off x="1200150" y="4838700"/>
            <a:ext cx="103441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On-Demand Backup and Restore</a:t>
            </a:r>
            <a:endParaRPr lang="en-US" sz="1500" dirty="0"/>
          </a:p>
        </p:txBody>
      </p:sp>
      <p:sp>
        <p:nvSpPr>
          <p:cNvPr id="32" name="Text 10"/>
          <p:cNvSpPr/>
          <p:nvPr/>
        </p:nvSpPr>
        <p:spPr>
          <a:xfrm>
            <a:off x="1200150" y="5181600"/>
            <a:ext cx="103441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Allows creating full backups for long-term retention and archival, supporting regulatory compliance needs without consuming provisioned capacity.</a:t>
            </a:r>
            <a:endParaRPr lang="en-US" sz="12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BB051-37A7-8B6B-0001-90645FA46FA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15694DE-EEA3-B064-757C-8D1AD5817112}"/>
              </a:ext>
            </a:extLst>
          </p:cNvPr>
          <p:cNvPicPr>
            <a:picLocks noChangeAspect="1"/>
          </p:cNvPicPr>
          <p:nvPr/>
        </p:nvPicPr>
        <p:blipFill>
          <a:blip r:embed="rId3"/>
          <a:stretch>
            <a:fillRect/>
          </a:stretch>
        </p:blipFill>
        <p:spPr>
          <a:xfrm>
            <a:off x="0" y="0"/>
            <a:ext cx="12192000" cy="7038975"/>
          </a:xfrm>
          <a:prstGeom prst="rect">
            <a:avLst/>
          </a:prstGeom>
        </p:spPr>
      </p:pic>
      <p:pic>
        <p:nvPicPr>
          <p:cNvPr id="3" name="Image 1" descr="preencoded.png">
            <a:extLst>
              <a:ext uri="{FF2B5EF4-FFF2-40B4-BE49-F238E27FC236}">
                <a16:creationId xmlns:a16="http://schemas.microsoft.com/office/drawing/2014/main" id="{74E8C4DE-4E7F-6273-82C5-2690C0EEF317}"/>
              </a:ext>
            </a:extLst>
          </p:cNvPr>
          <p:cNvPicPr>
            <a:picLocks noChangeAspect="1"/>
          </p:cNvPicPr>
          <p:nvPr/>
        </p:nvPicPr>
        <p:blipFill>
          <a:blip r:embed="rId4"/>
          <a:stretch>
            <a:fillRect/>
          </a:stretch>
        </p:blipFill>
        <p:spPr>
          <a:xfrm>
            <a:off x="457200" y="914400"/>
            <a:ext cx="914400" cy="38100"/>
          </a:xfrm>
          <a:prstGeom prst="rect">
            <a:avLst/>
          </a:prstGeom>
        </p:spPr>
      </p:pic>
      <p:pic>
        <p:nvPicPr>
          <p:cNvPr id="4" name="Image 2" descr="preencoded.png">
            <a:extLst>
              <a:ext uri="{FF2B5EF4-FFF2-40B4-BE49-F238E27FC236}">
                <a16:creationId xmlns:a16="http://schemas.microsoft.com/office/drawing/2014/main" id="{6DDCEB88-B9F7-6AD9-8780-21DFB4116E6C}"/>
              </a:ext>
            </a:extLst>
          </p:cNvPr>
          <p:cNvPicPr>
            <a:picLocks noChangeAspect="1"/>
          </p:cNvPicPr>
          <p:nvPr/>
        </p:nvPicPr>
        <p:blipFill>
          <a:blip r:embed="rId5"/>
          <a:stretch>
            <a:fillRect/>
          </a:stretch>
        </p:blipFill>
        <p:spPr>
          <a:xfrm>
            <a:off x="457200" y="1257300"/>
            <a:ext cx="11277600" cy="2352675"/>
          </a:xfrm>
          <a:prstGeom prst="rect">
            <a:avLst/>
          </a:prstGeom>
        </p:spPr>
      </p:pic>
      <p:pic>
        <p:nvPicPr>
          <p:cNvPr id="5" name="Image 3" descr="preencoded.png">
            <a:extLst>
              <a:ext uri="{FF2B5EF4-FFF2-40B4-BE49-F238E27FC236}">
                <a16:creationId xmlns:a16="http://schemas.microsoft.com/office/drawing/2014/main" id="{AAC0809B-00A0-5239-1E99-62A0CDE11C90}"/>
              </a:ext>
            </a:extLst>
          </p:cNvPr>
          <p:cNvPicPr>
            <a:picLocks noChangeAspect="1"/>
          </p:cNvPicPr>
          <p:nvPr/>
        </p:nvPicPr>
        <p:blipFill>
          <a:blip r:embed="rId6"/>
          <a:stretch>
            <a:fillRect/>
          </a:stretch>
        </p:blipFill>
        <p:spPr>
          <a:xfrm>
            <a:off x="3190875" y="1638300"/>
            <a:ext cx="400050" cy="457200"/>
          </a:xfrm>
          <a:prstGeom prst="rect">
            <a:avLst/>
          </a:prstGeom>
        </p:spPr>
      </p:pic>
      <p:pic>
        <p:nvPicPr>
          <p:cNvPr id="6" name="Image 4" descr="preencoded.png">
            <a:extLst>
              <a:ext uri="{FF2B5EF4-FFF2-40B4-BE49-F238E27FC236}">
                <a16:creationId xmlns:a16="http://schemas.microsoft.com/office/drawing/2014/main" id="{2DEE3B04-C98D-E11E-D561-12D05B0AF044}"/>
              </a:ext>
            </a:extLst>
          </p:cNvPr>
          <p:cNvPicPr>
            <a:picLocks noChangeAspect="1"/>
          </p:cNvPicPr>
          <p:nvPr/>
        </p:nvPicPr>
        <p:blipFill>
          <a:blip r:embed="rId7"/>
          <a:stretch>
            <a:fillRect/>
          </a:stretch>
        </p:blipFill>
        <p:spPr>
          <a:xfrm>
            <a:off x="8515350" y="1638300"/>
            <a:ext cx="571500" cy="457200"/>
          </a:xfrm>
          <a:prstGeom prst="rect">
            <a:avLst/>
          </a:prstGeom>
        </p:spPr>
      </p:pic>
      <p:pic>
        <p:nvPicPr>
          <p:cNvPr id="7" name="Image 5" descr="preencoded.png">
            <a:extLst>
              <a:ext uri="{FF2B5EF4-FFF2-40B4-BE49-F238E27FC236}">
                <a16:creationId xmlns:a16="http://schemas.microsoft.com/office/drawing/2014/main" id="{0975FA19-2212-FB75-B1EF-7E378FD2FE0E}"/>
              </a:ext>
            </a:extLst>
          </p:cNvPr>
          <p:cNvPicPr>
            <a:picLocks noChangeAspect="1"/>
          </p:cNvPicPr>
          <p:nvPr/>
        </p:nvPicPr>
        <p:blipFill>
          <a:blip r:embed="rId8"/>
          <a:stretch>
            <a:fillRect/>
          </a:stretch>
        </p:blipFill>
        <p:spPr>
          <a:xfrm>
            <a:off x="457200" y="3914774"/>
            <a:ext cx="5456040" cy="2486025"/>
          </a:xfrm>
          <a:prstGeom prst="rect">
            <a:avLst/>
          </a:prstGeom>
        </p:spPr>
      </p:pic>
      <p:pic>
        <p:nvPicPr>
          <p:cNvPr id="8" name="Image 6" descr="preencoded.png">
            <a:extLst>
              <a:ext uri="{FF2B5EF4-FFF2-40B4-BE49-F238E27FC236}">
                <a16:creationId xmlns:a16="http://schemas.microsoft.com/office/drawing/2014/main" id="{AB738FBD-41F2-00C3-D6F2-392E440652A6}"/>
              </a:ext>
            </a:extLst>
          </p:cNvPr>
          <p:cNvPicPr>
            <a:picLocks noChangeAspect="1"/>
          </p:cNvPicPr>
          <p:nvPr/>
        </p:nvPicPr>
        <p:blipFill>
          <a:blip r:embed="rId9"/>
          <a:stretch>
            <a:fillRect/>
          </a:stretch>
        </p:blipFill>
        <p:spPr>
          <a:xfrm>
            <a:off x="609600" y="3943350"/>
            <a:ext cx="190500" cy="190500"/>
          </a:xfrm>
          <a:prstGeom prst="rect">
            <a:avLst/>
          </a:prstGeom>
        </p:spPr>
      </p:pic>
      <p:pic>
        <p:nvPicPr>
          <p:cNvPr id="9" name="Image 7" descr="preencoded.png">
            <a:extLst>
              <a:ext uri="{FF2B5EF4-FFF2-40B4-BE49-F238E27FC236}">
                <a16:creationId xmlns:a16="http://schemas.microsoft.com/office/drawing/2014/main" id="{E0D7D649-110D-26D8-6A55-9899C96A3C42}"/>
              </a:ext>
            </a:extLst>
          </p:cNvPr>
          <p:cNvPicPr>
            <a:picLocks noChangeAspect="1"/>
          </p:cNvPicPr>
          <p:nvPr/>
        </p:nvPicPr>
        <p:blipFill>
          <a:blip r:embed="rId10"/>
          <a:stretch>
            <a:fillRect/>
          </a:stretch>
        </p:blipFill>
        <p:spPr>
          <a:xfrm>
            <a:off x="609600" y="4333875"/>
            <a:ext cx="171450" cy="171450"/>
          </a:xfrm>
          <a:prstGeom prst="rect">
            <a:avLst/>
          </a:prstGeom>
        </p:spPr>
      </p:pic>
      <p:pic>
        <p:nvPicPr>
          <p:cNvPr id="10" name="Image 8" descr="preencoded.png">
            <a:extLst>
              <a:ext uri="{FF2B5EF4-FFF2-40B4-BE49-F238E27FC236}">
                <a16:creationId xmlns:a16="http://schemas.microsoft.com/office/drawing/2014/main" id="{61B89520-D393-E9D4-0CB3-D82B9A69C430}"/>
              </a:ext>
            </a:extLst>
          </p:cNvPr>
          <p:cNvPicPr>
            <a:picLocks noChangeAspect="1"/>
          </p:cNvPicPr>
          <p:nvPr/>
        </p:nvPicPr>
        <p:blipFill>
          <a:blip r:embed="rId10"/>
          <a:stretch>
            <a:fillRect/>
          </a:stretch>
        </p:blipFill>
        <p:spPr>
          <a:xfrm>
            <a:off x="609600" y="4714875"/>
            <a:ext cx="171450" cy="171450"/>
          </a:xfrm>
          <a:prstGeom prst="rect">
            <a:avLst/>
          </a:prstGeom>
        </p:spPr>
      </p:pic>
      <p:pic>
        <p:nvPicPr>
          <p:cNvPr id="11" name="Image 9" descr="preencoded.png">
            <a:extLst>
              <a:ext uri="{FF2B5EF4-FFF2-40B4-BE49-F238E27FC236}">
                <a16:creationId xmlns:a16="http://schemas.microsoft.com/office/drawing/2014/main" id="{A07E965C-B0B1-B22C-5F34-CF634BF30135}"/>
              </a:ext>
            </a:extLst>
          </p:cNvPr>
          <p:cNvPicPr>
            <a:picLocks noChangeAspect="1"/>
          </p:cNvPicPr>
          <p:nvPr/>
        </p:nvPicPr>
        <p:blipFill>
          <a:blip r:embed="rId10"/>
          <a:stretch>
            <a:fillRect/>
          </a:stretch>
        </p:blipFill>
        <p:spPr>
          <a:xfrm>
            <a:off x="609600" y="5095875"/>
            <a:ext cx="171450" cy="171450"/>
          </a:xfrm>
          <a:prstGeom prst="rect">
            <a:avLst/>
          </a:prstGeom>
        </p:spPr>
      </p:pic>
      <p:pic>
        <p:nvPicPr>
          <p:cNvPr id="12" name="Image 10" descr="preencoded.png">
            <a:extLst>
              <a:ext uri="{FF2B5EF4-FFF2-40B4-BE49-F238E27FC236}">
                <a16:creationId xmlns:a16="http://schemas.microsoft.com/office/drawing/2014/main" id="{634C37F8-7CDD-AFD3-0EAC-468B1739051E}"/>
              </a:ext>
            </a:extLst>
          </p:cNvPr>
          <p:cNvPicPr>
            <a:picLocks noChangeAspect="1"/>
          </p:cNvPicPr>
          <p:nvPr/>
        </p:nvPicPr>
        <p:blipFill>
          <a:blip r:embed="rId11"/>
          <a:stretch>
            <a:fillRect/>
          </a:stretch>
        </p:blipFill>
        <p:spPr>
          <a:xfrm>
            <a:off x="6248400" y="3914774"/>
            <a:ext cx="5486400" cy="2352675"/>
          </a:xfrm>
          <a:prstGeom prst="rect">
            <a:avLst/>
          </a:prstGeom>
        </p:spPr>
      </p:pic>
      <p:pic>
        <p:nvPicPr>
          <p:cNvPr id="13" name="Image 11" descr="preencoded.png">
            <a:extLst>
              <a:ext uri="{FF2B5EF4-FFF2-40B4-BE49-F238E27FC236}">
                <a16:creationId xmlns:a16="http://schemas.microsoft.com/office/drawing/2014/main" id="{9B96CC21-4CBC-30CA-C876-25BEDFCA03E5}"/>
              </a:ext>
            </a:extLst>
          </p:cNvPr>
          <p:cNvPicPr>
            <a:picLocks noChangeAspect="1"/>
          </p:cNvPicPr>
          <p:nvPr/>
        </p:nvPicPr>
        <p:blipFill>
          <a:blip r:embed="rId12"/>
          <a:stretch>
            <a:fillRect/>
          </a:stretch>
        </p:blipFill>
        <p:spPr>
          <a:xfrm>
            <a:off x="6400800" y="3943350"/>
            <a:ext cx="190500" cy="190500"/>
          </a:xfrm>
          <a:prstGeom prst="rect">
            <a:avLst/>
          </a:prstGeom>
        </p:spPr>
      </p:pic>
      <p:pic>
        <p:nvPicPr>
          <p:cNvPr id="14" name="Image 12" descr="preencoded.png">
            <a:extLst>
              <a:ext uri="{FF2B5EF4-FFF2-40B4-BE49-F238E27FC236}">
                <a16:creationId xmlns:a16="http://schemas.microsoft.com/office/drawing/2014/main" id="{81A18BC6-6FDF-F4F9-C410-07A7FE7D955F}"/>
              </a:ext>
            </a:extLst>
          </p:cNvPr>
          <p:cNvPicPr>
            <a:picLocks noChangeAspect="1"/>
          </p:cNvPicPr>
          <p:nvPr/>
        </p:nvPicPr>
        <p:blipFill>
          <a:blip r:embed="rId13"/>
          <a:stretch>
            <a:fillRect/>
          </a:stretch>
        </p:blipFill>
        <p:spPr>
          <a:xfrm>
            <a:off x="6400800" y="4333875"/>
            <a:ext cx="171450" cy="171450"/>
          </a:xfrm>
          <a:prstGeom prst="rect">
            <a:avLst/>
          </a:prstGeom>
        </p:spPr>
      </p:pic>
      <p:pic>
        <p:nvPicPr>
          <p:cNvPr id="15" name="Image 13" descr="preencoded.png">
            <a:extLst>
              <a:ext uri="{FF2B5EF4-FFF2-40B4-BE49-F238E27FC236}">
                <a16:creationId xmlns:a16="http://schemas.microsoft.com/office/drawing/2014/main" id="{254D44D6-1C1E-143B-3F1B-7530B5F688DA}"/>
              </a:ext>
            </a:extLst>
          </p:cNvPr>
          <p:cNvPicPr>
            <a:picLocks noChangeAspect="1"/>
          </p:cNvPicPr>
          <p:nvPr/>
        </p:nvPicPr>
        <p:blipFill>
          <a:blip r:embed="rId13"/>
          <a:stretch>
            <a:fillRect/>
          </a:stretch>
        </p:blipFill>
        <p:spPr>
          <a:xfrm>
            <a:off x="6400800" y="4714875"/>
            <a:ext cx="171450" cy="171450"/>
          </a:xfrm>
          <a:prstGeom prst="rect">
            <a:avLst/>
          </a:prstGeom>
        </p:spPr>
      </p:pic>
      <p:pic>
        <p:nvPicPr>
          <p:cNvPr id="16" name="Image 14" descr="preencoded.png">
            <a:extLst>
              <a:ext uri="{FF2B5EF4-FFF2-40B4-BE49-F238E27FC236}">
                <a16:creationId xmlns:a16="http://schemas.microsoft.com/office/drawing/2014/main" id="{67F45E0B-EDCB-FF03-C485-C9FCD0577BD5}"/>
              </a:ext>
            </a:extLst>
          </p:cNvPr>
          <p:cNvPicPr>
            <a:picLocks noChangeAspect="1"/>
          </p:cNvPicPr>
          <p:nvPr/>
        </p:nvPicPr>
        <p:blipFill>
          <a:blip r:embed="rId13"/>
          <a:stretch>
            <a:fillRect/>
          </a:stretch>
        </p:blipFill>
        <p:spPr>
          <a:xfrm>
            <a:off x="6400800" y="5095875"/>
            <a:ext cx="171450" cy="171450"/>
          </a:xfrm>
          <a:prstGeom prst="rect">
            <a:avLst/>
          </a:prstGeom>
        </p:spPr>
      </p:pic>
      <p:sp>
        <p:nvSpPr>
          <p:cNvPr id="20" name="Text 0">
            <a:extLst>
              <a:ext uri="{FF2B5EF4-FFF2-40B4-BE49-F238E27FC236}">
                <a16:creationId xmlns:a16="http://schemas.microsoft.com/office/drawing/2014/main" id="{1DBEFCC3-8A76-3844-F88C-BB8813690B6A}"/>
              </a:ext>
            </a:extLst>
          </p:cNvPr>
          <p:cNvSpPr/>
          <p:nvPr/>
        </p:nvSpPr>
        <p:spPr>
          <a:xfrm>
            <a:off x="457200" y="457200"/>
            <a:ext cx="13533120" cy="381000"/>
          </a:xfrm>
          <a:prstGeom prst="rect">
            <a:avLst/>
          </a:prstGeom>
          <a:noFill/>
          <a:ln/>
        </p:spPr>
        <p:txBody>
          <a:bodyPr vert="horz" wrap="square" lIns="0" tIns="0" rIns="0" bIns="0" rtlCol="0" anchor="t"/>
          <a:lstStyle/>
          <a:p>
            <a:pPr>
              <a:lnSpc>
                <a:spcPts val="3000"/>
              </a:lnSpc>
            </a:pPr>
            <a:r>
              <a:rPr lang="en-US" sz="2700" b="1" dirty="0">
                <a:solidFill>
                  <a:srgbClr val="1F2937"/>
                </a:solidFill>
                <a:latin typeface="ui-sans-serif" pitchFamily="34" charset="0"/>
                <a:ea typeface="ui-sans-serif" pitchFamily="34" charset="-122"/>
                <a:cs typeface="ui-sans-serif" pitchFamily="34" charset="-120"/>
              </a:rPr>
              <a:t>Secondary Indexes</a:t>
            </a:r>
            <a:endParaRPr lang="en-US" sz="2700" dirty="0"/>
          </a:p>
        </p:txBody>
      </p:sp>
      <p:sp>
        <p:nvSpPr>
          <p:cNvPr id="21" name="Text 1">
            <a:extLst>
              <a:ext uri="{FF2B5EF4-FFF2-40B4-BE49-F238E27FC236}">
                <a16:creationId xmlns:a16="http://schemas.microsoft.com/office/drawing/2014/main" id="{2638CE46-BEBC-6B36-1645-23111051D4BF}"/>
              </a:ext>
            </a:extLst>
          </p:cNvPr>
          <p:cNvSpPr/>
          <p:nvPr/>
        </p:nvSpPr>
        <p:spPr>
          <a:xfrm>
            <a:off x="327660" y="2238375"/>
            <a:ext cx="6126480"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F97316"/>
                </a:solidFill>
                <a:latin typeface="Arial" pitchFamily="34" charset="0"/>
                <a:ea typeface="Arial" pitchFamily="34" charset="-122"/>
                <a:cs typeface="Arial" pitchFamily="34" charset="-120"/>
              </a:rPr>
              <a:t>Global Secondary Index (GSI)</a:t>
            </a:r>
            <a:endParaRPr lang="en-US" sz="1800" dirty="0"/>
          </a:p>
        </p:txBody>
      </p:sp>
      <p:sp>
        <p:nvSpPr>
          <p:cNvPr id="22" name="Text 2">
            <a:extLst>
              <a:ext uri="{FF2B5EF4-FFF2-40B4-BE49-F238E27FC236}">
                <a16:creationId xmlns:a16="http://schemas.microsoft.com/office/drawing/2014/main" id="{2C53CA0A-5AEF-3F0F-62B1-A6112BB8D1A3}"/>
              </a:ext>
            </a:extLst>
          </p:cNvPr>
          <p:cNvSpPr/>
          <p:nvPr/>
        </p:nvSpPr>
        <p:spPr>
          <a:xfrm>
            <a:off x="327660" y="2619375"/>
            <a:ext cx="612648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Arial" pitchFamily="34" charset="0"/>
                <a:ea typeface="Arial" pitchFamily="34" charset="-122"/>
                <a:cs typeface="Arial" pitchFamily="34" charset="-120"/>
              </a:rPr>
              <a:t>Think of it as a completely new phone book</a:t>
            </a:r>
            <a:endParaRPr lang="en-US" sz="1500" dirty="0"/>
          </a:p>
        </p:txBody>
      </p:sp>
      <p:sp>
        <p:nvSpPr>
          <p:cNvPr id="23" name="Text 3">
            <a:extLst>
              <a:ext uri="{FF2B5EF4-FFF2-40B4-BE49-F238E27FC236}">
                <a16:creationId xmlns:a16="http://schemas.microsoft.com/office/drawing/2014/main" id="{3DF91358-1390-C7B9-74C8-79326F3D13A4}"/>
              </a:ext>
            </a:extLst>
          </p:cNvPr>
          <p:cNvSpPr/>
          <p:nvPr/>
        </p:nvSpPr>
        <p:spPr>
          <a:xfrm>
            <a:off x="327660" y="2962275"/>
            <a:ext cx="612648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Arial" pitchFamily="34" charset="0"/>
                <a:ea typeface="Arial" pitchFamily="34" charset="-122"/>
                <a:cs typeface="Arial" pitchFamily="34" charset="-120"/>
              </a:rPr>
              <a:t>Organized by any detail you choose</a:t>
            </a:r>
            <a:endParaRPr lang="en-US" sz="1350" dirty="0"/>
          </a:p>
        </p:txBody>
      </p:sp>
      <p:sp>
        <p:nvSpPr>
          <p:cNvPr id="24" name="Text 4">
            <a:extLst>
              <a:ext uri="{FF2B5EF4-FFF2-40B4-BE49-F238E27FC236}">
                <a16:creationId xmlns:a16="http://schemas.microsoft.com/office/drawing/2014/main" id="{1C67D648-5EDB-A2B4-BEAA-B753A9571921}"/>
              </a:ext>
            </a:extLst>
          </p:cNvPr>
          <p:cNvSpPr/>
          <p:nvPr/>
        </p:nvSpPr>
        <p:spPr>
          <a:xfrm>
            <a:off x="5737860" y="2238375"/>
            <a:ext cx="6126480"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1E3A8A"/>
                </a:solidFill>
                <a:latin typeface="Arial" pitchFamily="34" charset="0"/>
                <a:ea typeface="Arial" pitchFamily="34" charset="-122"/>
                <a:cs typeface="Arial" pitchFamily="34" charset="-120"/>
              </a:rPr>
              <a:t>Local Secondary Index (LSI)</a:t>
            </a:r>
            <a:endParaRPr lang="en-US" sz="1800" dirty="0"/>
          </a:p>
        </p:txBody>
      </p:sp>
      <p:sp>
        <p:nvSpPr>
          <p:cNvPr id="25" name="Text 5">
            <a:extLst>
              <a:ext uri="{FF2B5EF4-FFF2-40B4-BE49-F238E27FC236}">
                <a16:creationId xmlns:a16="http://schemas.microsoft.com/office/drawing/2014/main" id="{6EEFE3A0-090D-F859-63E4-6375CCEE9B12}"/>
              </a:ext>
            </a:extLst>
          </p:cNvPr>
          <p:cNvSpPr/>
          <p:nvPr/>
        </p:nvSpPr>
        <p:spPr>
          <a:xfrm>
            <a:off x="5737860" y="2619375"/>
            <a:ext cx="6126480"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Arial" pitchFamily="34" charset="0"/>
                <a:ea typeface="Arial" pitchFamily="34" charset="-122"/>
                <a:cs typeface="Arial" pitchFamily="34" charset="-120"/>
              </a:rPr>
              <a:t>Think of it as organizing your family contacts</a:t>
            </a:r>
            <a:endParaRPr lang="en-US" sz="1500" dirty="0"/>
          </a:p>
        </p:txBody>
      </p:sp>
      <p:sp>
        <p:nvSpPr>
          <p:cNvPr id="26" name="Text 6">
            <a:extLst>
              <a:ext uri="{FF2B5EF4-FFF2-40B4-BE49-F238E27FC236}">
                <a16:creationId xmlns:a16="http://schemas.microsoft.com/office/drawing/2014/main" id="{D57B69D0-539B-AFE7-2782-730297B1EAAE}"/>
              </a:ext>
            </a:extLst>
          </p:cNvPr>
          <p:cNvSpPr/>
          <p:nvPr/>
        </p:nvSpPr>
        <p:spPr>
          <a:xfrm>
            <a:off x="5737860" y="2962275"/>
            <a:ext cx="612648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4B5563"/>
                </a:solidFill>
                <a:latin typeface="Arial" pitchFamily="34" charset="0"/>
                <a:ea typeface="Arial" pitchFamily="34" charset="-122"/>
                <a:cs typeface="Arial" pitchFamily="34" charset="-120"/>
              </a:rPr>
              <a:t>Still grouped by last name, but in different ways</a:t>
            </a:r>
            <a:endParaRPr lang="en-US" sz="1350" dirty="0"/>
          </a:p>
        </p:txBody>
      </p:sp>
      <p:sp>
        <p:nvSpPr>
          <p:cNvPr id="27" name="Text 7">
            <a:extLst>
              <a:ext uri="{FF2B5EF4-FFF2-40B4-BE49-F238E27FC236}">
                <a16:creationId xmlns:a16="http://schemas.microsoft.com/office/drawing/2014/main" id="{9AFC31BC-8D20-2671-BC4D-9543AE282CA8}"/>
              </a:ext>
            </a:extLst>
          </p:cNvPr>
          <p:cNvSpPr/>
          <p:nvPr/>
        </p:nvSpPr>
        <p:spPr>
          <a:xfrm>
            <a:off x="876300" y="3914775"/>
            <a:ext cx="5334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Arial" pitchFamily="34" charset="0"/>
                <a:ea typeface="Arial" pitchFamily="34" charset="-122"/>
                <a:cs typeface="Arial" pitchFamily="34" charset="-120"/>
              </a:rPr>
              <a:t>Global Secondary Index</a:t>
            </a:r>
            <a:endParaRPr lang="en-US" sz="1500" dirty="0"/>
          </a:p>
        </p:txBody>
      </p:sp>
      <p:sp>
        <p:nvSpPr>
          <p:cNvPr id="28" name="Text 8">
            <a:extLst>
              <a:ext uri="{FF2B5EF4-FFF2-40B4-BE49-F238E27FC236}">
                <a16:creationId xmlns:a16="http://schemas.microsoft.com/office/drawing/2014/main" id="{FB856884-A53E-6C70-F391-C6231C43DC79}"/>
              </a:ext>
            </a:extLst>
          </p:cNvPr>
          <p:cNvSpPr/>
          <p:nvPr/>
        </p:nvSpPr>
        <p:spPr>
          <a:xfrm>
            <a:off x="857250" y="4295775"/>
            <a:ext cx="3145393"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Can organize data by any attribute</a:t>
            </a:r>
            <a:endParaRPr lang="en-US" sz="1350" dirty="0"/>
          </a:p>
        </p:txBody>
      </p:sp>
      <p:sp>
        <p:nvSpPr>
          <p:cNvPr id="29" name="Text 9">
            <a:extLst>
              <a:ext uri="{FF2B5EF4-FFF2-40B4-BE49-F238E27FC236}">
                <a16:creationId xmlns:a16="http://schemas.microsoft.com/office/drawing/2014/main" id="{E9382E8B-88EB-69AE-DF48-6B2D45836547}"/>
              </a:ext>
            </a:extLst>
          </p:cNvPr>
          <p:cNvSpPr/>
          <p:nvPr/>
        </p:nvSpPr>
        <p:spPr>
          <a:xfrm>
            <a:off x="857250" y="4676775"/>
            <a:ext cx="2298323"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Has its own key structure</a:t>
            </a:r>
            <a:endParaRPr lang="en-US" sz="1350" dirty="0"/>
          </a:p>
        </p:txBody>
      </p:sp>
      <p:sp>
        <p:nvSpPr>
          <p:cNvPr id="30" name="Text 10">
            <a:extLst>
              <a:ext uri="{FF2B5EF4-FFF2-40B4-BE49-F238E27FC236}">
                <a16:creationId xmlns:a16="http://schemas.microsoft.com/office/drawing/2014/main" id="{5EC179B7-6A7C-26B6-2967-209336BFDB63}"/>
              </a:ext>
            </a:extLst>
          </p:cNvPr>
          <p:cNvSpPr/>
          <p:nvPr/>
        </p:nvSpPr>
        <p:spPr>
          <a:xfrm>
            <a:off x="857250" y="5057775"/>
            <a:ext cx="3328273"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Can span across all data in the table</a:t>
            </a:r>
            <a:endParaRPr lang="en-US" sz="1350" dirty="0"/>
          </a:p>
        </p:txBody>
      </p:sp>
      <p:sp>
        <p:nvSpPr>
          <p:cNvPr id="31" name="Text 11">
            <a:extLst>
              <a:ext uri="{FF2B5EF4-FFF2-40B4-BE49-F238E27FC236}">
                <a16:creationId xmlns:a16="http://schemas.microsoft.com/office/drawing/2014/main" id="{6A1AC1EA-BC30-BD6E-8D80-9551F19646DE}"/>
              </a:ext>
            </a:extLst>
          </p:cNvPr>
          <p:cNvSpPr/>
          <p:nvPr/>
        </p:nvSpPr>
        <p:spPr>
          <a:xfrm>
            <a:off x="6667500" y="3914775"/>
            <a:ext cx="5334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E3A8A"/>
                </a:solidFill>
                <a:latin typeface="Arial" pitchFamily="34" charset="0"/>
                <a:ea typeface="Arial" pitchFamily="34" charset="-122"/>
                <a:cs typeface="Arial" pitchFamily="34" charset="-120"/>
              </a:rPr>
              <a:t>Local Secondary Index</a:t>
            </a:r>
            <a:endParaRPr lang="en-US" sz="1500" dirty="0"/>
          </a:p>
        </p:txBody>
      </p:sp>
      <p:sp>
        <p:nvSpPr>
          <p:cNvPr id="32" name="Text 12">
            <a:extLst>
              <a:ext uri="{FF2B5EF4-FFF2-40B4-BE49-F238E27FC236}">
                <a16:creationId xmlns:a16="http://schemas.microsoft.com/office/drawing/2014/main" id="{54A89A49-CC5D-3670-0FAD-9E2A66F08DD5}"/>
              </a:ext>
            </a:extLst>
          </p:cNvPr>
          <p:cNvSpPr/>
          <p:nvPr/>
        </p:nvSpPr>
        <p:spPr>
          <a:xfrm>
            <a:off x="6648450" y="4295775"/>
            <a:ext cx="3659565"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Uses the same partition key as the table</a:t>
            </a:r>
            <a:endParaRPr lang="en-US" sz="1350" dirty="0"/>
          </a:p>
        </p:txBody>
      </p:sp>
      <p:sp>
        <p:nvSpPr>
          <p:cNvPr id="33" name="Text 13">
            <a:extLst>
              <a:ext uri="{FF2B5EF4-FFF2-40B4-BE49-F238E27FC236}">
                <a16:creationId xmlns:a16="http://schemas.microsoft.com/office/drawing/2014/main" id="{7D89D0DA-97B1-6722-D637-5A68D3D97A50}"/>
              </a:ext>
            </a:extLst>
          </p:cNvPr>
          <p:cNvSpPr/>
          <p:nvPr/>
        </p:nvSpPr>
        <p:spPr>
          <a:xfrm>
            <a:off x="6648450" y="4676775"/>
            <a:ext cx="3888700"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Can only organize data within one partition</a:t>
            </a:r>
            <a:endParaRPr lang="en-US" sz="1350" dirty="0"/>
          </a:p>
        </p:txBody>
      </p:sp>
      <p:sp>
        <p:nvSpPr>
          <p:cNvPr id="34" name="Text 14">
            <a:extLst>
              <a:ext uri="{FF2B5EF4-FFF2-40B4-BE49-F238E27FC236}">
                <a16:creationId xmlns:a16="http://schemas.microsoft.com/office/drawing/2014/main" id="{2FB57170-ED18-EFAA-4E3B-BC8D02737D4F}"/>
              </a:ext>
            </a:extLst>
          </p:cNvPr>
          <p:cNvSpPr/>
          <p:nvPr/>
        </p:nvSpPr>
        <p:spPr>
          <a:xfrm>
            <a:off x="6648450" y="5057775"/>
            <a:ext cx="3419713" cy="266700"/>
          </a:xfrm>
          <a:prstGeom prst="rect">
            <a:avLst/>
          </a:prstGeom>
          <a:noFill/>
          <a:ln/>
        </p:spPr>
        <p:txBody>
          <a:bodyPr vert="horz" wrap="square" lIns="0" tIns="0" rIns="0" bIns="0" rtlCol="0" anchor="t"/>
          <a:lstStyle/>
          <a:p>
            <a:pPr marL="0" indent="0" algn="l">
              <a:lnSpc>
                <a:spcPts val="2100"/>
              </a:lnSpc>
              <a:buNone/>
            </a:pPr>
            <a:r>
              <a:rPr lang="en-US" sz="1350" dirty="0">
                <a:solidFill>
                  <a:srgbClr val="000000"/>
                </a:solidFill>
                <a:latin typeface="Arial" pitchFamily="34" charset="0"/>
                <a:ea typeface="Arial" pitchFamily="34" charset="-122"/>
                <a:cs typeface="Arial" pitchFamily="34" charset="-120"/>
              </a:rPr>
              <a:t>Shares the same storage as the table</a:t>
            </a:r>
            <a:endParaRPr lang="en-US" sz="1350" dirty="0"/>
          </a:p>
        </p:txBody>
      </p:sp>
      <p:sp>
        <p:nvSpPr>
          <p:cNvPr id="37" name="Text 17">
            <a:extLst>
              <a:ext uri="{FF2B5EF4-FFF2-40B4-BE49-F238E27FC236}">
                <a16:creationId xmlns:a16="http://schemas.microsoft.com/office/drawing/2014/main" id="{F4F9CDD7-DCF9-9CA0-EF9A-187AFA7793D0}"/>
              </a:ext>
            </a:extLst>
          </p:cNvPr>
          <p:cNvSpPr/>
          <p:nvPr/>
        </p:nvSpPr>
        <p:spPr>
          <a:xfrm>
            <a:off x="11124605" y="6353175"/>
            <a:ext cx="732234" cy="2286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38" name="Text 10">
            <a:extLst>
              <a:ext uri="{FF2B5EF4-FFF2-40B4-BE49-F238E27FC236}">
                <a16:creationId xmlns:a16="http://schemas.microsoft.com/office/drawing/2014/main" id="{27B1129F-CAC2-3F61-A4CA-4FCB7A5DE88D}"/>
              </a:ext>
            </a:extLst>
          </p:cNvPr>
          <p:cNvSpPr/>
          <p:nvPr/>
        </p:nvSpPr>
        <p:spPr>
          <a:xfrm>
            <a:off x="826734" y="5454683"/>
            <a:ext cx="3328273" cy="266700"/>
          </a:xfrm>
          <a:prstGeom prst="rect">
            <a:avLst/>
          </a:prstGeom>
          <a:noFill/>
          <a:ln/>
        </p:spPr>
        <p:txBody>
          <a:bodyPr vert="horz" wrap="square" lIns="0" tIns="0" rIns="0" bIns="0" rtlCol="0" anchor="t"/>
          <a:lstStyle/>
          <a:p>
            <a:pPr>
              <a:lnSpc>
                <a:spcPts val="1688"/>
              </a:lnSpc>
            </a:pPr>
            <a:r>
              <a:rPr lang="en-US" sz="1400" dirty="0">
                <a:solidFill>
                  <a:srgbClr val="000000"/>
                </a:solidFill>
                <a:latin typeface="ui-sans-serif" pitchFamily="34" charset="0"/>
                <a:ea typeface="ui-sans-serif" pitchFamily="34" charset="-122"/>
                <a:cs typeface="ui-sans-serif" pitchFamily="34" charset="-120"/>
              </a:rPr>
              <a:t> </a:t>
            </a:r>
            <a:r>
              <a:rPr lang="en-US" sz="1350" dirty="0">
                <a:solidFill>
                  <a:srgbClr val="000000"/>
                </a:solidFill>
                <a:latin typeface="Arial" pitchFamily="34" charset="0"/>
                <a:cs typeface="Arial" pitchFamily="34" charset="-120"/>
              </a:rPr>
              <a:t>Use its own independent provisioned throughput settings</a:t>
            </a:r>
          </a:p>
        </p:txBody>
      </p:sp>
      <p:pic>
        <p:nvPicPr>
          <p:cNvPr id="39" name="Image 9" descr="preencoded.png">
            <a:extLst>
              <a:ext uri="{FF2B5EF4-FFF2-40B4-BE49-F238E27FC236}">
                <a16:creationId xmlns:a16="http://schemas.microsoft.com/office/drawing/2014/main" id="{48751A8B-649E-A74C-25E3-D145A45AA2FB}"/>
              </a:ext>
            </a:extLst>
          </p:cNvPr>
          <p:cNvPicPr>
            <a:picLocks noChangeAspect="1"/>
          </p:cNvPicPr>
          <p:nvPr/>
        </p:nvPicPr>
        <p:blipFill>
          <a:blip r:embed="rId10"/>
          <a:stretch>
            <a:fillRect/>
          </a:stretch>
        </p:blipFill>
        <p:spPr>
          <a:xfrm>
            <a:off x="611079" y="5452466"/>
            <a:ext cx="171450" cy="171450"/>
          </a:xfrm>
          <a:prstGeom prst="rect">
            <a:avLst/>
          </a:prstGeom>
        </p:spPr>
      </p:pic>
      <p:sp>
        <p:nvSpPr>
          <p:cNvPr id="41" name="TextBox 40">
            <a:extLst>
              <a:ext uri="{FF2B5EF4-FFF2-40B4-BE49-F238E27FC236}">
                <a16:creationId xmlns:a16="http://schemas.microsoft.com/office/drawing/2014/main" id="{7D23C46C-1BDD-01DB-1931-7C9138B33277}"/>
              </a:ext>
            </a:extLst>
          </p:cNvPr>
          <p:cNvSpPr txBox="1"/>
          <p:nvPr/>
        </p:nvSpPr>
        <p:spPr>
          <a:xfrm>
            <a:off x="6496050" y="5425727"/>
            <a:ext cx="7026676" cy="315023"/>
          </a:xfrm>
          <a:prstGeom prst="rect">
            <a:avLst/>
          </a:prstGeom>
          <a:noFill/>
        </p:spPr>
        <p:txBody>
          <a:bodyPr wrap="square">
            <a:spAutoFit/>
          </a:bodyPr>
          <a:lstStyle/>
          <a:p>
            <a:pPr marL="0" indent="0">
              <a:lnSpc>
                <a:spcPts val="1688"/>
              </a:lnSpc>
              <a:buNone/>
            </a:pPr>
            <a:r>
              <a:rPr lang="en-US" sz="1800" dirty="0">
                <a:solidFill>
                  <a:srgbClr val="000000"/>
                </a:solidFill>
                <a:latin typeface="ui-sans-serif" pitchFamily="34" charset="0"/>
                <a:ea typeface="ui-sans-serif" pitchFamily="34" charset="-122"/>
                <a:cs typeface="ui-sans-serif" pitchFamily="34" charset="-120"/>
              </a:rPr>
              <a:t> </a:t>
            </a:r>
            <a:r>
              <a:rPr lang="en-US" sz="1350" dirty="0">
                <a:solidFill>
                  <a:srgbClr val="000000"/>
                </a:solidFill>
                <a:latin typeface="Arial" pitchFamily="34" charset="0"/>
                <a:cs typeface="Arial" pitchFamily="34" charset="-120"/>
              </a:rPr>
              <a:t>Shares the provisioned throughput settings with the base table</a:t>
            </a:r>
          </a:p>
        </p:txBody>
      </p:sp>
      <p:sp>
        <p:nvSpPr>
          <p:cNvPr id="43" name="TextBox 42">
            <a:extLst>
              <a:ext uri="{FF2B5EF4-FFF2-40B4-BE49-F238E27FC236}">
                <a16:creationId xmlns:a16="http://schemas.microsoft.com/office/drawing/2014/main" id="{E6EB1385-DABF-3141-71FC-64F7A14CBE9D}"/>
              </a:ext>
            </a:extLst>
          </p:cNvPr>
          <p:cNvSpPr txBox="1"/>
          <p:nvPr/>
        </p:nvSpPr>
        <p:spPr>
          <a:xfrm>
            <a:off x="704850" y="6001397"/>
            <a:ext cx="6917811" cy="315023"/>
          </a:xfrm>
          <a:prstGeom prst="rect">
            <a:avLst/>
          </a:prstGeom>
          <a:noFill/>
        </p:spPr>
        <p:txBody>
          <a:bodyPr wrap="square">
            <a:spAutoFit/>
          </a:bodyPr>
          <a:lstStyle/>
          <a:p>
            <a:pPr marL="0" indent="0">
              <a:lnSpc>
                <a:spcPts val="1688"/>
              </a:lnSpc>
              <a:buNone/>
            </a:pPr>
            <a:r>
              <a:rPr lang="en-US" sz="1800" dirty="0">
                <a:solidFill>
                  <a:srgbClr val="000000"/>
                </a:solidFill>
                <a:latin typeface="ui-sans-serif" pitchFamily="34" charset="0"/>
                <a:ea typeface="ui-sans-serif" pitchFamily="34" charset="-122"/>
                <a:cs typeface="ui-sans-serif" pitchFamily="34" charset="-120"/>
              </a:rPr>
              <a:t> </a:t>
            </a:r>
            <a:r>
              <a:rPr lang="en-US" sz="1350" dirty="0">
                <a:solidFill>
                  <a:srgbClr val="000000"/>
                </a:solidFill>
                <a:latin typeface="Arial" pitchFamily="34" charset="0"/>
                <a:cs typeface="Arial" pitchFamily="34" charset="-120"/>
              </a:rPr>
              <a:t>Can be added to or removed after table creation</a:t>
            </a:r>
          </a:p>
        </p:txBody>
      </p:sp>
      <p:pic>
        <p:nvPicPr>
          <p:cNvPr id="44" name="Image 9" descr="preencoded.png">
            <a:extLst>
              <a:ext uri="{FF2B5EF4-FFF2-40B4-BE49-F238E27FC236}">
                <a16:creationId xmlns:a16="http://schemas.microsoft.com/office/drawing/2014/main" id="{A26A7724-9FE7-B54E-FC3B-48D9754854C9}"/>
              </a:ext>
            </a:extLst>
          </p:cNvPr>
          <p:cNvPicPr>
            <a:picLocks noChangeAspect="1"/>
          </p:cNvPicPr>
          <p:nvPr/>
        </p:nvPicPr>
        <p:blipFill>
          <a:blip r:embed="rId10"/>
          <a:stretch>
            <a:fillRect/>
          </a:stretch>
        </p:blipFill>
        <p:spPr>
          <a:xfrm>
            <a:off x="612558" y="6057625"/>
            <a:ext cx="171450" cy="171450"/>
          </a:xfrm>
          <a:prstGeom prst="rect">
            <a:avLst/>
          </a:prstGeom>
        </p:spPr>
      </p:pic>
      <p:pic>
        <p:nvPicPr>
          <p:cNvPr id="45" name="Image 14" descr="preencoded.png">
            <a:extLst>
              <a:ext uri="{FF2B5EF4-FFF2-40B4-BE49-F238E27FC236}">
                <a16:creationId xmlns:a16="http://schemas.microsoft.com/office/drawing/2014/main" id="{58E4AACF-A608-8752-BE2D-30A1CC288319}"/>
              </a:ext>
            </a:extLst>
          </p:cNvPr>
          <p:cNvPicPr>
            <a:picLocks noChangeAspect="1"/>
          </p:cNvPicPr>
          <p:nvPr/>
        </p:nvPicPr>
        <p:blipFill>
          <a:blip r:embed="rId13"/>
          <a:stretch>
            <a:fillRect/>
          </a:stretch>
        </p:blipFill>
        <p:spPr>
          <a:xfrm>
            <a:off x="6411157" y="5461342"/>
            <a:ext cx="171450" cy="171450"/>
          </a:xfrm>
          <a:prstGeom prst="rect">
            <a:avLst/>
          </a:prstGeom>
        </p:spPr>
      </p:pic>
      <p:sp>
        <p:nvSpPr>
          <p:cNvPr id="46" name="Text 1">
            <a:extLst>
              <a:ext uri="{FF2B5EF4-FFF2-40B4-BE49-F238E27FC236}">
                <a16:creationId xmlns:a16="http://schemas.microsoft.com/office/drawing/2014/main" id="{F8F939E6-2A0A-46ED-2B9B-44749F91DD29}"/>
              </a:ext>
            </a:extLst>
          </p:cNvPr>
          <p:cNvSpPr/>
          <p:nvPr/>
        </p:nvSpPr>
        <p:spPr>
          <a:xfrm>
            <a:off x="457200" y="966739"/>
            <a:ext cx="112776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DynamoDB offers secondary indexes to provide additional query flexibility beyond the primary key, allowing for efficient data retrieval based on non-primary key attributes.</a:t>
            </a:r>
            <a:endParaRPr lang="en-US" sz="1500" dirty="0"/>
          </a:p>
        </p:txBody>
      </p:sp>
      <p:sp>
        <p:nvSpPr>
          <p:cNvPr id="48" name="TextBox 47">
            <a:extLst>
              <a:ext uri="{FF2B5EF4-FFF2-40B4-BE49-F238E27FC236}">
                <a16:creationId xmlns:a16="http://schemas.microsoft.com/office/drawing/2014/main" id="{2EF22B41-301A-DEC0-BA6F-1C58A434742F}"/>
              </a:ext>
            </a:extLst>
          </p:cNvPr>
          <p:cNvSpPr txBox="1"/>
          <p:nvPr/>
        </p:nvSpPr>
        <p:spPr>
          <a:xfrm>
            <a:off x="6495403" y="5796744"/>
            <a:ext cx="6995604" cy="315023"/>
          </a:xfrm>
          <a:prstGeom prst="rect">
            <a:avLst/>
          </a:prstGeom>
          <a:noFill/>
        </p:spPr>
        <p:txBody>
          <a:bodyPr wrap="square">
            <a:spAutoFit/>
          </a:bodyPr>
          <a:lstStyle/>
          <a:p>
            <a:pPr marL="0" indent="0">
              <a:lnSpc>
                <a:spcPts val="1688"/>
              </a:lnSpc>
              <a:buNone/>
            </a:pPr>
            <a:r>
              <a:rPr lang="en-US" sz="1800" dirty="0">
                <a:solidFill>
                  <a:srgbClr val="000000"/>
                </a:solidFill>
                <a:latin typeface="ui-sans-serif" pitchFamily="34" charset="0"/>
                <a:ea typeface="ui-sans-serif" pitchFamily="34" charset="-122"/>
                <a:cs typeface="ui-sans-serif" pitchFamily="34" charset="-120"/>
              </a:rPr>
              <a:t> </a:t>
            </a:r>
            <a:r>
              <a:rPr lang="en-US" sz="1350" dirty="0">
                <a:solidFill>
                  <a:srgbClr val="000000"/>
                </a:solidFill>
                <a:latin typeface="Arial" pitchFamily="34" charset="0"/>
                <a:cs typeface="Arial" pitchFamily="34" charset="-120"/>
              </a:rPr>
              <a:t>Must be defined at table creation time</a:t>
            </a:r>
          </a:p>
        </p:txBody>
      </p:sp>
      <p:pic>
        <p:nvPicPr>
          <p:cNvPr id="49" name="Image 14" descr="preencoded.png">
            <a:extLst>
              <a:ext uri="{FF2B5EF4-FFF2-40B4-BE49-F238E27FC236}">
                <a16:creationId xmlns:a16="http://schemas.microsoft.com/office/drawing/2014/main" id="{EA0C79F4-27F9-BE64-D418-9F295BE9E49C}"/>
              </a:ext>
            </a:extLst>
          </p:cNvPr>
          <p:cNvPicPr>
            <a:picLocks noChangeAspect="1"/>
          </p:cNvPicPr>
          <p:nvPr/>
        </p:nvPicPr>
        <p:blipFill>
          <a:blip r:embed="rId13"/>
          <a:stretch>
            <a:fillRect/>
          </a:stretch>
        </p:blipFill>
        <p:spPr>
          <a:xfrm>
            <a:off x="6421512" y="5844563"/>
            <a:ext cx="171450" cy="171450"/>
          </a:xfrm>
          <a:prstGeom prst="rect">
            <a:avLst/>
          </a:prstGeom>
        </p:spPr>
      </p:pic>
    </p:spTree>
    <p:extLst>
      <p:ext uri="{BB962C8B-B14F-4D97-AF65-F5344CB8AC3E}">
        <p14:creationId xmlns:p14="http://schemas.microsoft.com/office/powerpoint/2010/main" val="19506739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3BCF5-8E41-2817-D8D6-67896280B12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53876AD-5D49-B717-F8BA-1C9DADA6040C}"/>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C7CFDFB3-BB90-DFD5-0D83-ED65C0EAAAD6}"/>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8A68420D-EE77-969A-EA08-0104901D0763}"/>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05FEEB64-B053-B8C7-6C94-9D386B12153C}"/>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5CB135FE-C33A-E992-F7DB-F021FB7C1B0C}"/>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F6B38A67-CAAD-5A7A-98E8-7D76EBA2D803}"/>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1388EB82-F9BF-ADAD-80C1-63CFF78613C6}"/>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30F504B3-7E13-4BD6-C85A-D166555E6A57}"/>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D551AA0C-FCE2-9CA2-11F4-4A2C75946E97}"/>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E6670CCB-5A19-F30E-3A3F-2462B1CFF05E}"/>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7F384B8F-6AAE-E5FA-9A0D-42B2037DE6F6}"/>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67510FC5-8B4E-BD6C-E4DE-84A26F1FD9B7}"/>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2ADC641B-62E1-BA42-E6FF-63E34FC0DCBF}"/>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FB25C3C8-9D10-112D-20AC-0C56063F5BCF}"/>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9DE72897-43AF-819A-E559-09443AB04914}"/>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95A04284-BA6C-E7E3-C4C0-24AC83FADAF9}"/>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620BD077-073F-CDEC-2364-487A1566E163}"/>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23E98680-B054-2D59-94E2-7A6C13D2C929}"/>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C160A7C4-C501-0923-7F9A-B76E0FE3204A}"/>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BFD81267-65E3-5921-CEF7-8B29AC8F6365}"/>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A7B673BF-064E-7025-FAF1-08ECCDB77DC4}"/>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8170DE15-A34A-A817-652C-FA2694C4EB78}"/>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5CE9E81D-D8C2-239F-DB3F-AA928E1615F6}"/>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00DF7A99-0EC8-FF6D-260D-F9ECC0177574}"/>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5841C5C0-FCC7-CBF1-8C73-52640FF60B7B}"/>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FF62A59E-1D97-1E20-BD2A-1264534D0F9B}"/>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83C79379-1E32-554F-52ED-81A3BB9EE9F6}"/>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AB770BD7-3D7D-35D8-D4A5-D781D76CA977}"/>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EFD1FF6F-946E-D648-017B-C9ED0D6C75CA}"/>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399BAB4C-64E5-086A-9FE9-75330BFA354E}"/>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C2D01D63-A7A4-9D17-A597-A9451F76D968}"/>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0385DF17-E47B-6CBE-9BBE-70E785787F08}"/>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801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04800" y="304800"/>
            <a:ext cx="381000" cy="381000"/>
          </a:xfrm>
          <a:prstGeom prst="rect">
            <a:avLst/>
          </a:prstGeom>
        </p:spPr>
      </p:pic>
      <p:pic>
        <p:nvPicPr>
          <p:cNvPr id="4" name="Image 2" descr="preencoded.png"/>
          <p:cNvPicPr>
            <a:picLocks noChangeAspect="1"/>
          </p:cNvPicPr>
          <p:nvPr/>
        </p:nvPicPr>
        <p:blipFill>
          <a:blip r:embed="rId5"/>
          <a:stretch>
            <a:fillRect/>
          </a:stretch>
        </p:blipFill>
        <p:spPr>
          <a:xfrm>
            <a:off x="2221855" y="2019300"/>
            <a:ext cx="7748290" cy="2819400"/>
          </a:xfrm>
          <a:prstGeom prst="rect">
            <a:avLst/>
          </a:prstGeom>
        </p:spPr>
      </p:pic>
      <p:pic>
        <p:nvPicPr>
          <p:cNvPr id="5" name="Image 3" descr="preencoded.png"/>
          <p:cNvPicPr>
            <a:picLocks noChangeAspect="1"/>
          </p:cNvPicPr>
          <p:nvPr/>
        </p:nvPicPr>
        <p:blipFill>
          <a:blip r:embed="rId6"/>
          <a:stretch>
            <a:fillRect/>
          </a:stretch>
        </p:blipFill>
        <p:spPr>
          <a:xfrm>
            <a:off x="2831455" y="4133850"/>
            <a:ext cx="171450" cy="190500"/>
          </a:xfrm>
          <a:prstGeom prst="rect">
            <a:avLst/>
          </a:prstGeom>
        </p:spPr>
      </p:pic>
      <p:pic>
        <p:nvPicPr>
          <p:cNvPr id="6" name="Image 4" descr="preencoded.png"/>
          <p:cNvPicPr>
            <a:picLocks noChangeAspect="1"/>
          </p:cNvPicPr>
          <p:nvPr/>
        </p:nvPicPr>
        <p:blipFill>
          <a:blip r:embed="rId7"/>
          <a:stretch>
            <a:fillRect/>
          </a:stretch>
        </p:blipFill>
        <p:spPr>
          <a:xfrm>
            <a:off x="5727502" y="4076700"/>
            <a:ext cx="228600" cy="304800"/>
          </a:xfrm>
          <a:prstGeom prst="rect">
            <a:avLst/>
          </a:prstGeom>
        </p:spPr>
      </p:pic>
      <p:pic>
        <p:nvPicPr>
          <p:cNvPr id="7" name="Image 5" descr="preencoded.png"/>
          <p:cNvPicPr>
            <a:picLocks noChangeAspect="1"/>
          </p:cNvPicPr>
          <p:nvPr/>
        </p:nvPicPr>
        <p:blipFill>
          <a:blip r:embed="rId8"/>
          <a:stretch>
            <a:fillRect/>
          </a:stretch>
        </p:blipFill>
        <p:spPr>
          <a:xfrm>
            <a:off x="0" y="6781800"/>
            <a:ext cx="12192000" cy="76200"/>
          </a:xfrm>
          <a:prstGeom prst="rect">
            <a:avLst/>
          </a:prstGeom>
        </p:spPr>
      </p:pic>
      <p:sp>
        <p:nvSpPr>
          <p:cNvPr id="8" name="Text 0"/>
          <p:cNvSpPr/>
          <p:nvPr/>
        </p:nvSpPr>
        <p:spPr>
          <a:xfrm>
            <a:off x="300782" y="304800"/>
            <a:ext cx="4572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AWS</a:t>
            </a:r>
            <a:endParaRPr lang="en-US" sz="1200" dirty="0"/>
          </a:p>
        </p:txBody>
      </p:sp>
      <p:sp>
        <p:nvSpPr>
          <p:cNvPr id="9" name="Text 1"/>
          <p:cNvSpPr/>
          <p:nvPr/>
        </p:nvSpPr>
        <p:spPr>
          <a:xfrm>
            <a:off x="2831455" y="2476500"/>
            <a:ext cx="7834908" cy="571500"/>
          </a:xfrm>
          <a:prstGeom prst="rect">
            <a:avLst/>
          </a:prstGeom>
          <a:noFill/>
          <a:ln/>
        </p:spPr>
        <p:txBody>
          <a:bodyPr vert="horz" wrap="square" lIns="0" tIns="0" rIns="0" bIns="0" rtlCol="0" anchor="t"/>
          <a:lstStyle/>
          <a:p>
            <a:pPr marL="0" indent="0">
              <a:lnSpc>
                <a:spcPts val="4500"/>
              </a:lnSpc>
              <a:buNone/>
            </a:pPr>
            <a:r>
              <a:rPr lang="en-US" sz="4500" b="1" dirty="0">
                <a:solidFill>
                  <a:srgbClr val="1F2937"/>
                </a:solidFill>
                <a:latin typeface="ui-sans-serif" pitchFamily="34" charset="0"/>
                <a:ea typeface="ui-sans-serif" pitchFamily="34" charset="-122"/>
                <a:cs typeface="ui-sans-serif" pitchFamily="34" charset="-120"/>
              </a:rPr>
              <a:t>DynamoDB Streams</a:t>
            </a:r>
            <a:endParaRPr lang="en-US" sz="4500" dirty="0"/>
          </a:p>
        </p:txBody>
      </p:sp>
      <p:sp>
        <p:nvSpPr>
          <p:cNvPr id="10" name="Text 2"/>
          <p:cNvSpPr/>
          <p:nvPr/>
        </p:nvSpPr>
        <p:spPr>
          <a:xfrm>
            <a:off x="2831455" y="3276600"/>
            <a:ext cx="7834908" cy="342900"/>
          </a:xfrm>
          <a:prstGeom prst="rect">
            <a:avLst/>
          </a:prstGeom>
          <a:noFill/>
          <a:ln/>
        </p:spPr>
        <p:txBody>
          <a:bodyPr vert="horz" wrap="square" lIns="0" tIns="0" rIns="0" bIns="0" rtlCol="0" anchor="t"/>
          <a:lstStyle/>
          <a:p>
            <a:pPr marL="0" indent="0">
              <a:lnSpc>
                <a:spcPts val="2700"/>
              </a:lnSpc>
              <a:buNone/>
            </a:pPr>
            <a:r>
              <a:rPr lang="en-US" sz="2250" dirty="0">
                <a:solidFill>
                  <a:srgbClr val="4B5563"/>
                </a:solidFill>
                <a:latin typeface="ui-sans-serif" pitchFamily="34" charset="0"/>
                <a:ea typeface="ui-sans-serif" pitchFamily="34" charset="-122"/>
                <a:cs typeface="ui-sans-serif" pitchFamily="34" charset="-120"/>
              </a:rPr>
              <a:t>Change Data Capture for Amazon DynamoDB</a:t>
            </a:r>
            <a:endParaRPr lang="en-US" sz="2250" dirty="0"/>
          </a:p>
        </p:txBody>
      </p:sp>
      <p:sp>
        <p:nvSpPr>
          <p:cNvPr id="11" name="Text 3"/>
          <p:cNvSpPr/>
          <p:nvPr/>
        </p:nvSpPr>
        <p:spPr>
          <a:xfrm>
            <a:off x="3079105" y="4095750"/>
            <a:ext cx="2504420" cy="266700"/>
          </a:xfrm>
          <a:prstGeom prst="rect">
            <a:avLst/>
          </a:prstGeom>
          <a:noFill/>
          <a:ln/>
        </p:spPr>
        <p:txBody>
          <a:bodyPr vert="horz" wrap="square" lIns="0" tIns="0" rIns="0" bIns="0" rtlCol="0" anchor="t"/>
          <a:lstStyle/>
          <a:p>
            <a:pPr marL="0" indent="0">
              <a:lnSpc>
                <a:spcPts val="2100"/>
              </a:lnSpc>
              <a:buNone/>
            </a:pPr>
            <a:r>
              <a:rPr lang="en-US" sz="1500" dirty="0">
                <a:solidFill>
                  <a:srgbClr val="6B7280"/>
                </a:solidFill>
                <a:latin typeface="ui-sans-serif" pitchFamily="34" charset="0"/>
                <a:ea typeface="ui-sans-serif" pitchFamily="34" charset="-122"/>
                <a:cs typeface="ui-sans-serif" pitchFamily="34" charset="-120"/>
              </a:rPr>
              <a:t> November 4, 2025</a:t>
            </a:r>
            <a:endParaRPr lang="en-US" sz="1500" dirty="0"/>
          </a:p>
        </p:txBody>
      </p:sp>
      <p:sp>
        <p:nvSpPr>
          <p:cNvPr id="12" name="Text 4"/>
          <p:cNvSpPr/>
          <p:nvPr/>
        </p:nvSpPr>
        <p:spPr>
          <a:xfrm>
            <a:off x="6070402" y="4095750"/>
            <a:ext cx="3948172"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Real-time data processing at scale</a:t>
            </a:r>
            <a:endParaRPr lang="en-US" sz="15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342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81000" y="1066800"/>
            <a:ext cx="5410200" cy="2590800"/>
          </a:xfrm>
          <a:prstGeom prst="rect">
            <a:avLst/>
          </a:prstGeom>
        </p:spPr>
      </p:pic>
      <p:pic>
        <p:nvPicPr>
          <p:cNvPr id="5" name="Image 3" descr="preencoded.png"/>
          <p:cNvPicPr>
            <a:picLocks noChangeAspect="1"/>
          </p:cNvPicPr>
          <p:nvPr/>
        </p:nvPicPr>
        <p:blipFill>
          <a:blip r:embed="rId6"/>
          <a:stretch>
            <a:fillRect/>
          </a:stretch>
        </p:blipFill>
        <p:spPr>
          <a:xfrm>
            <a:off x="381000" y="4419600"/>
            <a:ext cx="457200" cy="457200"/>
          </a:xfrm>
          <a:prstGeom prst="rect">
            <a:avLst/>
          </a:prstGeom>
        </p:spPr>
      </p:pic>
      <p:pic>
        <p:nvPicPr>
          <p:cNvPr id="6" name="Image 4" descr="preencoded.png"/>
          <p:cNvPicPr>
            <a:picLocks noChangeAspect="1"/>
          </p:cNvPicPr>
          <p:nvPr/>
        </p:nvPicPr>
        <p:blipFill>
          <a:blip r:embed="rId7"/>
          <a:stretch>
            <a:fillRect/>
          </a:stretch>
        </p:blipFill>
        <p:spPr>
          <a:xfrm>
            <a:off x="523875" y="4495800"/>
            <a:ext cx="171450" cy="304800"/>
          </a:xfrm>
          <a:prstGeom prst="rect">
            <a:avLst/>
          </a:prstGeom>
        </p:spPr>
      </p:pic>
      <p:pic>
        <p:nvPicPr>
          <p:cNvPr id="7" name="Image 5" descr="preencoded.png"/>
          <p:cNvPicPr>
            <a:picLocks noChangeAspect="1"/>
          </p:cNvPicPr>
          <p:nvPr/>
        </p:nvPicPr>
        <p:blipFill>
          <a:blip r:embed="rId8"/>
          <a:stretch>
            <a:fillRect/>
          </a:stretch>
        </p:blipFill>
        <p:spPr>
          <a:xfrm>
            <a:off x="381000" y="5029200"/>
            <a:ext cx="457200" cy="457200"/>
          </a:xfrm>
          <a:prstGeom prst="rect">
            <a:avLst/>
          </a:prstGeom>
        </p:spPr>
      </p:pic>
      <p:pic>
        <p:nvPicPr>
          <p:cNvPr id="8" name="Image 6" descr="preencoded.png"/>
          <p:cNvPicPr>
            <a:picLocks noChangeAspect="1"/>
          </p:cNvPicPr>
          <p:nvPr/>
        </p:nvPicPr>
        <p:blipFill>
          <a:blip r:embed="rId9"/>
          <a:stretch>
            <a:fillRect/>
          </a:stretch>
        </p:blipFill>
        <p:spPr>
          <a:xfrm>
            <a:off x="495300" y="5105400"/>
            <a:ext cx="228600" cy="304800"/>
          </a:xfrm>
          <a:prstGeom prst="rect">
            <a:avLst/>
          </a:prstGeom>
        </p:spPr>
      </p:pic>
      <p:pic>
        <p:nvPicPr>
          <p:cNvPr id="9" name="Image 7" descr="preencoded.png"/>
          <p:cNvPicPr>
            <a:picLocks noChangeAspect="1"/>
          </p:cNvPicPr>
          <p:nvPr/>
        </p:nvPicPr>
        <p:blipFill>
          <a:blip r:embed="rId10"/>
          <a:stretch>
            <a:fillRect/>
          </a:stretch>
        </p:blipFill>
        <p:spPr>
          <a:xfrm>
            <a:off x="381000" y="5638800"/>
            <a:ext cx="457200" cy="457200"/>
          </a:xfrm>
          <a:prstGeom prst="rect">
            <a:avLst/>
          </a:prstGeom>
        </p:spPr>
      </p:pic>
      <p:pic>
        <p:nvPicPr>
          <p:cNvPr id="10" name="Image 8" descr="preencoded.png"/>
          <p:cNvPicPr>
            <a:picLocks noChangeAspect="1"/>
          </p:cNvPicPr>
          <p:nvPr/>
        </p:nvPicPr>
        <p:blipFill>
          <a:blip r:embed="rId11"/>
          <a:stretch>
            <a:fillRect/>
          </a:stretch>
        </p:blipFill>
        <p:spPr>
          <a:xfrm>
            <a:off x="495300" y="5715000"/>
            <a:ext cx="228600" cy="304800"/>
          </a:xfrm>
          <a:prstGeom prst="rect">
            <a:avLst/>
          </a:prstGeom>
        </p:spPr>
      </p:pic>
      <p:pic>
        <p:nvPicPr>
          <p:cNvPr id="11" name="Image 9" descr="preencoded.png"/>
          <p:cNvPicPr>
            <a:picLocks noChangeAspect="1"/>
          </p:cNvPicPr>
          <p:nvPr/>
        </p:nvPicPr>
        <p:blipFill>
          <a:blip r:embed="rId12"/>
          <a:stretch>
            <a:fillRect/>
          </a:stretch>
        </p:blipFill>
        <p:spPr>
          <a:xfrm>
            <a:off x="6400800" y="1600200"/>
            <a:ext cx="5410200" cy="3657600"/>
          </a:xfrm>
          <a:prstGeom prst="rect">
            <a:avLst/>
          </a:prstGeom>
        </p:spPr>
      </p:pic>
      <p:pic>
        <p:nvPicPr>
          <p:cNvPr id="12" name="Image 10" descr="preencoded.png"/>
          <p:cNvPicPr>
            <a:picLocks noChangeAspect="1"/>
          </p:cNvPicPr>
          <p:nvPr/>
        </p:nvPicPr>
        <p:blipFill>
          <a:blip r:embed="rId13"/>
          <a:stretch>
            <a:fillRect/>
          </a:stretch>
        </p:blipFill>
        <p:spPr>
          <a:xfrm>
            <a:off x="6629400" y="1828800"/>
            <a:ext cx="609600" cy="609600"/>
          </a:xfrm>
          <a:prstGeom prst="rect">
            <a:avLst/>
          </a:prstGeom>
        </p:spPr>
      </p:pic>
      <p:pic>
        <p:nvPicPr>
          <p:cNvPr id="13" name="Image 11" descr="preencoded.png"/>
          <p:cNvPicPr>
            <a:picLocks noChangeAspect="1"/>
          </p:cNvPicPr>
          <p:nvPr/>
        </p:nvPicPr>
        <p:blipFill>
          <a:blip r:embed="rId14"/>
          <a:stretch>
            <a:fillRect/>
          </a:stretch>
        </p:blipFill>
        <p:spPr>
          <a:xfrm>
            <a:off x="6810375" y="1962150"/>
            <a:ext cx="247650" cy="342900"/>
          </a:xfrm>
          <a:prstGeom prst="rect">
            <a:avLst/>
          </a:prstGeom>
        </p:spPr>
      </p:pic>
      <p:pic>
        <p:nvPicPr>
          <p:cNvPr id="14" name="Image 12" descr="preencoded.png"/>
          <p:cNvPicPr>
            <a:picLocks noChangeAspect="1"/>
          </p:cNvPicPr>
          <p:nvPr/>
        </p:nvPicPr>
        <p:blipFill>
          <a:blip r:embed="rId15"/>
          <a:stretch>
            <a:fillRect/>
          </a:stretch>
        </p:blipFill>
        <p:spPr>
          <a:xfrm>
            <a:off x="9020175" y="2667000"/>
            <a:ext cx="171450" cy="304800"/>
          </a:xfrm>
          <a:prstGeom prst="rect">
            <a:avLst/>
          </a:prstGeom>
        </p:spPr>
      </p:pic>
      <p:pic>
        <p:nvPicPr>
          <p:cNvPr id="15" name="Image 13" descr="preencoded.png"/>
          <p:cNvPicPr>
            <a:picLocks noChangeAspect="1"/>
          </p:cNvPicPr>
          <p:nvPr/>
        </p:nvPicPr>
        <p:blipFill>
          <a:blip r:embed="rId16"/>
          <a:stretch>
            <a:fillRect/>
          </a:stretch>
        </p:blipFill>
        <p:spPr>
          <a:xfrm>
            <a:off x="6629400" y="3124200"/>
            <a:ext cx="609600" cy="609600"/>
          </a:xfrm>
          <a:prstGeom prst="rect">
            <a:avLst/>
          </a:prstGeom>
        </p:spPr>
      </p:pic>
      <p:pic>
        <p:nvPicPr>
          <p:cNvPr id="16" name="Image 14" descr="preencoded.png"/>
          <p:cNvPicPr>
            <a:picLocks noChangeAspect="1"/>
          </p:cNvPicPr>
          <p:nvPr/>
        </p:nvPicPr>
        <p:blipFill>
          <a:blip r:embed="rId17"/>
          <a:stretch>
            <a:fillRect/>
          </a:stretch>
        </p:blipFill>
        <p:spPr>
          <a:xfrm>
            <a:off x="6791325" y="3257550"/>
            <a:ext cx="285750" cy="342900"/>
          </a:xfrm>
          <a:prstGeom prst="rect">
            <a:avLst/>
          </a:prstGeom>
        </p:spPr>
      </p:pic>
      <p:pic>
        <p:nvPicPr>
          <p:cNvPr id="17" name="Image 15" descr="preencoded.png"/>
          <p:cNvPicPr>
            <a:picLocks noChangeAspect="1"/>
          </p:cNvPicPr>
          <p:nvPr/>
        </p:nvPicPr>
        <p:blipFill>
          <a:blip r:embed="rId15"/>
          <a:stretch>
            <a:fillRect/>
          </a:stretch>
        </p:blipFill>
        <p:spPr>
          <a:xfrm>
            <a:off x="9020175" y="3962400"/>
            <a:ext cx="171450" cy="304800"/>
          </a:xfrm>
          <a:prstGeom prst="rect">
            <a:avLst/>
          </a:prstGeom>
        </p:spPr>
      </p:pic>
      <p:pic>
        <p:nvPicPr>
          <p:cNvPr id="18" name="Image 16" descr="preencoded.png"/>
          <p:cNvPicPr>
            <a:picLocks noChangeAspect="1"/>
          </p:cNvPicPr>
          <p:nvPr/>
        </p:nvPicPr>
        <p:blipFill>
          <a:blip r:embed="rId18"/>
          <a:stretch>
            <a:fillRect/>
          </a:stretch>
        </p:blipFill>
        <p:spPr>
          <a:xfrm>
            <a:off x="6629400" y="4419600"/>
            <a:ext cx="609600" cy="609600"/>
          </a:xfrm>
          <a:prstGeom prst="rect">
            <a:avLst/>
          </a:prstGeom>
        </p:spPr>
      </p:pic>
      <p:pic>
        <p:nvPicPr>
          <p:cNvPr id="19" name="Image 17" descr="preencoded.png"/>
          <p:cNvPicPr>
            <a:picLocks noChangeAspect="1"/>
          </p:cNvPicPr>
          <p:nvPr/>
        </p:nvPicPr>
        <p:blipFill>
          <a:blip r:embed="rId19"/>
          <a:stretch>
            <a:fillRect/>
          </a:stretch>
        </p:blipFill>
        <p:spPr>
          <a:xfrm>
            <a:off x="6753225" y="4552950"/>
            <a:ext cx="361950" cy="342900"/>
          </a:xfrm>
          <a:prstGeom prst="rect">
            <a:avLst/>
          </a:prstGeom>
        </p:spPr>
      </p:pic>
      <p:sp>
        <p:nvSpPr>
          <p:cNvPr id="20" name="Text 0"/>
          <p:cNvSpPr/>
          <p:nvPr/>
        </p:nvSpPr>
        <p:spPr>
          <a:xfrm>
            <a:off x="381000" y="1524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Introduction to DynamoDB Streams</a:t>
            </a:r>
            <a:endParaRPr lang="en-US" sz="2700" dirty="0"/>
          </a:p>
        </p:txBody>
      </p:sp>
      <p:sp>
        <p:nvSpPr>
          <p:cNvPr id="21" name="Text 1"/>
          <p:cNvSpPr/>
          <p:nvPr/>
        </p:nvSpPr>
        <p:spPr>
          <a:xfrm>
            <a:off x="609600" y="1066800"/>
            <a:ext cx="621792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What is DynamoDB Streams?</a:t>
            </a:r>
            <a:endParaRPr lang="en-US" sz="2250" dirty="0"/>
          </a:p>
        </p:txBody>
      </p:sp>
      <p:sp>
        <p:nvSpPr>
          <p:cNvPr id="22" name="Text 2"/>
          <p:cNvSpPr/>
          <p:nvPr/>
        </p:nvSpPr>
        <p:spPr>
          <a:xfrm>
            <a:off x="609600" y="1562100"/>
            <a:ext cx="5181600" cy="8001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 fundamental feature of Amazon DynamoDB that provides </a:t>
            </a:r>
            <a:r>
              <a:rPr lang="en-US" sz="1500" b="1" dirty="0">
                <a:solidFill>
                  <a:srgbClr val="F97316"/>
                </a:solidFill>
                <a:latin typeface="ui-sans-serif" pitchFamily="34" charset="0"/>
                <a:ea typeface="ui-sans-serif" pitchFamily="34" charset="-122"/>
                <a:cs typeface="ui-sans-serif" pitchFamily="34" charset="-120"/>
              </a:rPr>
              <a:t>Change Data Capture (CDC)</a:t>
            </a:r>
            <a:r>
              <a:rPr lang="en-US" sz="1500" dirty="0">
                <a:solidFill>
                  <a:srgbClr val="374151"/>
                </a:solidFill>
                <a:latin typeface="ui-sans-serif" pitchFamily="34" charset="0"/>
                <a:ea typeface="ui-sans-serif" pitchFamily="34" charset="-122"/>
                <a:cs typeface="ui-sans-serif" pitchFamily="34" charset="-120"/>
              </a:rPr>
              <a:t> at the item level for any DynamoDB table.</a:t>
            </a:r>
            <a:endParaRPr lang="en-US" sz="1500" dirty="0"/>
          </a:p>
        </p:txBody>
      </p:sp>
      <p:sp>
        <p:nvSpPr>
          <p:cNvPr id="23" name="Text 3"/>
          <p:cNvSpPr/>
          <p:nvPr/>
        </p:nvSpPr>
        <p:spPr>
          <a:xfrm>
            <a:off x="609600" y="2590800"/>
            <a:ext cx="5181600" cy="10668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It records an ordered, time-sequenced log of data modifications, including inserts, updates, and deletions, making these changes available for near-real-time processing.</a:t>
            </a:r>
            <a:endParaRPr lang="en-US" sz="1500" dirty="0"/>
          </a:p>
        </p:txBody>
      </p:sp>
      <p:sp>
        <p:nvSpPr>
          <p:cNvPr id="24" name="Text 4"/>
          <p:cNvSpPr/>
          <p:nvPr/>
        </p:nvSpPr>
        <p:spPr>
          <a:xfrm>
            <a:off x="381000" y="3962400"/>
            <a:ext cx="5410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Key Purpose</a:t>
            </a:r>
            <a:endParaRPr lang="en-US" sz="1800" dirty="0"/>
          </a:p>
        </p:txBody>
      </p:sp>
      <p:sp>
        <p:nvSpPr>
          <p:cNvPr id="25" name="Text 5"/>
          <p:cNvSpPr/>
          <p:nvPr/>
        </p:nvSpPr>
        <p:spPr>
          <a:xfrm>
            <a:off x="990600" y="4514850"/>
            <a:ext cx="4002465"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Enables event-driven architectures</a:t>
            </a:r>
            <a:endParaRPr lang="en-US" sz="1500" dirty="0"/>
          </a:p>
        </p:txBody>
      </p:sp>
      <p:sp>
        <p:nvSpPr>
          <p:cNvPr id="26" name="Text 6"/>
          <p:cNvSpPr/>
          <p:nvPr/>
        </p:nvSpPr>
        <p:spPr>
          <a:xfrm>
            <a:off x="990600" y="5124450"/>
            <a:ext cx="5392103"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Facilitates data replication and synchronization</a:t>
            </a:r>
            <a:endParaRPr lang="en-US" sz="1500" dirty="0"/>
          </a:p>
        </p:txBody>
      </p:sp>
      <p:sp>
        <p:nvSpPr>
          <p:cNvPr id="27" name="Text 7"/>
          <p:cNvSpPr/>
          <p:nvPr/>
        </p:nvSpPr>
        <p:spPr>
          <a:xfrm>
            <a:off x="990600" y="5734050"/>
            <a:ext cx="5469791"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Provides audit trails and historical data analysis</a:t>
            </a:r>
            <a:endParaRPr lang="en-US" sz="1500" dirty="0"/>
          </a:p>
        </p:txBody>
      </p:sp>
      <p:sp>
        <p:nvSpPr>
          <p:cNvPr id="28" name="Text 8"/>
          <p:cNvSpPr/>
          <p:nvPr/>
        </p:nvSpPr>
        <p:spPr>
          <a:xfrm>
            <a:off x="6400800" y="1066800"/>
            <a:ext cx="5410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How It Works</a:t>
            </a:r>
            <a:endParaRPr lang="en-US" sz="1800" dirty="0"/>
          </a:p>
        </p:txBody>
      </p:sp>
      <p:sp>
        <p:nvSpPr>
          <p:cNvPr id="29" name="Text 9"/>
          <p:cNvSpPr/>
          <p:nvPr/>
        </p:nvSpPr>
        <p:spPr>
          <a:xfrm>
            <a:off x="7391400" y="1885950"/>
            <a:ext cx="4191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DynamoDB Table</a:t>
            </a:r>
            <a:endParaRPr lang="en-US" sz="1500" dirty="0"/>
          </a:p>
        </p:txBody>
      </p:sp>
      <p:sp>
        <p:nvSpPr>
          <p:cNvPr id="30" name="Text 10"/>
          <p:cNvSpPr/>
          <p:nvPr/>
        </p:nvSpPr>
        <p:spPr>
          <a:xfrm>
            <a:off x="7391400" y="2152650"/>
            <a:ext cx="419100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Primary data store</a:t>
            </a:r>
            <a:endParaRPr lang="en-US" sz="1200" dirty="0"/>
          </a:p>
        </p:txBody>
      </p:sp>
      <p:sp>
        <p:nvSpPr>
          <p:cNvPr id="31" name="Text 11"/>
          <p:cNvSpPr/>
          <p:nvPr/>
        </p:nvSpPr>
        <p:spPr>
          <a:xfrm>
            <a:off x="7391400" y="3181350"/>
            <a:ext cx="4191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DynamoDB Streams</a:t>
            </a:r>
            <a:endParaRPr lang="en-US" sz="1500" dirty="0"/>
          </a:p>
        </p:txBody>
      </p:sp>
      <p:sp>
        <p:nvSpPr>
          <p:cNvPr id="32" name="Text 12"/>
          <p:cNvSpPr/>
          <p:nvPr/>
        </p:nvSpPr>
        <p:spPr>
          <a:xfrm>
            <a:off x="7391400" y="3448050"/>
            <a:ext cx="419100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Change data capture</a:t>
            </a:r>
            <a:endParaRPr lang="en-US" sz="1200" dirty="0"/>
          </a:p>
        </p:txBody>
      </p:sp>
      <p:sp>
        <p:nvSpPr>
          <p:cNvPr id="33" name="Text 13"/>
          <p:cNvSpPr/>
          <p:nvPr/>
        </p:nvSpPr>
        <p:spPr>
          <a:xfrm>
            <a:off x="7391400" y="4476750"/>
            <a:ext cx="5029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Consumer Applications</a:t>
            </a:r>
            <a:endParaRPr lang="en-US" sz="1500" dirty="0"/>
          </a:p>
        </p:txBody>
      </p:sp>
      <p:sp>
        <p:nvSpPr>
          <p:cNvPr id="34" name="Text 14"/>
          <p:cNvSpPr/>
          <p:nvPr/>
        </p:nvSpPr>
        <p:spPr>
          <a:xfrm>
            <a:off x="7391400" y="4743450"/>
            <a:ext cx="502920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Process changes in real-time</a:t>
            </a:r>
            <a:endParaRPr lang="en-US" sz="1200" dirty="0"/>
          </a:p>
        </p:txBody>
      </p:sp>
      <p:sp>
        <p:nvSpPr>
          <p:cNvPr id="35" name="Text 15"/>
          <p:cNvSpPr/>
          <p:nvPr/>
        </p:nvSpPr>
        <p:spPr>
          <a:xfrm>
            <a:off x="381000" y="6591300"/>
            <a:ext cx="184844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Streams</a:t>
            </a:r>
            <a:endParaRPr lang="en-US" sz="1200" dirty="0"/>
          </a:p>
        </p:txBody>
      </p:sp>
      <p:sp>
        <p:nvSpPr>
          <p:cNvPr id="36" name="Text 16"/>
          <p:cNvSpPr/>
          <p:nvPr/>
        </p:nvSpPr>
        <p:spPr>
          <a:xfrm>
            <a:off x="11371808" y="65913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2 / 14</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236898"/>
          </a:xfrm>
          <a:prstGeom prst="rect">
            <a:avLst/>
          </a:prstGeom>
        </p:spPr>
      </p:pic>
      <p:pic>
        <p:nvPicPr>
          <p:cNvPr id="4" name="Image 2" descr="preencoded.png"/>
          <p:cNvPicPr>
            <a:picLocks noChangeAspect="1"/>
          </p:cNvPicPr>
          <p:nvPr/>
        </p:nvPicPr>
        <p:blipFill>
          <a:blip r:embed="rId5"/>
          <a:stretch>
            <a:fillRect/>
          </a:stretch>
        </p:blipFill>
        <p:spPr>
          <a:xfrm>
            <a:off x="609600" y="9906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257300"/>
            <a:ext cx="5181600" cy="3352800"/>
          </a:xfrm>
          <a:prstGeom prst="rect">
            <a:avLst/>
          </a:prstGeom>
        </p:spPr>
      </p:pic>
      <p:pic>
        <p:nvPicPr>
          <p:cNvPr id="6" name="Image 4" descr="preencoded.png"/>
          <p:cNvPicPr>
            <a:picLocks noChangeAspect="1"/>
          </p:cNvPicPr>
          <p:nvPr/>
        </p:nvPicPr>
        <p:blipFill>
          <a:blip r:embed="rId7"/>
          <a:stretch>
            <a:fillRect/>
          </a:stretch>
        </p:blipFill>
        <p:spPr>
          <a:xfrm>
            <a:off x="838200" y="1485900"/>
            <a:ext cx="457200" cy="457200"/>
          </a:xfrm>
          <a:prstGeom prst="rect">
            <a:avLst/>
          </a:prstGeom>
        </p:spPr>
      </p:pic>
      <p:pic>
        <p:nvPicPr>
          <p:cNvPr id="7" name="Image 5" descr="preencoded.png"/>
          <p:cNvPicPr>
            <a:picLocks noChangeAspect="1"/>
          </p:cNvPicPr>
          <p:nvPr/>
        </p:nvPicPr>
        <p:blipFill>
          <a:blip r:embed="rId8"/>
          <a:stretch>
            <a:fillRect/>
          </a:stretch>
        </p:blipFill>
        <p:spPr>
          <a:xfrm>
            <a:off x="923925" y="1562100"/>
            <a:ext cx="285750" cy="304800"/>
          </a:xfrm>
          <a:prstGeom prst="rect">
            <a:avLst/>
          </a:prstGeom>
        </p:spPr>
      </p:pic>
      <p:pic>
        <p:nvPicPr>
          <p:cNvPr id="8" name="Image 6" descr="preencoded.png"/>
          <p:cNvPicPr>
            <a:picLocks noChangeAspect="1"/>
          </p:cNvPicPr>
          <p:nvPr/>
        </p:nvPicPr>
        <p:blipFill>
          <a:blip r:embed="rId9"/>
          <a:stretch>
            <a:fillRect/>
          </a:stretch>
        </p:blipFill>
        <p:spPr>
          <a:xfrm>
            <a:off x="838200" y="2781300"/>
            <a:ext cx="4724400" cy="457200"/>
          </a:xfrm>
          <a:prstGeom prst="rect">
            <a:avLst/>
          </a:prstGeom>
        </p:spPr>
      </p:pic>
      <p:pic>
        <p:nvPicPr>
          <p:cNvPr id="9" name="Image 7" descr="preencoded.png"/>
          <p:cNvPicPr>
            <a:picLocks noChangeAspect="1"/>
          </p:cNvPicPr>
          <p:nvPr/>
        </p:nvPicPr>
        <p:blipFill>
          <a:blip r:embed="rId10"/>
          <a:stretch>
            <a:fillRect/>
          </a:stretch>
        </p:blipFill>
        <p:spPr>
          <a:xfrm>
            <a:off x="990600" y="2933700"/>
            <a:ext cx="133350" cy="152400"/>
          </a:xfrm>
          <a:prstGeom prst="rect">
            <a:avLst/>
          </a:prstGeom>
        </p:spPr>
      </p:pic>
      <p:pic>
        <p:nvPicPr>
          <p:cNvPr id="10" name="Image 8" descr="preencoded.png"/>
          <p:cNvPicPr>
            <a:picLocks noChangeAspect="1"/>
          </p:cNvPicPr>
          <p:nvPr/>
        </p:nvPicPr>
        <p:blipFill>
          <a:blip r:embed="rId11"/>
          <a:stretch>
            <a:fillRect/>
          </a:stretch>
        </p:blipFill>
        <p:spPr>
          <a:xfrm>
            <a:off x="838200" y="3352800"/>
            <a:ext cx="4724400" cy="457200"/>
          </a:xfrm>
          <a:prstGeom prst="rect">
            <a:avLst/>
          </a:prstGeom>
        </p:spPr>
      </p:pic>
      <p:pic>
        <p:nvPicPr>
          <p:cNvPr id="11" name="Image 9" descr="preencoded.png"/>
          <p:cNvPicPr>
            <a:picLocks noChangeAspect="1"/>
          </p:cNvPicPr>
          <p:nvPr/>
        </p:nvPicPr>
        <p:blipFill>
          <a:blip r:embed="rId12"/>
          <a:stretch>
            <a:fillRect/>
          </a:stretch>
        </p:blipFill>
        <p:spPr>
          <a:xfrm>
            <a:off x="990600" y="3505200"/>
            <a:ext cx="133350" cy="152400"/>
          </a:xfrm>
          <a:prstGeom prst="rect">
            <a:avLst/>
          </a:prstGeom>
        </p:spPr>
      </p:pic>
      <p:pic>
        <p:nvPicPr>
          <p:cNvPr id="12" name="Image 10" descr="preencoded.png"/>
          <p:cNvPicPr>
            <a:picLocks noChangeAspect="1"/>
          </p:cNvPicPr>
          <p:nvPr/>
        </p:nvPicPr>
        <p:blipFill>
          <a:blip r:embed="rId11"/>
          <a:stretch>
            <a:fillRect/>
          </a:stretch>
        </p:blipFill>
        <p:spPr>
          <a:xfrm>
            <a:off x="838200" y="3924300"/>
            <a:ext cx="4724400" cy="457200"/>
          </a:xfrm>
          <a:prstGeom prst="rect">
            <a:avLst/>
          </a:prstGeom>
        </p:spPr>
      </p:pic>
      <p:pic>
        <p:nvPicPr>
          <p:cNvPr id="13" name="Image 11" descr="preencoded.png"/>
          <p:cNvPicPr>
            <a:picLocks noChangeAspect="1"/>
          </p:cNvPicPr>
          <p:nvPr/>
        </p:nvPicPr>
        <p:blipFill>
          <a:blip r:embed="rId13"/>
          <a:stretch>
            <a:fillRect/>
          </a:stretch>
        </p:blipFill>
        <p:spPr>
          <a:xfrm>
            <a:off x="990600" y="407670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6400800" y="1676400"/>
            <a:ext cx="4762500" cy="2857500"/>
          </a:xfrm>
          <a:prstGeom prst="rect">
            <a:avLst/>
          </a:prstGeom>
        </p:spPr>
      </p:pic>
      <p:pic>
        <p:nvPicPr>
          <p:cNvPr id="15" name="Image 13" descr="preencoded.png"/>
          <p:cNvPicPr>
            <a:picLocks noChangeAspect="1"/>
          </p:cNvPicPr>
          <p:nvPr/>
        </p:nvPicPr>
        <p:blipFill>
          <a:blip r:embed="rId15"/>
          <a:stretch>
            <a:fillRect/>
          </a:stretch>
        </p:blipFill>
        <p:spPr>
          <a:xfrm>
            <a:off x="6400800" y="4991100"/>
            <a:ext cx="5181600" cy="1181100"/>
          </a:xfrm>
          <a:prstGeom prst="rect">
            <a:avLst/>
          </a:prstGeom>
        </p:spPr>
      </p:pic>
      <p:pic>
        <p:nvPicPr>
          <p:cNvPr id="16" name="Image 14" descr="preencoded.png"/>
          <p:cNvPicPr>
            <a:picLocks noChangeAspect="1"/>
          </p:cNvPicPr>
          <p:nvPr/>
        </p:nvPicPr>
        <p:blipFill>
          <a:blip r:embed="rId16"/>
          <a:stretch>
            <a:fillRect/>
          </a:stretch>
        </p:blipFill>
        <p:spPr>
          <a:xfrm>
            <a:off x="6553200" y="5486400"/>
            <a:ext cx="152400" cy="152400"/>
          </a:xfrm>
          <a:prstGeom prst="rect">
            <a:avLst/>
          </a:prstGeom>
        </p:spPr>
      </p:pic>
      <p:pic>
        <p:nvPicPr>
          <p:cNvPr id="17" name="Image 15" descr="preencoded.png"/>
          <p:cNvPicPr>
            <a:picLocks noChangeAspect="1"/>
          </p:cNvPicPr>
          <p:nvPr/>
        </p:nvPicPr>
        <p:blipFill>
          <a:blip r:embed="rId17"/>
          <a:stretch>
            <a:fillRect/>
          </a:stretch>
        </p:blipFill>
        <p:spPr>
          <a:xfrm>
            <a:off x="9048750" y="5486400"/>
            <a:ext cx="152400" cy="152400"/>
          </a:xfrm>
          <a:prstGeom prst="rect">
            <a:avLst/>
          </a:prstGeom>
        </p:spPr>
      </p:pic>
      <p:pic>
        <p:nvPicPr>
          <p:cNvPr id="18" name="Image 16" descr="preencoded.png"/>
          <p:cNvPicPr>
            <a:picLocks noChangeAspect="1"/>
          </p:cNvPicPr>
          <p:nvPr/>
        </p:nvPicPr>
        <p:blipFill>
          <a:blip r:embed="rId18"/>
          <a:stretch>
            <a:fillRect/>
          </a:stretch>
        </p:blipFill>
        <p:spPr>
          <a:xfrm>
            <a:off x="6553200" y="5829300"/>
            <a:ext cx="152400" cy="152400"/>
          </a:xfrm>
          <a:prstGeom prst="rect">
            <a:avLst/>
          </a:prstGeom>
        </p:spPr>
      </p:pic>
      <p:pic>
        <p:nvPicPr>
          <p:cNvPr id="19" name="Image 17" descr="preencoded.png"/>
          <p:cNvPicPr>
            <a:picLocks noChangeAspect="1"/>
          </p:cNvPicPr>
          <p:nvPr/>
        </p:nvPicPr>
        <p:blipFill>
          <a:blip r:embed="rId19"/>
          <a:stretch>
            <a:fillRect/>
          </a:stretch>
        </p:blipFill>
        <p:spPr>
          <a:xfrm>
            <a:off x="9048750" y="5829300"/>
            <a:ext cx="190500" cy="152400"/>
          </a:xfrm>
          <a:prstGeom prst="rect">
            <a:avLst/>
          </a:prstGeom>
        </p:spPr>
      </p:pic>
      <p:sp>
        <p:nvSpPr>
          <p:cNvPr id="21"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Data Warehousing</a:t>
            </a:r>
            <a:endParaRPr lang="en-US" sz="2700" dirty="0"/>
          </a:p>
        </p:txBody>
      </p:sp>
      <p:sp>
        <p:nvSpPr>
          <p:cNvPr id="22" name="Text 1"/>
          <p:cNvSpPr/>
          <p:nvPr/>
        </p:nvSpPr>
        <p:spPr>
          <a:xfrm>
            <a:off x="1447800" y="1562100"/>
            <a:ext cx="2618899"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Amazon Redshift</a:t>
            </a:r>
            <a:endParaRPr lang="en-US" sz="1800" dirty="0"/>
          </a:p>
        </p:txBody>
      </p:sp>
      <p:sp>
        <p:nvSpPr>
          <p:cNvPr id="23" name="Text 2"/>
          <p:cNvSpPr/>
          <p:nvPr/>
        </p:nvSpPr>
        <p:spPr>
          <a:xfrm>
            <a:off x="838200" y="2095500"/>
            <a:ext cx="47244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fully managed, petabyte-scale data warehousing service optimized for large-scale analytical workloads.</a:t>
            </a:r>
            <a:endParaRPr lang="en-US" sz="1200" dirty="0"/>
          </a:p>
        </p:txBody>
      </p:sp>
      <p:sp>
        <p:nvSpPr>
          <p:cNvPr id="24" name="Text 3"/>
          <p:cNvSpPr/>
          <p:nvPr/>
        </p:nvSpPr>
        <p:spPr>
          <a:xfrm>
            <a:off x="1238250" y="2895600"/>
            <a:ext cx="4564499"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Columnar storage for efficient query performance</a:t>
            </a:r>
            <a:endParaRPr lang="en-US" sz="1200" dirty="0"/>
          </a:p>
        </p:txBody>
      </p:sp>
      <p:sp>
        <p:nvSpPr>
          <p:cNvPr id="25" name="Text 4"/>
          <p:cNvSpPr/>
          <p:nvPr/>
        </p:nvSpPr>
        <p:spPr>
          <a:xfrm>
            <a:off x="1238250" y="3467100"/>
            <a:ext cx="2860536"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Scalability to petabytes of data</a:t>
            </a:r>
            <a:endParaRPr lang="en-US" sz="1200" dirty="0"/>
          </a:p>
        </p:txBody>
      </p:sp>
      <p:sp>
        <p:nvSpPr>
          <p:cNvPr id="26" name="Text 5"/>
          <p:cNvSpPr/>
          <p:nvPr/>
        </p:nvSpPr>
        <p:spPr>
          <a:xfrm>
            <a:off x="1257300" y="4038600"/>
            <a:ext cx="3942636"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Ideal for business intelligence and big data</a:t>
            </a:r>
            <a:endParaRPr lang="en-US" sz="1200" dirty="0"/>
          </a:p>
        </p:txBody>
      </p:sp>
      <p:sp>
        <p:nvSpPr>
          <p:cNvPr id="27" name="Text 6"/>
          <p:cNvSpPr/>
          <p:nvPr/>
        </p:nvSpPr>
        <p:spPr>
          <a:xfrm>
            <a:off x="6400800" y="1257300"/>
            <a:ext cx="62179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Data Warehouse Architecture</a:t>
            </a:r>
            <a:endParaRPr lang="en-US" sz="1500" dirty="0"/>
          </a:p>
        </p:txBody>
      </p:sp>
      <p:sp>
        <p:nvSpPr>
          <p:cNvPr id="28" name="Text 7"/>
          <p:cNvSpPr/>
          <p:nvPr/>
        </p:nvSpPr>
        <p:spPr>
          <a:xfrm>
            <a:off x="6553200" y="51435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Key Benefits</a:t>
            </a:r>
            <a:endParaRPr lang="en-US" sz="1200" dirty="0"/>
          </a:p>
        </p:txBody>
      </p:sp>
      <p:sp>
        <p:nvSpPr>
          <p:cNvPr id="29" name="Text 8"/>
          <p:cNvSpPr/>
          <p:nvPr/>
        </p:nvSpPr>
        <p:spPr>
          <a:xfrm>
            <a:off x="6781800" y="5448300"/>
            <a:ext cx="219848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Fast Query Performance</a:t>
            </a:r>
            <a:endParaRPr lang="en-US" sz="1200" dirty="0"/>
          </a:p>
        </p:txBody>
      </p:sp>
      <p:sp>
        <p:nvSpPr>
          <p:cNvPr id="30" name="Text 9"/>
          <p:cNvSpPr/>
          <p:nvPr/>
        </p:nvSpPr>
        <p:spPr>
          <a:xfrm>
            <a:off x="9277350" y="5448300"/>
            <a:ext cx="204418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Cost-Effective Storage</a:t>
            </a:r>
            <a:endParaRPr lang="en-US" sz="1200" dirty="0"/>
          </a:p>
        </p:txBody>
      </p:sp>
      <p:sp>
        <p:nvSpPr>
          <p:cNvPr id="31" name="Text 10"/>
          <p:cNvSpPr/>
          <p:nvPr/>
        </p:nvSpPr>
        <p:spPr>
          <a:xfrm>
            <a:off x="6781800" y="5791200"/>
            <a:ext cx="1749862"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Enterprise Security</a:t>
            </a:r>
            <a:endParaRPr lang="en-US" sz="1200" dirty="0"/>
          </a:p>
        </p:txBody>
      </p:sp>
      <p:sp>
        <p:nvSpPr>
          <p:cNvPr id="32" name="Text 11"/>
          <p:cNvSpPr/>
          <p:nvPr/>
        </p:nvSpPr>
        <p:spPr>
          <a:xfrm>
            <a:off x="9315450" y="5791200"/>
            <a:ext cx="205561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Fully Managed Service</a:t>
            </a:r>
            <a:endParaRPr lang="en-US" sz="12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81000" y="1066800"/>
            <a:ext cx="5562600" cy="1943100"/>
          </a:xfrm>
          <a:prstGeom prst="rect">
            <a:avLst/>
          </a:prstGeom>
        </p:spPr>
      </p:pic>
      <p:pic>
        <p:nvPicPr>
          <p:cNvPr id="5" name="Image 3" descr="preencoded.png"/>
          <p:cNvPicPr>
            <a:picLocks noChangeAspect="1"/>
          </p:cNvPicPr>
          <p:nvPr/>
        </p:nvPicPr>
        <p:blipFill>
          <a:blip r:embed="rId6"/>
          <a:stretch>
            <a:fillRect/>
          </a:stretch>
        </p:blipFill>
        <p:spPr>
          <a:xfrm>
            <a:off x="609600" y="1295400"/>
            <a:ext cx="609600" cy="609600"/>
          </a:xfrm>
          <a:prstGeom prst="rect">
            <a:avLst/>
          </a:prstGeom>
        </p:spPr>
      </p:pic>
      <p:pic>
        <p:nvPicPr>
          <p:cNvPr id="6" name="Image 4" descr="preencoded.png"/>
          <p:cNvPicPr>
            <a:picLocks noChangeAspect="1"/>
          </p:cNvPicPr>
          <p:nvPr/>
        </p:nvPicPr>
        <p:blipFill>
          <a:blip r:embed="rId7"/>
          <a:stretch>
            <a:fillRect/>
          </a:stretch>
        </p:blipFill>
        <p:spPr>
          <a:xfrm>
            <a:off x="752475" y="1428750"/>
            <a:ext cx="323850" cy="342900"/>
          </a:xfrm>
          <a:prstGeom prst="rect">
            <a:avLst/>
          </a:prstGeom>
        </p:spPr>
      </p:pic>
      <p:pic>
        <p:nvPicPr>
          <p:cNvPr id="7" name="Image 5" descr="preencoded.png"/>
          <p:cNvPicPr>
            <a:picLocks noChangeAspect="1"/>
          </p:cNvPicPr>
          <p:nvPr/>
        </p:nvPicPr>
        <p:blipFill>
          <a:blip r:embed="rId5"/>
          <a:stretch>
            <a:fillRect/>
          </a:stretch>
        </p:blipFill>
        <p:spPr>
          <a:xfrm>
            <a:off x="6248400" y="1066800"/>
            <a:ext cx="5562600" cy="1943100"/>
          </a:xfrm>
          <a:prstGeom prst="rect">
            <a:avLst/>
          </a:prstGeom>
        </p:spPr>
      </p:pic>
      <p:pic>
        <p:nvPicPr>
          <p:cNvPr id="8" name="Image 6" descr="preencoded.png"/>
          <p:cNvPicPr>
            <a:picLocks noChangeAspect="1"/>
          </p:cNvPicPr>
          <p:nvPr/>
        </p:nvPicPr>
        <p:blipFill>
          <a:blip r:embed="rId8"/>
          <a:stretch>
            <a:fillRect/>
          </a:stretch>
        </p:blipFill>
        <p:spPr>
          <a:xfrm>
            <a:off x="6477000" y="1295400"/>
            <a:ext cx="609600" cy="609600"/>
          </a:xfrm>
          <a:prstGeom prst="rect">
            <a:avLst/>
          </a:prstGeom>
        </p:spPr>
      </p:pic>
      <p:pic>
        <p:nvPicPr>
          <p:cNvPr id="9" name="Image 7" descr="preencoded.png"/>
          <p:cNvPicPr>
            <a:picLocks noChangeAspect="1"/>
          </p:cNvPicPr>
          <p:nvPr/>
        </p:nvPicPr>
        <p:blipFill>
          <a:blip r:embed="rId9"/>
          <a:stretch>
            <a:fillRect/>
          </a:stretch>
        </p:blipFill>
        <p:spPr>
          <a:xfrm>
            <a:off x="6672263" y="1428750"/>
            <a:ext cx="219075" cy="342900"/>
          </a:xfrm>
          <a:prstGeom prst="rect">
            <a:avLst/>
          </a:prstGeom>
        </p:spPr>
      </p:pic>
      <p:pic>
        <p:nvPicPr>
          <p:cNvPr id="10" name="Image 8" descr="preencoded.png"/>
          <p:cNvPicPr>
            <a:picLocks noChangeAspect="1"/>
          </p:cNvPicPr>
          <p:nvPr/>
        </p:nvPicPr>
        <p:blipFill>
          <a:blip r:embed="rId5"/>
          <a:stretch>
            <a:fillRect/>
          </a:stretch>
        </p:blipFill>
        <p:spPr>
          <a:xfrm>
            <a:off x="381000" y="3314700"/>
            <a:ext cx="5562600" cy="1943100"/>
          </a:xfrm>
          <a:prstGeom prst="rect">
            <a:avLst/>
          </a:prstGeom>
        </p:spPr>
      </p:pic>
      <p:pic>
        <p:nvPicPr>
          <p:cNvPr id="11" name="Image 9" descr="preencoded.png"/>
          <p:cNvPicPr>
            <a:picLocks noChangeAspect="1"/>
          </p:cNvPicPr>
          <p:nvPr/>
        </p:nvPicPr>
        <p:blipFill>
          <a:blip r:embed="rId10"/>
          <a:stretch>
            <a:fillRect/>
          </a:stretch>
        </p:blipFill>
        <p:spPr>
          <a:xfrm>
            <a:off x="609600" y="3543300"/>
            <a:ext cx="609600" cy="609600"/>
          </a:xfrm>
          <a:prstGeom prst="rect">
            <a:avLst/>
          </a:prstGeom>
        </p:spPr>
      </p:pic>
      <p:pic>
        <p:nvPicPr>
          <p:cNvPr id="12" name="Image 10" descr="preencoded.png"/>
          <p:cNvPicPr>
            <a:picLocks noChangeAspect="1"/>
          </p:cNvPicPr>
          <p:nvPr/>
        </p:nvPicPr>
        <p:blipFill>
          <a:blip r:embed="rId11"/>
          <a:stretch>
            <a:fillRect/>
          </a:stretch>
        </p:blipFill>
        <p:spPr>
          <a:xfrm>
            <a:off x="804863" y="3676650"/>
            <a:ext cx="219075" cy="342900"/>
          </a:xfrm>
          <a:prstGeom prst="rect">
            <a:avLst/>
          </a:prstGeom>
        </p:spPr>
      </p:pic>
      <p:pic>
        <p:nvPicPr>
          <p:cNvPr id="13" name="Image 11" descr="preencoded.png"/>
          <p:cNvPicPr>
            <a:picLocks noChangeAspect="1"/>
          </p:cNvPicPr>
          <p:nvPr/>
        </p:nvPicPr>
        <p:blipFill>
          <a:blip r:embed="rId5"/>
          <a:stretch>
            <a:fillRect/>
          </a:stretch>
        </p:blipFill>
        <p:spPr>
          <a:xfrm>
            <a:off x="6248400" y="3314700"/>
            <a:ext cx="5562600" cy="1943100"/>
          </a:xfrm>
          <a:prstGeom prst="rect">
            <a:avLst/>
          </a:prstGeom>
        </p:spPr>
      </p:pic>
      <p:pic>
        <p:nvPicPr>
          <p:cNvPr id="14" name="Image 12" descr="preencoded.png"/>
          <p:cNvPicPr>
            <a:picLocks noChangeAspect="1"/>
          </p:cNvPicPr>
          <p:nvPr/>
        </p:nvPicPr>
        <p:blipFill>
          <a:blip r:embed="rId12"/>
          <a:stretch>
            <a:fillRect/>
          </a:stretch>
        </p:blipFill>
        <p:spPr>
          <a:xfrm>
            <a:off x="6477000" y="3543300"/>
            <a:ext cx="609600" cy="609600"/>
          </a:xfrm>
          <a:prstGeom prst="rect">
            <a:avLst/>
          </a:prstGeom>
        </p:spPr>
      </p:pic>
      <p:pic>
        <p:nvPicPr>
          <p:cNvPr id="15" name="Image 13" descr="preencoded.png"/>
          <p:cNvPicPr>
            <a:picLocks noChangeAspect="1"/>
          </p:cNvPicPr>
          <p:nvPr/>
        </p:nvPicPr>
        <p:blipFill>
          <a:blip r:embed="rId11"/>
          <a:stretch>
            <a:fillRect/>
          </a:stretch>
        </p:blipFill>
        <p:spPr>
          <a:xfrm>
            <a:off x="6672263" y="3676650"/>
            <a:ext cx="219075" cy="342900"/>
          </a:xfrm>
          <a:prstGeom prst="rect">
            <a:avLst/>
          </a:prstGeom>
        </p:spPr>
      </p:pic>
      <p:sp>
        <p:nvSpPr>
          <p:cNvPr id="16" name="Text 0"/>
          <p:cNvSpPr/>
          <p:nvPr/>
        </p:nvSpPr>
        <p:spPr>
          <a:xfrm>
            <a:off x="381000" y="1524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Key Features of DynamoDB Streams</a:t>
            </a:r>
            <a:endParaRPr lang="en-US" sz="2700" dirty="0"/>
          </a:p>
        </p:txBody>
      </p:sp>
      <p:sp>
        <p:nvSpPr>
          <p:cNvPr id="17" name="Text 1"/>
          <p:cNvSpPr/>
          <p:nvPr/>
        </p:nvSpPr>
        <p:spPr>
          <a:xfrm>
            <a:off x="1447800" y="1295400"/>
            <a:ext cx="51206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Ordered and Reliable</a:t>
            </a:r>
            <a:endParaRPr lang="en-US" sz="1800" dirty="0"/>
          </a:p>
        </p:txBody>
      </p:sp>
      <p:sp>
        <p:nvSpPr>
          <p:cNvPr id="18" name="Text 2"/>
          <p:cNvSpPr/>
          <p:nvPr/>
        </p:nvSpPr>
        <p:spPr>
          <a:xfrm>
            <a:off x="1447800" y="1714500"/>
            <a:ext cx="4267200" cy="10668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Each stream record appears exactly once, and records reflect the true sequence of item modifications, ensuring data integrity and consistency.</a:t>
            </a:r>
            <a:endParaRPr lang="en-US" sz="1350" dirty="0"/>
          </a:p>
        </p:txBody>
      </p:sp>
      <p:sp>
        <p:nvSpPr>
          <p:cNvPr id="19" name="Text 3"/>
          <p:cNvSpPr/>
          <p:nvPr/>
        </p:nvSpPr>
        <p:spPr>
          <a:xfrm>
            <a:off x="7315200" y="1295400"/>
            <a:ext cx="51206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24-Hour Data Retention</a:t>
            </a:r>
            <a:endParaRPr lang="en-US" sz="1800" dirty="0"/>
          </a:p>
        </p:txBody>
      </p:sp>
      <p:sp>
        <p:nvSpPr>
          <p:cNvPr id="20" name="Text 4"/>
          <p:cNvSpPr/>
          <p:nvPr/>
        </p:nvSpPr>
        <p:spPr>
          <a:xfrm>
            <a:off x="7315200" y="1714500"/>
            <a:ext cx="4267200" cy="10668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Stream data is retained for a rolling 24-hour window, after which it is automatically deleted, providing sufficient time for most processing scenarios.</a:t>
            </a:r>
            <a:endParaRPr lang="en-US" sz="1350" dirty="0"/>
          </a:p>
        </p:txBody>
      </p:sp>
      <p:sp>
        <p:nvSpPr>
          <p:cNvPr id="21" name="Text 5"/>
          <p:cNvSpPr/>
          <p:nvPr/>
        </p:nvSpPr>
        <p:spPr>
          <a:xfrm>
            <a:off x="1447800" y="3543300"/>
            <a:ext cx="51206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Near-Real-Time Access</a:t>
            </a:r>
            <a:endParaRPr lang="en-US" sz="1800" dirty="0"/>
          </a:p>
        </p:txBody>
      </p:sp>
      <p:sp>
        <p:nvSpPr>
          <p:cNvPr id="22" name="Text 6"/>
          <p:cNvSpPr/>
          <p:nvPr/>
        </p:nvSpPr>
        <p:spPr>
          <a:xfrm>
            <a:off x="1447800" y="3962400"/>
            <a:ext cx="4267200" cy="10668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Provides near-real-time access to change events, enabling immediate reactions to data modifications and ensuring up-to-date derived data.</a:t>
            </a:r>
            <a:endParaRPr lang="en-US" sz="1350" dirty="0"/>
          </a:p>
        </p:txBody>
      </p:sp>
      <p:sp>
        <p:nvSpPr>
          <p:cNvPr id="23" name="Text 7"/>
          <p:cNvSpPr/>
          <p:nvPr/>
        </p:nvSpPr>
        <p:spPr>
          <a:xfrm>
            <a:off x="7315200" y="3543300"/>
            <a:ext cx="51206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Asynchronous Operation</a:t>
            </a:r>
            <a:endParaRPr lang="en-US" sz="1800" dirty="0"/>
          </a:p>
        </p:txBody>
      </p:sp>
      <p:sp>
        <p:nvSpPr>
          <p:cNvPr id="24" name="Text 8"/>
          <p:cNvSpPr/>
          <p:nvPr/>
        </p:nvSpPr>
        <p:spPr>
          <a:xfrm>
            <a:off x="7315200" y="3962400"/>
            <a:ext cx="42672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Enabling Streams on a table does not impact the table's performance or throughput, ensuring that core database operations remain unaffected.</a:t>
            </a:r>
            <a:endParaRPr lang="en-US" sz="1350" dirty="0"/>
          </a:p>
        </p:txBody>
      </p:sp>
      <p:sp>
        <p:nvSpPr>
          <p:cNvPr id="25" name="Text 9"/>
          <p:cNvSpPr/>
          <p:nvPr/>
        </p:nvSpPr>
        <p:spPr>
          <a:xfrm>
            <a:off x="381000" y="6515100"/>
            <a:ext cx="184844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Streams</a:t>
            </a:r>
            <a:endParaRPr lang="en-US" sz="1200" dirty="0"/>
          </a:p>
        </p:txBody>
      </p:sp>
      <p:sp>
        <p:nvSpPr>
          <p:cNvPr id="26" name="Text 10"/>
          <p:cNvSpPr/>
          <p:nvPr/>
        </p:nvSpPr>
        <p:spPr>
          <a:xfrm>
            <a:off x="11371808" y="65151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3 / 14</a:t>
            </a:r>
            <a:endParaRPr lang="en-US" sz="12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2514600"/>
            <a:ext cx="381000" cy="381000"/>
          </a:xfrm>
          <a:prstGeom prst="rect">
            <a:avLst/>
          </a:prstGeom>
        </p:spPr>
      </p:pic>
      <p:pic>
        <p:nvPicPr>
          <p:cNvPr id="5" name="Image 3" descr="preencoded.png"/>
          <p:cNvPicPr>
            <a:picLocks noChangeAspect="1"/>
          </p:cNvPicPr>
          <p:nvPr/>
        </p:nvPicPr>
        <p:blipFill>
          <a:blip r:embed="rId6"/>
          <a:stretch>
            <a:fillRect/>
          </a:stretch>
        </p:blipFill>
        <p:spPr>
          <a:xfrm>
            <a:off x="385763" y="2571750"/>
            <a:ext cx="219075" cy="266700"/>
          </a:xfrm>
          <a:prstGeom prst="rect">
            <a:avLst/>
          </a:prstGeom>
        </p:spPr>
      </p:pic>
      <p:pic>
        <p:nvPicPr>
          <p:cNvPr id="6" name="Image 4" descr="preencoded.png"/>
          <p:cNvPicPr>
            <a:picLocks noChangeAspect="1"/>
          </p:cNvPicPr>
          <p:nvPr/>
        </p:nvPicPr>
        <p:blipFill>
          <a:blip r:embed="rId7"/>
          <a:stretch>
            <a:fillRect/>
          </a:stretch>
        </p:blipFill>
        <p:spPr>
          <a:xfrm>
            <a:off x="304800" y="3162300"/>
            <a:ext cx="381000" cy="381000"/>
          </a:xfrm>
          <a:prstGeom prst="rect">
            <a:avLst/>
          </a:prstGeom>
        </p:spPr>
      </p:pic>
      <p:pic>
        <p:nvPicPr>
          <p:cNvPr id="7" name="Image 5" descr="preencoded.png"/>
          <p:cNvPicPr>
            <a:picLocks noChangeAspect="1"/>
          </p:cNvPicPr>
          <p:nvPr/>
        </p:nvPicPr>
        <p:blipFill>
          <a:blip r:embed="rId8"/>
          <a:stretch>
            <a:fillRect/>
          </a:stretch>
        </p:blipFill>
        <p:spPr>
          <a:xfrm>
            <a:off x="400050" y="3219450"/>
            <a:ext cx="190500" cy="266700"/>
          </a:xfrm>
          <a:prstGeom prst="rect">
            <a:avLst/>
          </a:prstGeom>
        </p:spPr>
      </p:pic>
      <p:pic>
        <p:nvPicPr>
          <p:cNvPr id="8" name="Image 6" descr="preencoded.png"/>
          <p:cNvPicPr>
            <a:picLocks noChangeAspect="1"/>
          </p:cNvPicPr>
          <p:nvPr/>
        </p:nvPicPr>
        <p:blipFill>
          <a:blip r:embed="rId9"/>
          <a:stretch>
            <a:fillRect/>
          </a:stretch>
        </p:blipFill>
        <p:spPr>
          <a:xfrm>
            <a:off x="304800" y="3810000"/>
            <a:ext cx="381000" cy="381000"/>
          </a:xfrm>
          <a:prstGeom prst="rect">
            <a:avLst/>
          </a:prstGeom>
        </p:spPr>
      </p:pic>
      <p:pic>
        <p:nvPicPr>
          <p:cNvPr id="9" name="Image 7" descr="preencoded.png"/>
          <p:cNvPicPr>
            <a:picLocks noChangeAspect="1"/>
          </p:cNvPicPr>
          <p:nvPr/>
        </p:nvPicPr>
        <p:blipFill>
          <a:blip r:embed="rId10"/>
          <a:stretch>
            <a:fillRect/>
          </a:stretch>
        </p:blipFill>
        <p:spPr>
          <a:xfrm>
            <a:off x="400050" y="386715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304800" y="4533900"/>
            <a:ext cx="5562600" cy="1104900"/>
          </a:xfrm>
          <a:prstGeom prst="rect">
            <a:avLst/>
          </a:prstGeom>
        </p:spPr>
      </p:pic>
      <p:pic>
        <p:nvPicPr>
          <p:cNvPr id="11" name="Image 9" descr="preencoded.png"/>
          <p:cNvPicPr>
            <a:picLocks noChangeAspect="1"/>
          </p:cNvPicPr>
          <p:nvPr/>
        </p:nvPicPr>
        <p:blipFill>
          <a:blip r:embed="rId12"/>
          <a:stretch>
            <a:fillRect/>
          </a:stretch>
        </p:blipFill>
        <p:spPr>
          <a:xfrm>
            <a:off x="457200" y="4714875"/>
            <a:ext cx="133350" cy="171450"/>
          </a:xfrm>
          <a:prstGeom prst="rect">
            <a:avLst/>
          </a:prstGeom>
        </p:spPr>
      </p:pic>
      <p:pic>
        <p:nvPicPr>
          <p:cNvPr id="12" name="Image 10" descr="preencoded.png"/>
          <p:cNvPicPr>
            <a:picLocks noChangeAspect="1"/>
          </p:cNvPicPr>
          <p:nvPr/>
        </p:nvPicPr>
        <p:blipFill>
          <a:blip r:embed="rId13"/>
          <a:stretch>
            <a:fillRect/>
          </a:stretch>
        </p:blipFill>
        <p:spPr>
          <a:xfrm>
            <a:off x="6324600" y="1447800"/>
            <a:ext cx="5562600" cy="4610100"/>
          </a:xfrm>
          <a:prstGeom prst="rect">
            <a:avLst/>
          </a:prstGeom>
        </p:spPr>
      </p:pic>
      <p:pic>
        <p:nvPicPr>
          <p:cNvPr id="13" name="Image 11" descr="preencoded.png"/>
          <p:cNvPicPr>
            <a:picLocks noChangeAspect="1"/>
          </p:cNvPicPr>
          <p:nvPr/>
        </p:nvPicPr>
        <p:blipFill>
          <a:blip r:embed="rId14"/>
          <a:stretch>
            <a:fillRect/>
          </a:stretch>
        </p:blipFill>
        <p:spPr>
          <a:xfrm>
            <a:off x="6477000" y="1619250"/>
            <a:ext cx="457200" cy="457200"/>
          </a:xfrm>
          <a:prstGeom prst="rect">
            <a:avLst/>
          </a:prstGeom>
        </p:spPr>
      </p:pic>
      <p:pic>
        <p:nvPicPr>
          <p:cNvPr id="14" name="Image 12" descr="preencoded.png"/>
          <p:cNvPicPr>
            <a:picLocks noChangeAspect="1"/>
          </p:cNvPicPr>
          <p:nvPr/>
        </p:nvPicPr>
        <p:blipFill>
          <a:blip r:embed="rId15"/>
          <a:stretch>
            <a:fillRect/>
          </a:stretch>
        </p:blipFill>
        <p:spPr>
          <a:xfrm>
            <a:off x="6605588" y="1695450"/>
            <a:ext cx="200025" cy="304800"/>
          </a:xfrm>
          <a:prstGeom prst="rect">
            <a:avLst/>
          </a:prstGeom>
        </p:spPr>
      </p:pic>
      <p:pic>
        <p:nvPicPr>
          <p:cNvPr id="15" name="Image 13" descr="preencoded.png"/>
          <p:cNvPicPr>
            <a:picLocks noChangeAspect="1"/>
          </p:cNvPicPr>
          <p:nvPr/>
        </p:nvPicPr>
        <p:blipFill>
          <a:blip r:embed="rId16"/>
          <a:stretch>
            <a:fillRect/>
          </a:stretch>
        </p:blipFill>
        <p:spPr>
          <a:xfrm>
            <a:off x="6477000" y="2286000"/>
            <a:ext cx="2552700" cy="1143000"/>
          </a:xfrm>
          <a:prstGeom prst="rect">
            <a:avLst/>
          </a:prstGeom>
        </p:spPr>
      </p:pic>
      <p:pic>
        <p:nvPicPr>
          <p:cNvPr id="16" name="Image 14" descr="preencoded.png"/>
          <p:cNvPicPr>
            <a:picLocks noChangeAspect="1"/>
          </p:cNvPicPr>
          <p:nvPr/>
        </p:nvPicPr>
        <p:blipFill>
          <a:blip r:embed="rId17"/>
          <a:stretch>
            <a:fillRect/>
          </a:stretch>
        </p:blipFill>
        <p:spPr>
          <a:xfrm>
            <a:off x="6591300" y="2438400"/>
            <a:ext cx="152400" cy="152400"/>
          </a:xfrm>
          <a:prstGeom prst="rect">
            <a:avLst/>
          </a:prstGeom>
        </p:spPr>
      </p:pic>
      <p:pic>
        <p:nvPicPr>
          <p:cNvPr id="17" name="Image 15" descr="preencoded.png"/>
          <p:cNvPicPr>
            <a:picLocks noChangeAspect="1"/>
          </p:cNvPicPr>
          <p:nvPr/>
        </p:nvPicPr>
        <p:blipFill>
          <a:blip r:embed="rId18"/>
          <a:stretch>
            <a:fillRect/>
          </a:stretch>
        </p:blipFill>
        <p:spPr>
          <a:xfrm>
            <a:off x="6591300" y="2733675"/>
            <a:ext cx="114300" cy="133350"/>
          </a:xfrm>
          <a:prstGeom prst="rect">
            <a:avLst/>
          </a:prstGeom>
        </p:spPr>
      </p:pic>
      <p:pic>
        <p:nvPicPr>
          <p:cNvPr id="18" name="Image 16" descr="preencoded.png"/>
          <p:cNvPicPr>
            <a:picLocks noChangeAspect="1"/>
          </p:cNvPicPr>
          <p:nvPr/>
        </p:nvPicPr>
        <p:blipFill>
          <a:blip r:embed="rId16"/>
          <a:stretch>
            <a:fillRect/>
          </a:stretch>
        </p:blipFill>
        <p:spPr>
          <a:xfrm>
            <a:off x="9182100" y="2286000"/>
            <a:ext cx="2552700" cy="1143000"/>
          </a:xfrm>
          <a:prstGeom prst="rect">
            <a:avLst/>
          </a:prstGeom>
        </p:spPr>
      </p:pic>
      <p:pic>
        <p:nvPicPr>
          <p:cNvPr id="19" name="Image 17" descr="preencoded.png"/>
          <p:cNvPicPr>
            <a:picLocks noChangeAspect="1"/>
          </p:cNvPicPr>
          <p:nvPr/>
        </p:nvPicPr>
        <p:blipFill>
          <a:blip r:embed="rId17"/>
          <a:stretch>
            <a:fillRect/>
          </a:stretch>
        </p:blipFill>
        <p:spPr>
          <a:xfrm>
            <a:off x="9296400" y="2438400"/>
            <a:ext cx="152400" cy="152400"/>
          </a:xfrm>
          <a:prstGeom prst="rect">
            <a:avLst/>
          </a:prstGeom>
        </p:spPr>
      </p:pic>
      <p:pic>
        <p:nvPicPr>
          <p:cNvPr id="20" name="Image 18" descr="preencoded.png"/>
          <p:cNvPicPr>
            <a:picLocks noChangeAspect="1"/>
          </p:cNvPicPr>
          <p:nvPr/>
        </p:nvPicPr>
        <p:blipFill>
          <a:blip r:embed="rId18"/>
          <a:stretch>
            <a:fillRect/>
          </a:stretch>
        </p:blipFill>
        <p:spPr>
          <a:xfrm>
            <a:off x="9296400" y="2733675"/>
            <a:ext cx="114300" cy="133350"/>
          </a:xfrm>
          <a:prstGeom prst="rect">
            <a:avLst/>
          </a:prstGeom>
        </p:spPr>
      </p:pic>
      <p:pic>
        <p:nvPicPr>
          <p:cNvPr id="21" name="Image 19" descr="preencoded.png"/>
          <p:cNvPicPr>
            <a:picLocks noChangeAspect="1"/>
          </p:cNvPicPr>
          <p:nvPr/>
        </p:nvPicPr>
        <p:blipFill>
          <a:blip r:embed="rId19"/>
          <a:stretch>
            <a:fillRect/>
          </a:stretch>
        </p:blipFill>
        <p:spPr>
          <a:xfrm>
            <a:off x="6477000" y="3619500"/>
            <a:ext cx="5257800" cy="2286000"/>
          </a:xfrm>
          <a:prstGeom prst="rect">
            <a:avLst/>
          </a:prstGeom>
        </p:spPr>
      </p:pic>
      <p:pic>
        <p:nvPicPr>
          <p:cNvPr id="22" name="Image 20" descr="preencoded.png"/>
          <p:cNvPicPr>
            <a:picLocks noChangeAspect="1"/>
          </p:cNvPicPr>
          <p:nvPr/>
        </p:nvPicPr>
        <p:blipFill>
          <a:blip r:embed="rId20"/>
          <a:stretch>
            <a:fillRect/>
          </a:stretch>
        </p:blipFill>
        <p:spPr>
          <a:xfrm>
            <a:off x="6591300" y="3619500"/>
            <a:ext cx="5257800" cy="381000"/>
          </a:xfrm>
          <a:prstGeom prst="rect">
            <a:avLst/>
          </a:prstGeom>
        </p:spPr>
      </p:pic>
      <p:pic>
        <p:nvPicPr>
          <p:cNvPr id="23" name="Image 21" descr="preencoded.png"/>
          <p:cNvPicPr>
            <a:picLocks noChangeAspect="1"/>
          </p:cNvPicPr>
          <p:nvPr/>
        </p:nvPicPr>
        <p:blipFill>
          <a:blip r:embed="rId21"/>
          <a:stretch>
            <a:fillRect/>
          </a:stretch>
        </p:blipFill>
        <p:spPr>
          <a:xfrm>
            <a:off x="6667500" y="3733800"/>
            <a:ext cx="152400" cy="152400"/>
          </a:xfrm>
          <a:prstGeom prst="rect">
            <a:avLst/>
          </a:prstGeom>
        </p:spPr>
      </p:pic>
      <p:pic>
        <p:nvPicPr>
          <p:cNvPr id="24" name="Image 22" descr="preencoded.png"/>
          <p:cNvPicPr>
            <a:picLocks noChangeAspect="1"/>
          </p:cNvPicPr>
          <p:nvPr/>
        </p:nvPicPr>
        <p:blipFill>
          <a:blip r:embed="rId22"/>
          <a:stretch>
            <a:fillRect/>
          </a:stretch>
        </p:blipFill>
        <p:spPr>
          <a:xfrm>
            <a:off x="6591300" y="4095750"/>
            <a:ext cx="5257800" cy="381000"/>
          </a:xfrm>
          <a:prstGeom prst="rect">
            <a:avLst/>
          </a:prstGeom>
        </p:spPr>
      </p:pic>
      <p:pic>
        <p:nvPicPr>
          <p:cNvPr id="25" name="Image 23" descr="preencoded.png"/>
          <p:cNvPicPr>
            <a:picLocks noChangeAspect="1"/>
          </p:cNvPicPr>
          <p:nvPr/>
        </p:nvPicPr>
        <p:blipFill>
          <a:blip r:embed="rId23"/>
          <a:stretch>
            <a:fillRect/>
          </a:stretch>
        </p:blipFill>
        <p:spPr>
          <a:xfrm>
            <a:off x="6667500" y="4210050"/>
            <a:ext cx="152400" cy="152400"/>
          </a:xfrm>
          <a:prstGeom prst="rect">
            <a:avLst/>
          </a:prstGeom>
        </p:spPr>
      </p:pic>
      <p:pic>
        <p:nvPicPr>
          <p:cNvPr id="26" name="Image 24" descr="preencoded.png"/>
          <p:cNvPicPr>
            <a:picLocks noChangeAspect="1"/>
          </p:cNvPicPr>
          <p:nvPr/>
        </p:nvPicPr>
        <p:blipFill>
          <a:blip r:embed="rId24"/>
          <a:stretch>
            <a:fillRect/>
          </a:stretch>
        </p:blipFill>
        <p:spPr>
          <a:xfrm>
            <a:off x="6591300" y="4572000"/>
            <a:ext cx="5257800" cy="381000"/>
          </a:xfrm>
          <a:prstGeom prst="rect">
            <a:avLst/>
          </a:prstGeom>
        </p:spPr>
      </p:pic>
      <p:pic>
        <p:nvPicPr>
          <p:cNvPr id="27" name="Image 25" descr="preencoded.png"/>
          <p:cNvPicPr>
            <a:picLocks noChangeAspect="1"/>
          </p:cNvPicPr>
          <p:nvPr/>
        </p:nvPicPr>
        <p:blipFill>
          <a:blip r:embed="rId25"/>
          <a:stretch>
            <a:fillRect/>
          </a:stretch>
        </p:blipFill>
        <p:spPr>
          <a:xfrm>
            <a:off x="6667500" y="4686300"/>
            <a:ext cx="133350" cy="152400"/>
          </a:xfrm>
          <a:prstGeom prst="rect">
            <a:avLst/>
          </a:prstGeom>
        </p:spPr>
      </p:pic>
      <p:sp>
        <p:nvSpPr>
          <p:cNvPr id="28" name="Text 0"/>
          <p:cNvSpPr/>
          <p:nvPr/>
        </p:nvSpPr>
        <p:spPr>
          <a:xfrm>
            <a:off x="381000" y="1524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How DynamoDB Streams Works</a:t>
            </a:r>
            <a:endParaRPr lang="en-US" sz="2700" dirty="0"/>
          </a:p>
        </p:txBody>
      </p:sp>
      <p:sp>
        <p:nvSpPr>
          <p:cNvPr id="29" name="Text 1"/>
          <p:cNvSpPr/>
          <p:nvPr/>
        </p:nvSpPr>
        <p:spPr>
          <a:xfrm>
            <a:off x="304800" y="990600"/>
            <a:ext cx="66751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Sharded, Append-Only Log</a:t>
            </a:r>
            <a:endParaRPr lang="en-US" sz="1800" dirty="0"/>
          </a:p>
        </p:txBody>
      </p:sp>
      <p:sp>
        <p:nvSpPr>
          <p:cNvPr id="30" name="Text 2"/>
          <p:cNvSpPr/>
          <p:nvPr/>
        </p:nvSpPr>
        <p:spPr>
          <a:xfrm>
            <a:off x="304800" y="1447800"/>
            <a:ext cx="5562600" cy="8001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DynamoDB Streams functions as a sharded, append-only log that meticulously records every modification made to a DynamoDB table.</a:t>
            </a:r>
            <a:endParaRPr lang="en-US" sz="1500" dirty="0"/>
          </a:p>
        </p:txBody>
      </p:sp>
      <p:sp>
        <p:nvSpPr>
          <p:cNvPr id="31" name="Text 3"/>
          <p:cNvSpPr/>
          <p:nvPr/>
        </p:nvSpPr>
        <p:spPr>
          <a:xfrm>
            <a:off x="800100" y="2476500"/>
            <a:ext cx="477589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Ordered Sequence</a:t>
            </a:r>
            <a:endParaRPr lang="en-US" sz="1500" dirty="0"/>
          </a:p>
        </p:txBody>
      </p:sp>
      <p:sp>
        <p:nvSpPr>
          <p:cNvPr id="32" name="Text 4"/>
          <p:cNvSpPr/>
          <p:nvPr/>
        </p:nvSpPr>
        <p:spPr>
          <a:xfrm>
            <a:off x="800100" y="2743200"/>
            <a:ext cx="5731073"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Records reflect the true sequence of item modifications</a:t>
            </a:r>
            <a:endParaRPr lang="en-US" sz="1350" dirty="0"/>
          </a:p>
        </p:txBody>
      </p:sp>
      <p:sp>
        <p:nvSpPr>
          <p:cNvPr id="33" name="Text 5"/>
          <p:cNvSpPr/>
          <p:nvPr/>
        </p:nvSpPr>
        <p:spPr>
          <a:xfrm>
            <a:off x="800100" y="3124200"/>
            <a:ext cx="427607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Reliable Capture</a:t>
            </a:r>
            <a:endParaRPr lang="en-US" sz="1500" dirty="0"/>
          </a:p>
        </p:txBody>
      </p:sp>
      <p:sp>
        <p:nvSpPr>
          <p:cNvPr id="34" name="Text 6"/>
          <p:cNvSpPr/>
          <p:nvPr/>
        </p:nvSpPr>
        <p:spPr>
          <a:xfrm>
            <a:off x="800100" y="3390900"/>
            <a:ext cx="427607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Each stream record appears exactly once</a:t>
            </a:r>
            <a:endParaRPr lang="en-US" sz="1350" dirty="0"/>
          </a:p>
        </p:txBody>
      </p:sp>
      <p:sp>
        <p:nvSpPr>
          <p:cNvPr id="35" name="Text 7"/>
          <p:cNvSpPr/>
          <p:nvPr/>
        </p:nvSpPr>
        <p:spPr>
          <a:xfrm>
            <a:off x="800100" y="3771900"/>
            <a:ext cx="44907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24-Hour Retention</a:t>
            </a:r>
            <a:endParaRPr lang="en-US" sz="1500" dirty="0"/>
          </a:p>
        </p:txBody>
      </p:sp>
      <p:sp>
        <p:nvSpPr>
          <p:cNvPr id="36" name="Text 8"/>
          <p:cNvSpPr/>
          <p:nvPr/>
        </p:nvSpPr>
        <p:spPr>
          <a:xfrm>
            <a:off x="800100" y="4038600"/>
            <a:ext cx="5388888"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Stream data is retained for a rolling 24-hour window</a:t>
            </a:r>
            <a:endParaRPr lang="en-US" sz="1350" dirty="0"/>
          </a:p>
        </p:txBody>
      </p:sp>
      <p:sp>
        <p:nvSpPr>
          <p:cNvPr id="37" name="Text 9"/>
          <p:cNvSpPr/>
          <p:nvPr/>
        </p:nvSpPr>
        <p:spPr>
          <a:xfrm>
            <a:off x="666750" y="4686300"/>
            <a:ext cx="52578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 This mechanism ensures that all changes are captured in an ordered and reliable sequence, forming the backbone for event-driven architectures and data synchronization tasks.</a:t>
            </a:r>
            <a:endParaRPr lang="en-US" sz="1350" dirty="0"/>
          </a:p>
        </p:txBody>
      </p:sp>
      <p:sp>
        <p:nvSpPr>
          <p:cNvPr id="38" name="Text 10"/>
          <p:cNvSpPr/>
          <p:nvPr/>
        </p:nvSpPr>
        <p:spPr>
          <a:xfrm>
            <a:off x="6324600" y="990600"/>
            <a:ext cx="5562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Stream Mechanism</a:t>
            </a:r>
            <a:endParaRPr lang="en-US" sz="1800" dirty="0"/>
          </a:p>
        </p:txBody>
      </p:sp>
      <p:sp>
        <p:nvSpPr>
          <p:cNvPr id="39" name="Text 11"/>
          <p:cNvSpPr/>
          <p:nvPr/>
        </p:nvSpPr>
        <p:spPr>
          <a:xfrm>
            <a:off x="7048500" y="1600200"/>
            <a:ext cx="2172414"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DynamoDB Table</a:t>
            </a:r>
            <a:endParaRPr lang="en-US" sz="1500" dirty="0"/>
          </a:p>
        </p:txBody>
      </p:sp>
      <p:sp>
        <p:nvSpPr>
          <p:cNvPr id="40" name="Text 12"/>
          <p:cNvSpPr/>
          <p:nvPr/>
        </p:nvSpPr>
        <p:spPr>
          <a:xfrm>
            <a:off x="7048500" y="1866900"/>
            <a:ext cx="217241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Primary data store</a:t>
            </a:r>
            <a:endParaRPr lang="en-US" sz="1200" dirty="0"/>
          </a:p>
        </p:txBody>
      </p:sp>
      <p:sp>
        <p:nvSpPr>
          <p:cNvPr id="41" name="Text 13"/>
          <p:cNvSpPr/>
          <p:nvPr/>
        </p:nvSpPr>
        <p:spPr>
          <a:xfrm>
            <a:off x="6819900" y="2400300"/>
            <a:ext cx="797421"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Shard 1</a:t>
            </a:r>
            <a:endParaRPr lang="en-US" sz="1200" dirty="0"/>
          </a:p>
        </p:txBody>
      </p:sp>
      <p:sp>
        <p:nvSpPr>
          <p:cNvPr id="42" name="Text 14"/>
          <p:cNvSpPr/>
          <p:nvPr/>
        </p:nvSpPr>
        <p:spPr>
          <a:xfrm>
            <a:off x="6743700" y="2705100"/>
            <a:ext cx="1161752"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Partitioned log</a:t>
            </a:r>
            <a:endParaRPr lang="en-US" sz="1050" dirty="0"/>
          </a:p>
        </p:txBody>
      </p:sp>
      <p:sp>
        <p:nvSpPr>
          <p:cNvPr id="43" name="Text 15"/>
          <p:cNvSpPr/>
          <p:nvPr/>
        </p:nvSpPr>
        <p:spPr>
          <a:xfrm>
            <a:off x="9525000" y="2400300"/>
            <a:ext cx="797421"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Shard 2</a:t>
            </a:r>
            <a:endParaRPr lang="en-US" sz="1200" dirty="0"/>
          </a:p>
        </p:txBody>
      </p:sp>
      <p:sp>
        <p:nvSpPr>
          <p:cNvPr id="44" name="Text 16"/>
          <p:cNvSpPr/>
          <p:nvPr/>
        </p:nvSpPr>
        <p:spPr>
          <a:xfrm>
            <a:off x="9448800" y="2705100"/>
            <a:ext cx="1161752"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Partitioned log</a:t>
            </a:r>
            <a:endParaRPr lang="en-US" sz="1050" dirty="0"/>
          </a:p>
        </p:txBody>
      </p:sp>
      <p:sp>
        <p:nvSpPr>
          <p:cNvPr id="45" name="Text 17"/>
          <p:cNvSpPr/>
          <p:nvPr/>
        </p:nvSpPr>
        <p:spPr>
          <a:xfrm>
            <a:off x="6896100" y="3695700"/>
            <a:ext cx="1347133"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INSERT: Item A</a:t>
            </a:r>
            <a:endParaRPr lang="en-US" sz="1200" dirty="0"/>
          </a:p>
        </p:txBody>
      </p:sp>
      <p:sp>
        <p:nvSpPr>
          <p:cNvPr id="46" name="Text 18"/>
          <p:cNvSpPr/>
          <p:nvPr/>
        </p:nvSpPr>
        <p:spPr>
          <a:xfrm>
            <a:off x="6896100" y="4171950"/>
            <a:ext cx="1439644"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UPDATE: Item B</a:t>
            </a:r>
            <a:endParaRPr lang="en-US" sz="1200" dirty="0"/>
          </a:p>
        </p:txBody>
      </p:sp>
      <p:sp>
        <p:nvSpPr>
          <p:cNvPr id="47" name="Text 19"/>
          <p:cNvSpPr/>
          <p:nvPr/>
        </p:nvSpPr>
        <p:spPr>
          <a:xfrm>
            <a:off x="6877050" y="4648200"/>
            <a:ext cx="1423035"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DELETE: Item C</a:t>
            </a:r>
            <a:endParaRPr lang="en-US" sz="1200" dirty="0"/>
          </a:p>
        </p:txBody>
      </p:sp>
      <p:sp>
        <p:nvSpPr>
          <p:cNvPr id="48" name="Text 20"/>
          <p:cNvSpPr/>
          <p:nvPr/>
        </p:nvSpPr>
        <p:spPr>
          <a:xfrm>
            <a:off x="381000" y="6515100"/>
            <a:ext cx="184844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Streams</a:t>
            </a:r>
            <a:endParaRPr lang="en-US" sz="1200" dirty="0"/>
          </a:p>
        </p:txBody>
      </p:sp>
      <p:sp>
        <p:nvSpPr>
          <p:cNvPr id="49" name="Text 21"/>
          <p:cNvSpPr/>
          <p:nvPr/>
        </p:nvSpPr>
        <p:spPr>
          <a:xfrm>
            <a:off x="11371808" y="65151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4 / 14</a:t>
            </a:r>
            <a:endParaRPr lang="en-US" sz="12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104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81000" y="2857500"/>
            <a:ext cx="457200" cy="457200"/>
          </a:xfrm>
          <a:prstGeom prst="rect">
            <a:avLst/>
          </a:prstGeom>
        </p:spPr>
      </p:pic>
      <p:pic>
        <p:nvPicPr>
          <p:cNvPr id="5" name="Image 3" descr="preencoded.png"/>
          <p:cNvPicPr>
            <a:picLocks noChangeAspect="1"/>
          </p:cNvPicPr>
          <p:nvPr/>
        </p:nvPicPr>
        <p:blipFill>
          <a:blip r:embed="rId6"/>
          <a:stretch>
            <a:fillRect/>
          </a:stretch>
        </p:blipFill>
        <p:spPr>
          <a:xfrm>
            <a:off x="481012" y="2933700"/>
            <a:ext cx="257175" cy="304800"/>
          </a:xfrm>
          <a:prstGeom prst="rect">
            <a:avLst/>
          </a:prstGeom>
        </p:spPr>
      </p:pic>
      <p:pic>
        <p:nvPicPr>
          <p:cNvPr id="6" name="Image 4" descr="preencoded.png"/>
          <p:cNvPicPr>
            <a:picLocks noChangeAspect="1"/>
          </p:cNvPicPr>
          <p:nvPr/>
        </p:nvPicPr>
        <p:blipFill>
          <a:blip r:embed="rId7"/>
          <a:stretch>
            <a:fillRect/>
          </a:stretch>
        </p:blipFill>
        <p:spPr>
          <a:xfrm>
            <a:off x="381000" y="3467100"/>
            <a:ext cx="457200" cy="457200"/>
          </a:xfrm>
          <a:prstGeom prst="rect">
            <a:avLst/>
          </a:prstGeom>
        </p:spPr>
      </p:pic>
      <p:pic>
        <p:nvPicPr>
          <p:cNvPr id="7" name="Image 5" descr="preencoded.png"/>
          <p:cNvPicPr>
            <a:picLocks noChangeAspect="1"/>
          </p:cNvPicPr>
          <p:nvPr/>
        </p:nvPicPr>
        <p:blipFill>
          <a:blip r:embed="rId8"/>
          <a:stretch>
            <a:fillRect/>
          </a:stretch>
        </p:blipFill>
        <p:spPr>
          <a:xfrm>
            <a:off x="481012" y="3543300"/>
            <a:ext cx="257175" cy="304800"/>
          </a:xfrm>
          <a:prstGeom prst="rect">
            <a:avLst/>
          </a:prstGeom>
        </p:spPr>
      </p:pic>
      <p:pic>
        <p:nvPicPr>
          <p:cNvPr id="8" name="Image 6" descr="preencoded.png"/>
          <p:cNvPicPr>
            <a:picLocks noChangeAspect="1"/>
          </p:cNvPicPr>
          <p:nvPr/>
        </p:nvPicPr>
        <p:blipFill>
          <a:blip r:embed="rId7"/>
          <a:stretch>
            <a:fillRect/>
          </a:stretch>
        </p:blipFill>
        <p:spPr>
          <a:xfrm>
            <a:off x="381000" y="4076700"/>
            <a:ext cx="457200" cy="457200"/>
          </a:xfrm>
          <a:prstGeom prst="rect">
            <a:avLst/>
          </a:prstGeom>
        </p:spPr>
      </p:pic>
      <p:pic>
        <p:nvPicPr>
          <p:cNvPr id="9" name="Image 7" descr="preencoded.png"/>
          <p:cNvPicPr>
            <a:picLocks noChangeAspect="1"/>
          </p:cNvPicPr>
          <p:nvPr/>
        </p:nvPicPr>
        <p:blipFill>
          <a:blip r:embed="rId9"/>
          <a:stretch>
            <a:fillRect/>
          </a:stretch>
        </p:blipFill>
        <p:spPr>
          <a:xfrm>
            <a:off x="466725" y="4152900"/>
            <a:ext cx="285750" cy="304800"/>
          </a:xfrm>
          <a:prstGeom prst="rect">
            <a:avLst/>
          </a:prstGeom>
        </p:spPr>
      </p:pic>
      <p:pic>
        <p:nvPicPr>
          <p:cNvPr id="10" name="Image 8" descr="preencoded.png"/>
          <p:cNvPicPr>
            <a:picLocks noChangeAspect="1"/>
          </p:cNvPicPr>
          <p:nvPr/>
        </p:nvPicPr>
        <p:blipFill>
          <a:blip r:embed="rId10"/>
          <a:stretch>
            <a:fillRect/>
          </a:stretch>
        </p:blipFill>
        <p:spPr>
          <a:xfrm>
            <a:off x="381000" y="4838700"/>
            <a:ext cx="5410200" cy="1333500"/>
          </a:xfrm>
          <a:prstGeom prst="rect">
            <a:avLst/>
          </a:prstGeom>
        </p:spPr>
      </p:pic>
      <p:pic>
        <p:nvPicPr>
          <p:cNvPr id="11" name="Image 9" descr="preencoded.png"/>
          <p:cNvPicPr>
            <a:picLocks noChangeAspect="1"/>
          </p:cNvPicPr>
          <p:nvPr/>
        </p:nvPicPr>
        <p:blipFill>
          <a:blip r:embed="rId11"/>
          <a:stretch>
            <a:fillRect/>
          </a:stretch>
        </p:blipFill>
        <p:spPr>
          <a:xfrm>
            <a:off x="571500" y="5429250"/>
            <a:ext cx="152400" cy="152400"/>
          </a:xfrm>
          <a:prstGeom prst="rect">
            <a:avLst/>
          </a:prstGeom>
        </p:spPr>
      </p:pic>
      <p:pic>
        <p:nvPicPr>
          <p:cNvPr id="12" name="Image 10" descr="preencoded.png"/>
          <p:cNvPicPr>
            <a:picLocks noChangeAspect="1"/>
          </p:cNvPicPr>
          <p:nvPr/>
        </p:nvPicPr>
        <p:blipFill>
          <a:blip r:embed="rId12"/>
          <a:stretch>
            <a:fillRect/>
          </a:stretch>
        </p:blipFill>
        <p:spPr>
          <a:xfrm>
            <a:off x="571500" y="5772150"/>
            <a:ext cx="152400" cy="152400"/>
          </a:xfrm>
          <a:prstGeom prst="rect">
            <a:avLst/>
          </a:prstGeom>
        </p:spPr>
      </p:pic>
      <p:pic>
        <p:nvPicPr>
          <p:cNvPr id="13" name="Image 11" descr="preencoded.png"/>
          <p:cNvPicPr>
            <a:picLocks noChangeAspect="1"/>
          </p:cNvPicPr>
          <p:nvPr/>
        </p:nvPicPr>
        <p:blipFill>
          <a:blip r:embed="rId13"/>
          <a:stretch>
            <a:fillRect/>
          </a:stretch>
        </p:blipFill>
        <p:spPr>
          <a:xfrm>
            <a:off x="6400800" y="1638300"/>
            <a:ext cx="5410200" cy="800100"/>
          </a:xfrm>
          <a:prstGeom prst="rect">
            <a:avLst/>
          </a:prstGeom>
        </p:spPr>
      </p:pic>
      <p:pic>
        <p:nvPicPr>
          <p:cNvPr id="14" name="Image 12" descr="preencoded.png"/>
          <p:cNvPicPr>
            <a:picLocks noChangeAspect="1"/>
          </p:cNvPicPr>
          <p:nvPr/>
        </p:nvPicPr>
        <p:blipFill>
          <a:blip r:embed="rId14"/>
          <a:stretch>
            <a:fillRect/>
          </a:stretch>
        </p:blipFill>
        <p:spPr>
          <a:xfrm>
            <a:off x="6553200" y="1809750"/>
            <a:ext cx="457200" cy="457200"/>
          </a:xfrm>
          <a:prstGeom prst="rect">
            <a:avLst/>
          </a:prstGeom>
        </p:spPr>
      </p:pic>
      <p:pic>
        <p:nvPicPr>
          <p:cNvPr id="15" name="Image 13" descr="preencoded.png"/>
          <p:cNvPicPr>
            <a:picLocks noChangeAspect="1"/>
          </p:cNvPicPr>
          <p:nvPr/>
        </p:nvPicPr>
        <p:blipFill>
          <a:blip r:embed="rId15"/>
          <a:stretch>
            <a:fillRect/>
          </a:stretch>
        </p:blipFill>
        <p:spPr>
          <a:xfrm>
            <a:off x="7753350" y="2552700"/>
            <a:ext cx="2705100" cy="19050"/>
          </a:xfrm>
          <a:prstGeom prst="rect">
            <a:avLst/>
          </a:prstGeom>
        </p:spPr>
      </p:pic>
      <p:pic>
        <p:nvPicPr>
          <p:cNvPr id="16" name="Image 14" descr="preencoded.png"/>
          <p:cNvPicPr>
            <a:picLocks noChangeAspect="1"/>
          </p:cNvPicPr>
          <p:nvPr/>
        </p:nvPicPr>
        <p:blipFill>
          <a:blip r:embed="rId16"/>
          <a:stretch>
            <a:fillRect/>
          </a:stretch>
        </p:blipFill>
        <p:spPr>
          <a:xfrm>
            <a:off x="6400800" y="2609850"/>
            <a:ext cx="5410200" cy="800100"/>
          </a:xfrm>
          <a:prstGeom prst="rect">
            <a:avLst/>
          </a:prstGeom>
        </p:spPr>
      </p:pic>
      <p:pic>
        <p:nvPicPr>
          <p:cNvPr id="17" name="Image 15" descr="preencoded.png"/>
          <p:cNvPicPr>
            <a:picLocks noChangeAspect="1"/>
          </p:cNvPicPr>
          <p:nvPr/>
        </p:nvPicPr>
        <p:blipFill>
          <a:blip r:embed="rId17"/>
          <a:stretch>
            <a:fillRect/>
          </a:stretch>
        </p:blipFill>
        <p:spPr>
          <a:xfrm>
            <a:off x="6553200" y="2781300"/>
            <a:ext cx="457200" cy="457200"/>
          </a:xfrm>
          <a:prstGeom prst="rect">
            <a:avLst/>
          </a:prstGeom>
        </p:spPr>
      </p:pic>
      <p:pic>
        <p:nvPicPr>
          <p:cNvPr id="18" name="Image 16" descr="preencoded.png"/>
          <p:cNvPicPr>
            <a:picLocks noChangeAspect="1"/>
          </p:cNvPicPr>
          <p:nvPr/>
        </p:nvPicPr>
        <p:blipFill>
          <a:blip r:embed="rId18"/>
          <a:stretch>
            <a:fillRect/>
          </a:stretch>
        </p:blipFill>
        <p:spPr>
          <a:xfrm>
            <a:off x="7753350" y="3524250"/>
            <a:ext cx="2705100" cy="19050"/>
          </a:xfrm>
          <a:prstGeom prst="rect">
            <a:avLst/>
          </a:prstGeom>
        </p:spPr>
      </p:pic>
      <p:pic>
        <p:nvPicPr>
          <p:cNvPr id="19" name="Image 17" descr="preencoded.png"/>
          <p:cNvPicPr>
            <a:picLocks noChangeAspect="1"/>
          </p:cNvPicPr>
          <p:nvPr/>
        </p:nvPicPr>
        <p:blipFill>
          <a:blip r:embed="rId16"/>
          <a:stretch>
            <a:fillRect/>
          </a:stretch>
        </p:blipFill>
        <p:spPr>
          <a:xfrm>
            <a:off x="6400800" y="3581400"/>
            <a:ext cx="5410200" cy="800100"/>
          </a:xfrm>
          <a:prstGeom prst="rect">
            <a:avLst/>
          </a:prstGeom>
        </p:spPr>
      </p:pic>
      <p:pic>
        <p:nvPicPr>
          <p:cNvPr id="20" name="Image 18" descr="preencoded.png"/>
          <p:cNvPicPr>
            <a:picLocks noChangeAspect="1"/>
          </p:cNvPicPr>
          <p:nvPr/>
        </p:nvPicPr>
        <p:blipFill>
          <a:blip r:embed="rId19"/>
          <a:stretch>
            <a:fillRect/>
          </a:stretch>
        </p:blipFill>
        <p:spPr>
          <a:xfrm>
            <a:off x="6553200" y="3752850"/>
            <a:ext cx="457200" cy="457200"/>
          </a:xfrm>
          <a:prstGeom prst="rect">
            <a:avLst/>
          </a:prstGeom>
        </p:spPr>
      </p:pic>
      <p:pic>
        <p:nvPicPr>
          <p:cNvPr id="21" name="Image 19" descr="preencoded.png"/>
          <p:cNvPicPr>
            <a:picLocks noChangeAspect="1"/>
          </p:cNvPicPr>
          <p:nvPr/>
        </p:nvPicPr>
        <p:blipFill>
          <a:blip r:embed="rId15"/>
          <a:stretch>
            <a:fillRect/>
          </a:stretch>
        </p:blipFill>
        <p:spPr>
          <a:xfrm>
            <a:off x="7753350" y="4495800"/>
            <a:ext cx="2705100" cy="19050"/>
          </a:xfrm>
          <a:prstGeom prst="rect">
            <a:avLst/>
          </a:prstGeom>
        </p:spPr>
      </p:pic>
      <p:pic>
        <p:nvPicPr>
          <p:cNvPr id="22" name="Image 20" descr="preencoded.png"/>
          <p:cNvPicPr>
            <a:picLocks noChangeAspect="1"/>
          </p:cNvPicPr>
          <p:nvPr/>
        </p:nvPicPr>
        <p:blipFill>
          <a:blip r:embed="rId16"/>
          <a:stretch>
            <a:fillRect/>
          </a:stretch>
        </p:blipFill>
        <p:spPr>
          <a:xfrm>
            <a:off x="6400800" y="4552950"/>
            <a:ext cx="5410200" cy="800100"/>
          </a:xfrm>
          <a:prstGeom prst="rect">
            <a:avLst/>
          </a:prstGeom>
        </p:spPr>
      </p:pic>
      <p:pic>
        <p:nvPicPr>
          <p:cNvPr id="23" name="Image 21" descr="preencoded.png"/>
          <p:cNvPicPr>
            <a:picLocks noChangeAspect="1"/>
          </p:cNvPicPr>
          <p:nvPr/>
        </p:nvPicPr>
        <p:blipFill>
          <a:blip r:embed="rId20"/>
          <a:stretch>
            <a:fillRect/>
          </a:stretch>
        </p:blipFill>
        <p:spPr>
          <a:xfrm>
            <a:off x="6553200" y="4724400"/>
            <a:ext cx="457200" cy="457200"/>
          </a:xfrm>
          <a:prstGeom prst="rect">
            <a:avLst/>
          </a:prstGeom>
        </p:spPr>
      </p:pic>
      <p:sp>
        <p:nvSpPr>
          <p:cNvPr id="24" name="Text 0"/>
          <p:cNvSpPr/>
          <p:nvPr/>
        </p:nvSpPr>
        <p:spPr>
          <a:xfrm>
            <a:off x="381000" y="1524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Configuring DynamoDB Streams</a:t>
            </a:r>
            <a:endParaRPr lang="en-US" sz="2700" dirty="0"/>
          </a:p>
        </p:txBody>
      </p:sp>
      <p:sp>
        <p:nvSpPr>
          <p:cNvPr id="25" name="Text 1"/>
          <p:cNvSpPr/>
          <p:nvPr/>
        </p:nvSpPr>
        <p:spPr>
          <a:xfrm>
            <a:off x="381000" y="1066800"/>
            <a:ext cx="649224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Enabling Streams</a:t>
            </a:r>
            <a:endParaRPr lang="en-US" sz="2250" dirty="0"/>
          </a:p>
        </p:txBody>
      </p:sp>
      <p:sp>
        <p:nvSpPr>
          <p:cNvPr id="26" name="Text 2"/>
          <p:cNvSpPr/>
          <p:nvPr/>
        </p:nvSpPr>
        <p:spPr>
          <a:xfrm>
            <a:off x="381000" y="1638300"/>
            <a:ext cx="54102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DynamoDB Streams can be enabled for a table either during its creation or by updating an existing table.</a:t>
            </a:r>
            <a:endParaRPr lang="en-US" sz="1500" dirty="0"/>
          </a:p>
        </p:txBody>
      </p:sp>
      <p:sp>
        <p:nvSpPr>
          <p:cNvPr id="27" name="Text 3"/>
          <p:cNvSpPr/>
          <p:nvPr/>
        </p:nvSpPr>
        <p:spPr>
          <a:xfrm>
            <a:off x="381000" y="2400300"/>
            <a:ext cx="64922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Configuration Methods</a:t>
            </a:r>
            <a:endParaRPr lang="en-US" sz="1800" dirty="0"/>
          </a:p>
        </p:txBody>
      </p:sp>
      <p:sp>
        <p:nvSpPr>
          <p:cNvPr id="28" name="Text 4"/>
          <p:cNvSpPr/>
          <p:nvPr/>
        </p:nvSpPr>
        <p:spPr>
          <a:xfrm>
            <a:off x="990600" y="2952750"/>
            <a:ext cx="3073777"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AWS Management Console</a:t>
            </a:r>
            <a:endParaRPr lang="en-US" sz="1500" dirty="0"/>
          </a:p>
        </p:txBody>
      </p:sp>
      <p:sp>
        <p:nvSpPr>
          <p:cNvPr id="29" name="Text 5"/>
          <p:cNvSpPr/>
          <p:nvPr/>
        </p:nvSpPr>
        <p:spPr>
          <a:xfrm>
            <a:off x="990600" y="3562350"/>
            <a:ext cx="4013359"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AWS Command Line Interface (CLI)</a:t>
            </a:r>
            <a:endParaRPr lang="en-US" sz="1500" dirty="0"/>
          </a:p>
        </p:txBody>
      </p:sp>
      <p:sp>
        <p:nvSpPr>
          <p:cNvPr id="30" name="Text 6"/>
          <p:cNvSpPr/>
          <p:nvPr/>
        </p:nvSpPr>
        <p:spPr>
          <a:xfrm>
            <a:off x="990600" y="4171950"/>
            <a:ext cx="4543068"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AWS Software Development Kits (SDKs)</a:t>
            </a:r>
            <a:endParaRPr lang="en-US" sz="1500" dirty="0"/>
          </a:p>
        </p:txBody>
      </p:sp>
      <p:sp>
        <p:nvSpPr>
          <p:cNvPr id="31" name="Text 7"/>
          <p:cNvSpPr/>
          <p:nvPr/>
        </p:nvSpPr>
        <p:spPr>
          <a:xfrm>
            <a:off x="571500" y="5029200"/>
            <a:ext cx="5029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API Operations</a:t>
            </a:r>
            <a:endParaRPr lang="en-US" sz="1500" dirty="0"/>
          </a:p>
        </p:txBody>
      </p:sp>
      <p:sp>
        <p:nvSpPr>
          <p:cNvPr id="32" name="Text 8"/>
          <p:cNvSpPr/>
          <p:nvPr/>
        </p:nvSpPr>
        <p:spPr>
          <a:xfrm>
            <a:off x="838200" y="5372100"/>
            <a:ext cx="288804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CreateTable - for new tables</a:t>
            </a:r>
            <a:endParaRPr lang="en-US" sz="1350" dirty="0"/>
          </a:p>
        </p:txBody>
      </p:sp>
      <p:sp>
        <p:nvSpPr>
          <p:cNvPr id="33" name="Text 9"/>
          <p:cNvSpPr/>
          <p:nvPr/>
        </p:nvSpPr>
        <p:spPr>
          <a:xfrm>
            <a:off x="838200" y="5715000"/>
            <a:ext cx="3332024"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UpdateTable - for existing tables</a:t>
            </a:r>
            <a:endParaRPr lang="en-US" sz="1350" dirty="0"/>
          </a:p>
        </p:txBody>
      </p:sp>
      <p:sp>
        <p:nvSpPr>
          <p:cNvPr id="34" name="Text 10"/>
          <p:cNvSpPr/>
          <p:nvPr/>
        </p:nvSpPr>
        <p:spPr>
          <a:xfrm>
            <a:off x="6400800" y="1066800"/>
            <a:ext cx="649224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Configuration Process</a:t>
            </a:r>
            <a:endParaRPr lang="en-US" sz="2250" dirty="0"/>
          </a:p>
        </p:txBody>
      </p:sp>
      <p:sp>
        <p:nvSpPr>
          <p:cNvPr id="35" name="Text 11"/>
          <p:cNvSpPr/>
          <p:nvPr/>
        </p:nvSpPr>
        <p:spPr>
          <a:xfrm>
            <a:off x="6728668" y="1809750"/>
            <a:ext cx="4572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1</a:t>
            </a:r>
            <a:endParaRPr lang="en-US" sz="1200" dirty="0"/>
          </a:p>
        </p:txBody>
      </p:sp>
      <p:sp>
        <p:nvSpPr>
          <p:cNvPr id="36" name="Text 12"/>
          <p:cNvSpPr/>
          <p:nvPr/>
        </p:nvSpPr>
        <p:spPr>
          <a:xfrm>
            <a:off x="7162800" y="1790700"/>
            <a:ext cx="253531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Choose Table</a:t>
            </a:r>
            <a:endParaRPr lang="en-US" sz="1500" dirty="0"/>
          </a:p>
        </p:txBody>
      </p:sp>
      <p:sp>
        <p:nvSpPr>
          <p:cNvPr id="37" name="Text 13"/>
          <p:cNvSpPr/>
          <p:nvPr/>
        </p:nvSpPr>
        <p:spPr>
          <a:xfrm>
            <a:off x="7162800" y="2057400"/>
            <a:ext cx="253531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Select the DynamoDB table</a:t>
            </a:r>
            <a:endParaRPr lang="en-US" sz="1200" dirty="0"/>
          </a:p>
        </p:txBody>
      </p:sp>
      <p:sp>
        <p:nvSpPr>
          <p:cNvPr id="38" name="Text 14"/>
          <p:cNvSpPr/>
          <p:nvPr/>
        </p:nvSpPr>
        <p:spPr>
          <a:xfrm>
            <a:off x="6728668" y="2781300"/>
            <a:ext cx="4572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2</a:t>
            </a:r>
            <a:endParaRPr lang="en-US" sz="1200" dirty="0"/>
          </a:p>
        </p:txBody>
      </p:sp>
      <p:sp>
        <p:nvSpPr>
          <p:cNvPr id="39" name="Text 15"/>
          <p:cNvSpPr/>
          <p:nvPr/>
        </p:nvSpPr>
        <p:spPr>
          <a:xfrm>
            <a:off x="7162800" y="2762250"/>
            <a:ext cx="26999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Enable Streams</a:t>
            </a:r>
            <a:endParaRPr lang="en-US" sz="1500" dirty="0"/>
          </a:p>
        </p:txBody>
      </p:sp>
      <p:sp>
        <p:nvSpPr>
          <p:cNvPr id="40" name="Text 16"/>
          <p:cNvSpPr/>
          <p:nvPr/>
        </p:nvSpPr>
        <p:spPr>
          <a:xfrm>
            <a:off x="7162800" y="3028950"/>
            <a:ext cx="269998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Set Stream Status to Enabled</a:t>
            </a:r>
            <a:endParaRPr lang="en-US" sz="1200" dirty="0"/>
          </a:p>
        </p:txBody>
      </p:sp>
      <p:sp>
        <p:nvSpPr>
          <p:cNvPr id="41" name="Text 17"/>
          <p:cNvSpPr/>
          <p:nvPr/>
        </p:nvSpPr>
        <p:spPr>
          <a:xfrm>
            <a:off x="6728668" y="3752850"/>
            <a:ext cx="4572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3</a:t>
            </a:r>
            <a:endParaRPr lang="en-US" sz="1200" dirty="0"/>
          </a:p>
        </p:txBody>
      </p:sp>
      <p:sp>
        <p:nvSpPr>
          <p:cNvPr id="42" name="Text 18"/>
          <p:cNvSpPr/>
          <p:nvPr/>
        </p:nvSpPr>
        <p:spPr>
          <a:xfrm>
            <a:off x="7162800" y="3733800"/>
            <a:ext cx="2365296"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Select View Type</a:t>
            </a:r>
            <a:endParaRPr lang="en-US" sz="1500" dirty="0"/>
          </a:p>
        </p:txBody>
      </p:sp>
      <p:sp>
        <p:nvSpPr>
          <p:cNvPr id="43" name="Text 19"/>
          <p:cNvSpPr/>
          <p:nvPr/>
        </p:nvSpPr>
        <p:spPr>
          <a:xfrm>
            <a:off x="7162800" y="4000500"/>
            <a:ext cx="236529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Choose Stream View Type</a:t>
            </a:r>
            <a:endParaRPr lang="en-US" sz="1200" dirty="0"/>
          </a:p>
        </p:txBody>
      </p:sp>
      <p:sp>
        <p:nvSpPr>
          <p:cNvPr id="44" name="Text 20"/>
          <p:cNvSpPr/>
          <p:nvPr/>
        </p:nvSpPr>
        <p:spPr>
          <a:xfrm>
            <a:off x="6728668" y="4724400"/>
            <a:ext cx="4572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4</a:t>
            </a:r>
            <a:endParaRPr lang="en-US" sz="1200" dirty="0"/>
          </a:p>
        </p:txBody>
      </p:sp>
      <p:sp>
        <p:nvSpPr>
          <p:cNvPr id="45" name="Text 21"/>
          <p:cNvSpPr/>
          <p:nvPr/>
        </p:nvSpPr>
        <p:spPr>
          <a:xfrm>
            <a:off x="7162800" y="4705350"/>
            <a:ext cx="274516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Configure and Create</a:t>
            </a:r>
            <a:endParaRPr lang="en-US" sz="1500" dirty="0"/>
          </a:p>
        </p:txBody>
      </p:sp>
      <p:sp>
        <p:nvSpPr>
          <p:cNvPr id="46" name="Text 22"/>
          <p:cNvSpPr/>
          <p:nvPr/>
        </p:nvSpPr>
        <p:spPr>
          <a:xfrm>
            <a:off x="7162800" y="4972050"/>
            <a:ext cx="2745165"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Finalize and enable streams</a:t>
            </a:r>
            <a:endParaRPr lang="en-US" sz="1200" dirty="0"/>
          </a:p>
        </p:txBody>
      </p:sp>
      <p:sp>
        <p:nvSpPr>
          <p:cNvPr id="47" name="Text 23"/>
          <p:cNvSpPr/>
          <p:nvPr/>
        </p:nvSpPr>
        <p:spPr>
          <a:xfrm>
            <a:off x="381000" y="6667500"/>
            <a:ext cx="184844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Streams</a:t>
            </a:r>
            <a:endParaRPr lang="en-US" sz="1200" dirty="0"/>
          </a:p>
        </p:txBody>
      </p:sp>
      <p:sp>
        <p:nvSpPr>
          <p:cNvPr id="48" name="Text 24"/>
          <p:cNvSpPr/>
          <p:nvPr/>
        </p:nvSpPr>
        <p:spPr>
          <a:xfrm>
            <a:off x="11371808" y="66675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5 / 14</a:t>
            </a:r>
            <a:endParaRPr lang="en-US" sz="12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658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1752600"/>
            <a:ext cx="5676900" cy="2667000"/>
          </a:xfrm>
          <a:prstGeom prst="rect">
            <a:avLst/>
          </a:prstGeom>
        </p:spPr>
      </p:pic>
      <p:pic>
        <p:nvPicPr>
          <p:cNvPr id="5" name="Image 3" descr="preencoded.png"/>
          <p:cNvPicPr>
            <a:picLocks noChangeAspect="1"/>
          </p:cNvPicPr>
          <p:nvPr/>
        </p:nvPicPr>
        <p:blipFill>
          <a:blip r:embed="rId6"/>
          <a:stretch>
            <a:fillRect/>
          </a:stretch>
        </p:blipFill>
        <p:spPr>
          <a:xfrm>
            <a:off x="533400" y="1981200"/>
            <a:ext cx="476250" cy="476250"/>
          </a:xfrm>
          <a:prstGeom prst="rect">
            <a:avLst/>
          </a:prstGeom>
        </p:spPr>
      </p:pic>
      <p:pic>
        <p:nvPicPr>
          <p:cNvPr id="6" name="Image 4" descr="preencoded.png"/>
          <p:cNvPicPr>
            <a:picLocks noChangeAspect="1"/>
          </p:cNvPicPr>
          <p:nvPr/>
        </p:nvPicPr>
        <p:blipFill>
          <a:blip r:embed="rId7"/>
          <a:stretch>
            <a:fillRect/>
          </a:stretch>
        </p:blipFill>
        <p:spPr>
          <a:xfrm>
            <a:off x="657225" y="2066925"/>
            <a:ext cx="228600" cy="304800"/>
          </a:xfrm>
          <a:prstGeom prst="rect">
            <a:avLst/>
          </a:prstGeom>
        </p:spPr>
      </p:pic>
      <p:pic>
        <p:nvPicPr>
          <p:cNvPr id="7" name="Image 5" descr="preencoded.png"/>
          <p:cNvPicPr>
            <a:picLocks noChangeAspect="1"/>
          </p:cNvPicPr>
          <p:nvPr/>
        </p:nvPicPr>
        <p:blipFill>
          <a:blip r:embed="rId8"/>
          <a:stretch>
            <a:fillRect/>
          </a:stretch>
        </p:blipFill>
        <p:spPr>
          <a:xfrm>
            <a:off x="1143000" y="3581400"/>
            <a:ext cx="4610100" cy="609600"/>
          </a:xfrm>
          <a:prstGeom prst="rect">
            <a:avLst/>
          </a:prstGeom>
        </p:spPr>
      </p:pic>
      <p:pic>
        <p:nvPicPr>
          <p:cNvPr id="8" name="Image 6" descr="preencoded.png"/>
          <p:cNvPicPr>
            <a:picLocks noChangeAspect="1"/>
          </p:cNvPicPr>
          <p:nvPr/>
        </p:nvPicPr>
        <p:blipFill>
          <a:blip r:embed="rId9"/>
          <a:stretch>
            <a:fillRect/>
          </a:stretch>
        </p:blipFill>
        <p:spPr>
          <a:xfrm>
            <a:off x="1257300" y="3714750"/>
            <a:ext cx="104775" cy="133350"/>
          </a:xfrm>
          <a:prstGeom prst="rect">
            <a:avLst/>
          </a:prstGeom>
        </p:spPr>
      </p:pic>
      <p:pic>
        <p:nvPicPr>
          <p:cNvPr id="9" name="Image 7" descr="preencoded.png"/>
          <p:cNvPicPr>
            <a:picLocks noChangeAspect="1"/>
          </p:cNvPicPr>
          <p:nvPr/>
        </p:nvPicPr>
        <p:blipFill>
          <a:blip r:embed="rId10"/>
          <a:stretch>
            <a:fillRect/>
          </a:stretch>
        </p:blipFill>
        <p:spPr>
          <a:xfrm>
            <a:off x="6210300" y="1752600"/>
            <a:ext cx="5676900" cy="2667000"/>
          </a:xfrm>
          <a:prstGeom prst="rect">
            <a:avLst/>
          </a:prstGeom>
        </p:spPr>
      </p:pic>
      <p:pic>
        <p:nvPicPr>
          <p:cNvPr id="10" name="Image 8" descr="preencoded.png"/>
          <p:cNvPicPr>
            <a:picLocks noChangeAspect="1"/>
          </p:cNvPicPr>
          <p:nvPr/>
        </p:nvPicPr>
        <p:blipFill>
          <a:blip r:embed="rId11"/>
          <a:stretch>
            <a:fillRect/>
          </a:stretch>
        </p:blipFill>
        <p:spPr>
          <a:xfrm>
            <a:off x="6438900" y="1981200"/>
            <a:ext cx="476250" cy="476250"/>
          </a:xfrm>
          <a:prstGeom prst="rect">
            <a:avLst/>
          </a:prstGeom>
        </p:spPr>
      </p:pic>
      <p:pic>
        <p:nvPicPr>
          <p:cNvPr id="11" name="Image 9" descr="preencoded.png"/>
          <p:cNvPicPr>
            <a:picLocks noChangeAspect="1"/>
          </p:cNvPicPr>
          <p:nvPr/>
        </p:nvPicPr>
        <p:blipFill>
          <a:blip r:embed="rId12"/>
          <a:stretch>
            <a:fillRect/>
          </a:stretch>
        </p:blipFill>
        <p:spPr>
          <a:xfrm>
            <a:off x="6562725" y="2066925"/>
            <a:ext cx="228600" cy="304800"/>
          </a:xfrm>
          <a:prstGeom prst="rect">
            <a:avLst/>
          </a:prstGeom>
        </p:spPr>
      </p:pic>
      <p:pic>
        <p:nvPicPr>
          <p:cNvPr id="12" name="Image 10" descr="preencoded.png"/>
          <p:cNvPicPr>
            <a:picLocks noChangeAspect="1"/>
          </p:cNvPicPr>
          <p:nvPr/>
        </p:nvPicPr>
        <p:blipFill>
          <a:blip r:embed="rId13"/>
          <a:stretch>
            <a:fillRect/>
          </a:stretch>
        </p:blipFill>
        <p:spPr>
          <a:xfrm>
            <a:off x="7048500" y="3352800"/>
            <a:ext cx="4610100" cy="419100"/>
          </a:xfrm>
          <a:prstGeom prst="rect">
            <a:avLst/>
          </a:prstGeom>
        </p:spPr>
      </p:pic>
      <p:pic>
        <p:nvPicPr>
          <p:cNvPr id="13" name="Image 11" descr="preencoded.png"/>
          <p:cNvPicPr>
            <a:picLocks noChangeAspect="1"/>
          </p:cNvPicPr>
          <p:nvPr/>
        </p:nvPicPr>
        <p:blipFill>
          <a:blip r:embed="rId14"/>
          <a:stretch>
            <a:fillRect/>
          </a:stretch>
        </p:blipFill>
        <p:spPr>
          <a:xfrm>
            <a:off x="7162800" y="3486150"/>
            <a:ext cx="104775" cy="133350"/>
          </a:xfrm>
          <a:prstGeom prst="rect">
            <a:avLst/>
          </a:prstGeom>
        </p:spPr>
      </p:pic>
      <p:pic>
        <p:nvPicPr>
          <p:cNvPr id="14" name="Image 12" descr="preencoded.png"/>
          <p:cNvPicPr>
            <a:picLocks noChangeAspect="1"/>
          </p:cNvPicPr>
          <p:nvPr/>
        </p:nvPicPr>
        <p:blipFill>
          <a:blip r:embed="rId15"/>
          <a:stretch>
            <a:fillRect/>
          </a:stretch>
        </p:blipFill>
        <p:spPr>
          <a:xfrm>
            <a:off x="304800" y="4648200"/>
            <a:ext cx="5676900" cy="2247900"/>
          </a:xfrm>
          <a:prstGeom prst="rect">
            <a:avLst/>
          </a:prstGeom>
        </p:spPr>
      </p:pic>
      <p:pic>
        <p:nvPicPr>
          <p:cNvPr id="15" name="Image 13" descr="preencoded.png"/>
          <p:cNvPicPr>
            <a:picLocks noChangeAspect="1"/>
          </p:cNvPicPr>
          <p:nvPr/>
        </p:nvPicPr>
        <p:blipFill>
          <a:blip r:embed="rId16"/>
          <a:stretch>
            <a:fillRect/>
          </a:stretch>
        </p:blipFill>
        <p:spPr>
          <a:xfrm>
            <a:off x="533400" y="4876800"/>
            <a:ext cx="476250" cy="476250"/>
          </a:xfrm>
          <a:prstGeom prst="rect">
            <a:avLst/>
          </a:prstGeom>
        </p:spPr>
      </p:pic>
      <p:pic>
        <p:nvPicPr>
          <p:cNvPr id="16" name="Image 14" descr="preencoded.png"/>
          <p:cNvPicPr>
            <a:picLocks noChangeAspect="1"/>
          </p:cNvPicPr>
          <p:nvPr/>
        </p:nvPicPr>
        <p:blipFill>
          <a:blip r:embed="rId17"/>
          <a:stretch>
            <a:fillRect/>
          </a:stretch>
        </p:blipFill>
        <p:spPr>
          <a:xfrm>
            <a:off x="657225" y="4962525"/>
            <a:ext cx="228600" cy="304800"/>
          </a:xfrm>
          <a:prstGeom prst="rect">
            <a:avLst/>
          </a:prstGeom>
        </p:spPr>
      </p:pic>
      <p:pic>
        <p:nvPicPr>
          <p:cNvPr id="17" name="Image 15" descr="preencoded.png"/>
          <p:cNvPicPr>
            <a:picLocks noChangeAspect="1"/>
          </p:cNvPicPr>
          <p:nvPr/>
        </p:nvPicPr>
        <p:blipFill>
          <a:blip r:embed="rId18"/>
          <a:stretch>
            <a:fillRect/>
          </a:stretch>
        </p:blipFill>
        <p:spPr>
          <a:xfrm>
            <a:off x="1143000" y="6248400"/>
            <a:ext cx="4610100" cy="419100"/>
          </a:xfrm>
          <a:prstGeom prst="rect">
            <a:avLst/>
          </a:prstGeom>
        </p:spPr>
      </p:pic>
      <p:pic>
        <p:nvPicPr>
          <p:cNvPr id="18" name="Image 16" descr="preencoded.png"/>
          <p:cNvPicPr>
            <a:picLocks noChangeAspect="1"/>
          </p:cNvPicPr>
          <p:nvPr/>
        </p:nvPicPr>
        <p:blipFill>
          <a:blip r:embed="rId19"/>
          <a:stretch>
            <a:fillRect/>
          </a:stretch>
        </p:blipFill>
        <p:spPr>
          <a:xfrm>
            <a:off x="1257300" y="6381750"/>
            <a:ext cx="104775" cy="133350"/>
          </a:xfrm>
          <a:prstGeom prst="rect">
            <a:avLst/>
          </a:prstGeom>
        </p:spPr>
      </p:pic>
      <p:pic>
        <p:nvPicPr>
          <p:cNvPr id="19" name="Image 17" descr="preencoded.png"/>
          <p:cNvPicPr>
            <a:picLocks noChangeAspect="1"/>
          </p:cNvPicPr>
          <p:nvPr/>
        </p:nvPicPr>
        <p:blipFill>
          <a:blip r:embed="rId20"/>
          <a:stretch>
            <a:fillRect/>
          </a:stretch>
        </p:blipFill>
        <p:spPr>
          <a:xfrm>
            <a:off x="6210300" y="4648200"/>
            <a:ext cx="5676900" cy="2247900"/>
          </a:xfrm>
          <a:prstGeom prst="rect">
            <a:avLst/>
          </a:prstGeom>
        </p:spPr>
      </p:pic>
      <p:pic>
        <p:nvPicPr>
          <p:cNvPr id="20" name="Image 18" descr="preencoded.png"/>
          <p:cNvPicPr>
            <a:picLocks noChangeAspect="1"/>
          </p:cNvPicPr>
          <p:nvPr/>
        </p:nvPicPr>
        <p:blipFill>
          <a:blip r:embed="rId21"/>
          <a:stretch>
            <a:fillRect/>
          </a:stretch>
        </p:blipFill>
        <p:spPr>
          <a:xfrm>
            <a:off x="6438900" y="4876800"/>
            <a:ext cx="476250" cy="476250"/>
          </a:xfrm>
          <a:prstGeom prst="rect">
            <a:avLst/>
          </a:prstGeom>
        </p:spPr>
      </p:pic>
      <p:pic>
        <p:nvPicPr>
          <p:cNvPr id="21" name="Image 19" descr="preencoded.png"/>
          <p:cNvPicPr>
            <a:picLocks noChangeAspect="1"/>
          </p:cNvPicPr>
          <p:nvPr/>
        </p:nvPicPr>
        <p:blipFill>
          <a:blip r:embed="rId22"/>
          <a:stretch>
            <a:fillRect/>
          </a:stretch>
        </p:blipFill>
        <p:spPr>
          <a:xfrm>
            <a:off x="6562725" y="4962525"/>
            <a:ext cx="228600" cy="304800"/>
          </a:xfrm>
          <a:prstGeom prst="rect">
            <a:avLst/>
          </a:prstGeom>
        </p:spPr>
      </p:pic>
      <p:pic>
        <p:nvPicPr>
          <p:cNvPr id="22" name="Image 20" descr="preencoded.png"/>
          <p:cNvPicPr>
            <a:picLocks noChangeAspect="1"/>
          </p:cNvPicPr>
          <p:nvPr/>
        </p:nvPicPr>
        <p:blipFill>
          <a:blip r:embed="rId23"/>
          <a:stretch>
            <a:fillRect/>
          </a:stretch>
        </p:blipFill>
        <p:spPr>
          <a:xfrm>
            <a:off x="7048500" y="6248400"/>
            <a:ext cx="4610100" cy="419100"/>
          </a:xfrm>
          <a:prstGeom prst="rect">
            <a:avLst/>
          </a:prstGeom>
        </p:spPr>
      </p:pic>
      <p:pic>
        <p:nvPicPr>
          <p:cNvPr id="23" name="Image 21" descr="preencoded.png"/>
          <p:cNvPicPr>
            <a:picLocks noChangeAspect="1"/>
          </p:cNvPicPr>
          <p:nvPr/>
        </p:nvPicPr>
        <p:blipFill>
          <a:blip r:embed="rId24"/>
          <a:stretch>
            <a:fillRect/>
          </a:stretch>
        </p:blipFill>
        <p:spPr>
          <a:xfrm>
            <a:off x="7162800" y="6381750"/>
            <a:ext cx="104775" cy="133350"/>
          </a:xfrm>
          <a:prstGeom prst="rect">
            <a:avLst/>
          </a:prstGeom>
        </p:spPr>
      </p:pic>
      <p:sp>
        <p:nvSpPr>
          <p:cNvPr id="24" name="Text 0"/>
          <p:cNvSpPr/>
          <p:nvPr/>
        </p:nvSpPr>
        <p:spPr>
          <a:xfrm>
            <a:off x="381000" y="1524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Stream View Types</a:t>
            </a:r>
            <a:endParaRPr lang="en-US" sz="2700" dirty="0"/>
          </a:p>
        </p:txBody>
      </p:sp>
      <p:sp>
        <p:nvSpPr>
          <p:cNvPr id="25" name="Text 1"/>
          <p:cNvSpPr/>
          <p:nvPr/>
        </p:nvSpPr>
        <p:spPr>
          <a:xfrm>
            <a:off x="304800" y="990600"/>
            <a:ext cx="115824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When enabling a DynamoDB Stream, you must select a StreamViewType that dictates the information captured in the stream records.</a:t>
            </a:r>
            <a:endParaRPr lang="en-US" sz="1500" dirty="0"/>
          </a:p>
        </p:txBody>
      </p:sp>
      <p:sp>
        <p:nvSpPr>
          <p:cNvPr id="26" name="Text 2"/>
          <p:cNvSpPr/>
          <p:nvPr/>
        </p:nvSpPr>
        <p:spPr>
          <a:xfrm>
            <a:off x="1162050" y="1981200"/>
            <a:ext cx="2481024"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KEYS_ONLY</a:t>
            </a:r>
            <a:endParaRPr lang="en-US" sz="1800" dirty="0"/>
          </a:p>
        </p:txBody>
      </p:sp>
      <p:sp>
        <p:nvSpPr>
          <p:cNvPr id="27" name="Text 3"/>
          <p:cNvSpPr/>
          <p:nvPr/>
        </p:nvSpPr>
        <p:spPr>
          <a:xfrm>
            <a:off x="1162050" y="2286000"/>
            <a:ext cx="248102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Primary key attributes only</a:t>
            </a:r>
            <a:endParaRPr lang="en-US" sz="1200" dirty="0"/>
          </a:p>
        </p:txBody>
      </p:sp>
      <p:sp>
        <p:nvSpPr>
          <p:cNvPr id="28" name="Text 4"/>
          <p:cNvSpPr/>
          <p:nvPr/>
        </p:nvSpPr>
        <p:spPr>
          <a:xfrm>
            <a:off x="952500" y="2667000"/>
            <a:ext cx="48006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Captures only the primary key attributes of the modified item</a:t>
            </a:r>
            <a:endParaRPr lang="en-US" sz="1200" dirty="0"/>
          </a:p>
        </p:txBody>
      </p:sp>
      <p:sp>
        <p:nvSpPr>
          <p:cNvPr id="29" name="Text 5"/>
          <p:cNvSpPr/>
          <p:nvPr/>
        </p:nvSpPr>
        <p:spPr>
          <a:xfrm>
            <a:off x="952500" y="32004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Most storage-efficient option</a:t>
            </a:r>
            <a:endParaRPr lang="en-US" sz="1200" dirty="0"/>
          </a:p>
        </p:txBody>
      </p:sp>
      <p:sp>
        <p:nvSpPr>
          <p:cNvPr id="30" name="Text 6"/>
          <p:cNvSpPr/>
          <p:nvPr/>
        </p:nvSpPr>
        <p:spPr>
          <a:xfrm>
            <a:off x="1438275" y="3695700"/>
            <a:ext cx="4381500" cy="381000"/>
          </a:xfrm>
          <a:prstGeom prst="rect">
            <a:avLst/>
          </a:prstGeom>
          <a:noFill/>
          <a:ln/>
        </p:spPr>
        <p:txBody>
          <a:bodyPr vert="horz" wrap="square" lIns="0" tIns="0" rIns="0" bIns="0" rtlCol="0" anchor="t"/>
          <a:lstStyle/>
          <a:p>
            <a:pPr marL="0" indent="0">
              <a:lnSpc>
                <a:spcPts val="1500"/>
              </a:lnSpc>
              <a:buNone/>
            </a:pPr>
            <a:r>
              <a:rPr lang="en-US" sz="1050" dirty="0">
                <a:solidFill>
                  <a:srgbClr val="1F2937"/>
                </a:solidFill>
                <a:latin typeface="ui-sans-serif" pitchFamily="34" charset="0"/>
                <a:ea typeface="ui-sans-serif" pitchFamily="34" charset="-122"/>
                <a:cs typeface="ui-sans-serif" pitchFamily="34" charset="-120"/>
              </a:rPr>
              <a:t> </a:t>
            </a:r>
            <a:r>
              <a:rPr lang="en-US" sz="1050" b="1" dirty="0">
                <a:solidFill>
                  <a:srgbClr val="1F2937"/>
                </a:solidFill>
                <a:latin typeface="ui-sans-serif" pitchFamily="34" charset="0"/>
                <a:ea typeface="ui-sans-serif" pitchFamily="34" charset="-122"/>
                <a:cs typeface="ui-sans-serif" pitchFamily="34" charset="-120"/>
              </a:rPr>
              <a:t>Use case:</a:t>
            </a:r>
            <a:r>
              <a:rPr lang="en-US" sz="1050" dirty="0">
                <a:solidFill>
                  <a:srgbClr val="1F2937"/>
                </a:solidFill>
                <a:latin typeface="ui-sans-serif" pitchFamily="34" charset="0"/>
                <a:ea typeface="ui-sans-serif" pitchFamily="34" charset="-122"/>
                <a:cs typeface="ui-sans-serif" pitchFamily="34" charset="-120"/>
              </a:rPr>
              <a:t> When you only need to know which item was changed, not the actual data</a:t>
            </a:r>
            <a:endParaRPr lang="en-US" sz="1050" dirty="0"/>
          </a:p>
        </p:txBody>
      </p:sp>
      <p:sp>
        <p:nvSpPr>
          <p:cNvPr id="31" name="Text 7"/>
          <p:cNvSpPr/>
          <p:nvPr/>
        </p:nvSpPr>
        <p:spPr>
          <a:xfrm>
            <a:off x="7067550" y="1981200"/>
            <a:ext cx="1966496"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NEW_IMAGE</a:t>
            </a:r>
            <a:endParaRPr lang="en-US" sz="1800" dirty="0"/>
          </a:p>
        </p:txBody>
      </p:sp>
      <p:sp>
        <p:nvSpPr>
          <p:cNvPr id="32" name="Text 8"/>
          <p:cNvSpPr/>
          <p:nvPr/>
        </p:nvSpPr>
        <p:spPr>
          <a:xfrm>
            <a:off x="7067550" y="2286000"/>
            <a:ext cx="196649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Entire new item state</a:t>
            </a:r>
            <a:endParaRPr lang="en-US" sz="1200" dirty="0"/>
          </a:p>
        </p:txBody>
      </p:sp>
      <p:sp>
        <p:nvSpPr>
          <p:cNvPr id="33" name="Text 9"/>
          <p:cNvSpPr/>
          <p:nvPr/>
        </p:nvSpPr>
        <p:spPr>
          <a:xfrm>
            <a:off x="6858000" y="26670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Captures the entire item as it appears after modification</a:t>
            </a:r>
            <a:endParaRPr lang="en-US" sz="1200" dirty="0"/>
          </a:p>
        </p:txBody>
      </p:sp>
      <p:sp>
        <p:nvSpPr>
          <p:cNvPr id="34" name="Text 10"/>
          <p:cNvSpPr/>
          <p:nvPr/>
        </p:nvSpPr>
        <p:spPr>
          <a:xfrm>
            <a:off x="6858000" y="29718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Provides the latest state of any item</a:t>
            </a:r>
            <a:endParaRPr lang="en-US" sz="1200" dirty="0"/>
          </a:p>
        </p:txBody>
      </p:sp>
      <p:sp>
        <p:nvSpPr>
          <p:cNvPr id="35" name="Text 11"/>
          <p:cNvSpPr/>
          <p:nvPr/>
        </p:nvSpPr>
        <p:spPr>
          <a:xfrm>
            <a:off x="7343775" y="3467100"/>
            <a:ext cx="5257800" cy="190500"/>
          </a:xfrm>
          <a:prstGeom prst="rect">
            <a:avLst/>
          </a:prstGeom>
          <a:noFill/>
          <a:ln/>
        </p:spPr>
        <p:txBody>
          <a:bodyPr vert="horz" wrap="square" lIns="0" tIns="0" rIns="0" bIns="0" rtlCol="0" anchor="t"/>
          <a:lstStyle/>
          <a:p>
            <a:pPr marL="0" indent="0">
              <a:lnSpc>
                <a:spcPts val="1500"/>
              </a:lnSpc>
              <a:buNone/>
            </a:pPr>
            <a:r>
              <a:rPr lang="en-US" sz="1050" dirty="0">
                <a:solidFill>
                  <a:srgbClr val="1F2937"/>
                </a:solidFill>
                <a:latin typeface="ui-sans-serif" pitchFamily="34" charset="0"/>
                <a:ea typeface="ui-sans-serif" pitchFamily="34" charset="-122"/>
                <a:cs typeface="ui-sans-serif" pitchFamily="34" charset="-120"/>
              </a:rPr>
              <a:t> </a:t>
            </a:r>
            <a:r>
              <a:rPr lang="en-US" sz="1050" b="1" dirty="0">
                <a:solidFill>
                  <a:srgbClr val="1F2937"/>
                </a:solidFill>
                <a:latin typeface="ui-sans-serif" pitchFamily="34" charset="0"/>
                <a:ea typeface="ui-sans-serif" pitchFamily="34" charset="-122"/>
                <a:cs typeface="ui-sans-serif" pitchFamily="34" charset="-120"/>
              </a:rPr>
              <a:t>Use case:</a:t>
            </a:r>
            <a:r>
              <a:rPr lang="en-US" sz="1050" dirty="0">
                <a:solidFill>
                  <a:srgbClr val="1F2937"/>
                </a:solidFill>
                <a:latin typeface="ui-sans-serif" pitchFamily="34" charset="0"/>
                <a:ea typeface="ui-sans-serif" pitchFamily="34" charset="-122"/>
                <a:cs typeface="ui-sans-serif" pitchFamily="34" charset="-120"/>
              </a:rPr>
              <a:t> Applications that need the latest state of an item</a:t>
            </a:r>
            <a:endParaRPr lang="en-US" sz="1050" dirty="0"/>
          </a:p>
        </p:txBody>
      </p:sp>
      <p:sp>
        <p:nvSpPr>
          <p:cNvPr id="36" name="Text 12"/>
          <p:cNvSpPr/>
          <p:nvPr/>
        </p:nvSpPr>
        <p:spPr>
          <a:xfrm>
            <a:off x="1162050" y="4876800"/>
            <a:ext cx="1867376"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OLD_IMAGE</a:t>
            </a:r>
            <a:endParaRPr lang="en-US" sz="1800" dirty="0"/>
          </a:p>
        </p:txBody>
      </p:sp>
      <p:sp>
        <p:nvSpPr>
          <p:cNvPr id="37" name="Text 13"/>
          <p:cNvSpPr/>
          <p:nvPr/>
        </p:nvSpPr>
        <p:spPr>
          <a:xfrm>
            <a:off x="1162050" y="5181600"/>
            <a:ext cx="186737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Entire old item state</a:t>
            </a:r>
            <a:endParaRPr lang="en-US" sz="1200" dirty="0"/>
          </a:p>
        </p:txBody>
      </p:sp>
      <p:sp>
        <p:nvSpPr>
          <p:cNvPr id="38" name="Text 14"/>
          <p:cNvSpPr/>
          <p:nvPr/>
        </p:nvSpPr>
        <p:spPr>
          <a:xfrm>
            <a:off x="952500" y="55626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Captures the entire item as it appeared before modification</a:t>
            </a:r>
            <a:endParaRPr lang="en-US" sz="1200" dirty="0"/>
          </a:p>
        </p:txBody>
      </p:sp>
      <p:sp>
        <p:nvSpPr>
          <p:cNvPr id="39" name="Text 15"/>
          <p:cNvSpPr/>
          <p:nvPr/>
        </p:nvSpPr>
        <p:spPr>
          <a:xfrm>
            <a:off x="952500" y="58674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Valuable for auditing or comparing changes</a:t>
            </a:r>
            <a:endParaRPr lang="en-US" sz="1200" dirty="0"/>
          </a:p>
        </p:txBody>
      </p:sp>
      <p:sp>
        <p:nvSpPr>
          <p:cNvPr id="40" name="Text 16"/>
          <p:cNvSpPr/>
          <p:nvPr/>
        </p:nvSpPr>
        <p:spPr>
          <a:xfrm>
            <a:off x="1438275" y="6362700"/>
            <a:ext cx="5257800" cy="190500"/>
          </a:xfrm>
          <a:prstGeom prst="rect">
            <a:avLst/>
          </a:prstGeom>
          <a:noFill/>
          <a:ln/>
        </p:spPr>
        <p:txBody>
          <a:bodyPr vert="horz" wrap="square" lIns="0" tIns="0" rIns="0" bIns="0" rtlCol="0" anchor="t"/>
          <a:lstStyle/>
          <a:p>
            <a:pPr marL="0" indent="0">
              <a:lnSpc>
                <a:spcPts val="1500"/>
              </a:lnSpc>
              <a:buNone/>
            </a:pPr>
            <a:r>
              <a:rPr lang="en-US" sz="1050" dirty="0">
                <a:solidFill>
                  <a:srgbClr val="1F2937"/>
                </a:solidFill>
                <a:latin typeface="ui-sans-serif" pitchFamily="34" charset="0"/>
                <a:ea typeface="ui-sans-serif" pitchFamily="34" charset="-122"/>
                <a:cs typeface="ui-sans-serif" pitchFamily="34" charset="-120"/>
              </a:rPr>
              <a:t> </a:t>
            </a:r>
            <a:r>
              <a:rPr lang="en-US" sz="1050" b="1" dirty="0">
                <a:solidFill>
                  <a:srgbClr val="1F2937"/>
                </a:solidFill>
                <a:latin typeface="ui-sans-serif" pitchFamily="34" charset="0"/>
                <a:ea typeface="ui-sans-serif" pitchFamily="34" charset="-122"/>
                <a:cs typeface="ui-sans-serif" pitchFamily="34" charset="-120"/>
              </a:rPr>
              <a:t>Use case:</a:t>
            </a:r>
            <a:r>
              <a:rPr lang="en-US" sz="1050" dirty="0">
                <a:solidFill>
                  <a:srgbClr val="1F2937"/>
                </a:solidFill>
                <a:latin typeface="ui-sans-serif" pitchFamily="34" charset="0"/>
                <a:ea typeface="ui-sans-serif" pitchFamily="34" charset="-122"/>
                <a:cs typeface="ui-sans-serif" pitchFamily="34" charset="-120"/>
              </a:rPr>
              <a:t> Auditing or comparing changes</a:t>
            </a:r>
            <a:endParaRPr lang="en-US" sz="1050" dirty="0"/>
          </a:p>
        </p:txBody>
      </p:sp>
      <p:sp>
        <p:nvSpPr>
          <p:cNvPr id="41" name="Text 17"/>
          <p:cNvSpPr/>
          <p:nvPr/>
        </p:nvSpPr>
        <p:spPr>
          <a:xfrm>
            <a:off x="7067550" y="4876800"/>
            <a:ext cx="363384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NEW_AND_OLD_IMAGES</a:t>
            </a:r>
            <a:endParaRPr lang="en-US" sz="1800" dirty="0"/>
          </a:p>
        </p:txBody>
      </p:sp>
      <p:sp>
        <p:nvSpPr>
          <p:cNvPr id="42" name="Text 18"/>
          <p:cNvSpPr/>
          <p:nvPr/>
        </p:nvSpPr>
        <p:spPr>
          <a:xfrm>
            <a:off x="7067550" y="5181600"/>
            <a:ext cx="363384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Complete change view</a:t>
            </a:r>
            <a:endParaRPr lang="en-US" sz="1200" dirty="0"/>
          </a:p>
        </p:txBody>
      </p:sp>
      <p:sp>
        <p:nvSpPr>
          <p:cNvPr id="43" name="Text 19"/>
          <p:cNvSpPr/>
          <p:nvPr/>
        </p:nvSpPr>
        <p:spPr>
          <a:xfrm>
            <a:off x="6858000" y="55626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Captures both new and old images of the item</a:t>
            </a:r>
            <a:endParaRPr lang="en-US" sz="1200" dirty="0"/>
          </a:p>
        </p:txBody>
      </p:sp>
      <p:sp>
        <p:nvSpPr>
          <p:cNvPr id="44" name="Text 20"/>
          <p:cNvSpPr/>
          <p:nvPr/>
        </p:nvSpPr>
        <p:spPr>
          <a:xfrm>
            <a:off x="6858000" y="5867400"/>
            <a:ext cx="57607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Provides a complete view of the change</a:t>
            </a:r>
            <a:endParaRPr lang="en-US" sz="1200" dirty="0"/>
          </a:p>
        </p:txBody>
      </p:sp>
      <p:sp>
        <p:nvSpPr>
          <p:cNvPr id="45" name="Text 21"/>
          <p:cNvSpPr/>
          <p:nvPr/>
        </p:nvSpPr>
        <p:spPr>
          <a:xfrm>
            <a:off x="7343775" y="6362700"/>
            <a:ext cx="5257800" cy="190500"/>
          </a:xfrm>
          <a:prstGeom prst="rect">
            <a:avLst/>
          </a:prstGeom>
          <a:noFill/>
          <a:ln/>
        </p:spPr>
        <p:txBody>
          <a:bodyPr vert="horz" wrap="square" lIns="0" tIns="0" rIns="0" bIns="0" rtlCol="0" anchor="t"/>
          <a:lstStyle/>
          <a:p>
            <a:pPr marL="0" indent="0">
              <a:lnSpc>
                <a:spcPts val="1500"/>
              </a:lnSpc>
              <a:buNone/>
            </a:pPr>
            <a:r>
              <a:rPr lang="en-US" sz="1050" dirty="0">
                <a:solidFill>
                  <a:srgbClr val="1F2937"/>
                </a:solidFill>
                <a:latin typeface="ui-sans-serif" pitchFamily="34" charset="0"/>
                <a:ea typeface="ui-sans-serif" pitchFamily="34" charset="-122"/>
                <a:cs typeface="ui-sans-serif" pitchFamily="34" charset="-120"/>
              </a:rPr>
              <a:t> </a:t>
            </a:r>
            <a:r>
              <a:rPr lang="en-US" sz="1050" b="1" dirty="0">
                <a:solidFill>
                  <a:srgbClr val="1F2937"/>
                </a:solidFill>
                <a:latin typeface="ui-sans-serif" pitchFamily="34" charset="0"/>
                <a:ea typeface="ui-sans-serif" pitchFamily="34" charset="-122"/>
                <a:cs typeface="ui-sans-serif" pitchFamily="34" charset="-120"/>
              </a:rPr>
              <a:t>Use case:</a:t>
            </a:r>
            <a:r>
              <a:rPr lang="en-US" sz="1050" dirty="0">
                <a:solidFill>
                  <a:srgbClr val="1F2937"/>
                </a:solidFill>
                <a:latin typeface="ui-sans-serif" pitchFamily="34" charset="0"/>
                <a:ea typeface="ui-sans-serif" pitchFamily="34" charset="-122"/>
                <a:cs typeface="ui-sans-serif" pitchFamily="34" charset="-120"/>
              </a:rPr>
              <a:t> Detailed analysis of what was modified</a:t>
            </a:r>
            <a:endParaRPr lang="en-US" sz="1050" dirty="0"/>
          </a:p>
        </p:txBody>
      </p:sp>
      <p:sp>
        <p:nvSpPr>
          <p:cNvPr id="46" name="Text 22"/>
          <p:cNvSpPr/>
          <p:nvPr/>
        </p:nvSpPr>
        <p:spPr>
          <a:xfrm>
            <a:off x="381000" y="7315200"/>
            <a:ext cx="184844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Streams</a:t>
            </a:r>
            <a:endParaRPr lang="en-US" sz="1200" dirty="0"/>
          </a:p>
        </p:txBody>
      </p:sp>
      <p:sp>
        <p:nvSpPr>
          <p:cNvPr id="47" name="Text 23"/>
          <p:cNvSpPr/>
          <p:nvPr/>
        </p:nvSpPr>
        <p:spPr>
          <a:xfrm>
            <a:off x="11371808" y="73152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6 / 14</a:t>
            </a:r>
            <a:endParaRPr lang="en-US" sz="12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342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1447800"/>
            <a:ext cx="5562600" cy="2247900"/>
          </a:xfrm>
          <a:prstGeom prst="rect">
            <a:avLst/>
          </a:prstGeom>
        </p:spPr>
      </p:pic>
      <p:pic>
        <p:nvPicPr>
          <p:cNvPr id="5" name="Image 3" descr="preencoded.png"/>
          <p:cNvPicPr>
            <a:picLocks noChangeAspect="1"/>
          </p:cNvPicPr>
          <p:nvPr/>
        </p:nvPicPr>
        <p:blipFill>
          <a:blip r:embed="rId6"/>
          <a:stretch>
            <a:fillRect/>
          </a:stretch>
        </p:blipFill>
        <p:spPr>
          <a:xfrm>
            <a:off x="495300" y="1638300"/>
            <a:ext cx="381000" cy="381000"/>
          </a:xfrm>
          <a:prstGeom prst="rect">
            <a:avLst/>
          </a:prstGeom>
        </p:spPr>
      </p:pic>
      <p:pic>
        <p:nvPicPr>
          <p:cNvPr id="6" name="Image 4" descr="preencoded.png"/>
          <p:cNvPicPr>
            <a:picLocks noChangeAspect="1"/>
          </p:cNvPicPr>
          <p:nvPr/>
        </p:nvPicPr>
        <p:blipFill>
          <a:blip r:embed="rId7"/>
          <a:stretch>
            <a:fillRect/>
          </a:stretch>
        </p:blipFill>
        <p:spPr>
          <a:xfrm>
            <a:off x="566738" y="1695450"/>
            <a:ext cx="238125" cy="266700"/>
          </a:xfrm>
          <a:prstGeom prst="rect">
            <a:avLst/>
          </a:prstGeom>
        </p:spPr>
      </p:pic>
      <p:pic>
        <p:nvPicPr>
          <p:cNvPr id="7" name="Image 5" descr="preencoded.png"/>
          <p:cNvPicPr>
            <a:picLocks noChangeAspect="1"/>
          </p:cNvPicPr>
          <p:nvPr/>
        </p:nvPicPr>
        <p:blipFill>
          <a:blip r:embed="rId5"/>
          <a:stretch>
            <a:fillRect/>
          </a:stretch>
        </p:blipFill>
        <p:spPr>
          <a:xfrm>
            <a:off x="304800" y="3924300"/>
            <a:ext cx="5562600" cy="2247900"/>
          </a:xfrm>
          <a:prstGeom prst="rect">
            <a:avLst/>
          </a:prstGeom>
        </p:spPr>
      </p:pic>
      <p:pic>
        <p:nvPicPr>
          <p:cNvPr id="8" name="Image 6" descr="preencoded.png"/>
          <p:cNvPicPr>
            <a:picLocks noChangeAspect="1"/>
          </p:cNvPicPr>
          <p:nvPr/>
        </p:nvPicPr>
        <p:blipFill>
          <a:blip r:embed="rId6"/>
          <a:stretch>
            <a:fillRect/>
          </a:stretch>
        </p:blipFill>
        <p:spPr>
          <a:xfrm>
            <a:off x="495300" y="4114800"/>
            <a:ext cx="381000" cy="381000"/>
          </a:xfrm>
          <a:prstGeom prst="rect">
            <a:avLst/>
          </a:prstGeom>
        </p:spPr>
      </p:pic>
      <p:pic>
        <p:nvPicPr>
          <p:cNvPr id="9" name="Image 7" descr="preencoded.png"/>
          <p:cNvPicPr>
            <a:picLocks noChangeAspect="1"/>
          </p:cNvPicPr>
          <p:nvPr/>
        </p:nvPicPr>
        <p:blipFill>
          <a:blip r:embed="rId8"/>
          <a:stretch>
            <a:fillRect/>
          </a:stretch>
        </p:blipFill>
        <p:spPr>
          <a:xfrm>
            <a:off x="566738" y="4171950"/>
            <a:ext cx="238125" cy="266700"/>
          </a:xfrm>
          <a:prstGeom prst="rect">
            <a:avLst/>
          </a:prstGeom>
        </p:spPr>
      </p:pic>
      <p:pic>
        <p:nvPicPr>
          <p:cNvPr id="10" name="Image 8" descr="preencoded.png"/>
          <p:cNvPicPr>
            <a:picLocks noChangeAspect="1"/>
          </p:cNvPicPr>
          <p:nvPr/>
        </p:nvPicPr>
        <p:blipFill>
          <a:blip r:embed="rId9"/>
          <a:stretch>
            <a:fillRect/>
          </a:stretch>
        </p:blipFill>
        <p:spPr>
          <a:xfrm>
            <a:off x="6324600" y="1447800"/>
            <a:ext cx="5562600" cy="2133600"/>
          </a:xfrm>
          <a:prstGeom prst="rect">
            <a:avLst/>
          </a:prstGeom>
        </p:spPr>
      </p:pic>
      <p:pic>
        <p:nvPicPr>
          <p:cNvPr id="11" name="Image 9" descr="preencoded.png"/>
          <p:cNvPicPr>
            <a:picLocks noChangeAspect="1"/>
          </p:cNvPicPr>
          <p:nvPr/>
        </p:nvPicPr>
        <p:blipFill>
          <a:blip r:embed="rId10"/>
          <a:stretch>
            <a:fillRect/>
          </a:stretch>
        </p:blipFill>
        <p:spPr>
          <a:xfrm>
            <a:off x="6515100" y="1638300"/>
            <a:ext cx="1295400" cy="1066800"/>
          </a:xfrm>
          <a:prstGeom prst="rect">
            <a:avLst/>
          </a:prstGeom>
        </p:spPr>
      </p:pic>
      <p:pic>
        <p:nvPicPr>
          <p:cNvPr id="12" name="Image 10" descr="preencoded.png"/>
          <p:cNvPicPr>
            <a:picLocks noChangeAspect="1"/>
          </p:cNvPicPr>
          <p:nvPr/>
        </p:nvPicPr>
        <p:blipFill>
          <a:blip r:embed="rId11"/>
          <a:stretch>
            <a:fillRect/>
          </a:stretch>
        </p:blipFill>
        <p:spPr>
          <a:xfrm>
            <a:off x="7062788" y="1752600"/>
            <a:ext cx="200025" cy="304800"/>
          </a:xfrm>
          <a:prstGeom prst="rect">
            <a:avLst/>
          </a:prstGeom>
        </p:spPr>
      </p:pic>
      <p:pic>
        <p:nvPicPr>
          <p:cNvPr id="13" name="Image 11" descr="preencoded.png"/>
          <p:cNvPicPr>
            <a:picLocks noChangeAspect="1"/>
          </p:cNvPicPr>
          <p:nvPr/>
        </p:nvPicPr>
        <p:blipFill>
          <a:blip r:embed="rId12"/>
          <a:stretch>
            <a:fillRect/>
          </a:stretch>
        </p:blipFill>
        <p:spPr>
          <a:xfrm>
            <a:off x="8048625" y="2038350"/>
            <a:ext cx="171450" cy="266700"/>
          </a:xfrm>
          <a:prstGeom prst="rect">
            <a:avLst/>
          </a:prstGeom>
        </p:spPr>
      </p:pic>
      <p:pic>
        <p:nvPicPr>
          <p:cNvPr id="14" name="Image 12" descr="preencoded.png"/>
          <p:cNvPicPr>
            <a:picLocks noChangeAspect="1"/>
          </p:cNvPicPr>
          <p:nvPr/>
        </p:nvPicPr>
        <p:blipFill>
          <a:blip r:embed="rId13"/>
          <a:stretch>
            <a:fillRect/>
          </a:stretch>
        </p:blipFill>
        <p:spPr>
          <a:xfrm>
            <a:off x="8458200" y="1638300"/>
            <a:ext cx="1295400" cy="1066800"/>
          </a:xfrm>
          <a:prstGeom prst="rect">
            <a:avLst/>
          </a:prstGeom>
        </p:spPr>
      </p:pic>
      <p:pic>
        <p:nvPicPr>
          <p:cNvPr id="15" name="Image 13" descr="preencoded.png"/>
          <p:cNvPicPr>
            <a:picLocks noChangeAspect="1"/>
          </p:cNvPicPr>
          <p:nvPr/>
        </p:nvPicPr>
        <p:blipFill>
          <a:blip r:embed="rId14"/>
          <a:stretch>
            <a:fillRect/>
          </a:stretch>
        </p:blipFill>
        <p:spPr>
          <a:xfrm>
            <a:off x="8991600" y="1752600"/>
            <a:ext cx="228600" cy="304800"/>
          </a:xfrm>
          <a:prstGeom prst="rect">
            <a:avLst/>
          </a:prstGeom>
        </p:spPr>
      </p:pic>
      <p:pic>
        <p:nvPicPr>
          <p:cNvPr id="16" name="Image 14" descr="preencoded.png"/>
          <p:cNvPicPr>
            <a:picLocks noChangeAspect="1"/>
          </p:cNvPicPr>
          <p:nvPr/>
        </p:nvPicPr>
        <p:blipFill>
          <a:blip r:embed="rId12"/>
          <a:stretch>
            <a:fillRect/>
          </a:stretch>
        </p:blipFill>
        <p:spPr>
          <a:xfrm>
            <a:off x="9991725" y="2038350"/>
            <a:ext cx="171450" cy="266700"/>
          </a:xfrm>
          <a:prstGeom prst="rect">
            <a:avLst/>
          </a:prstGeom>
        </p:spPr>
      </p:pic>
      <p:pic>
        <p:nvPicPr>
          <p:cNvPr id="17" name="Image 15" descr="preencoded.png"/>
          <p:cNvPicPr>
            <a:picLocks noChangeAspect="1"/>
          </p:cNvPicPr>
          <p:nvPr/>
        </p:nvPicPr>
        <p:blipFill>
          <a:blip r:embed="rId15"/>
          <a:stretch>
            <a:fillRect/>
          </a:stretch>
        </p:blipFill>
        <p:spPr>
          <a:xfrm>
            <a:off x="10401300" y="1752600"/>
            <a:ext cx="1295400" cy="838200"/>
          </a:xfrm>
          <a:prstGeom prst="rect">
            <a:avLst/>
          </a:prstGeom>
        </p:spPr>
      </p:pic>
      <p:pic>
        <p:nvPicPr>
          <p:cNvPr id="18" name="Image 16" descr="preencoded.png"/>
          <p:cNvPicPr>
            <a:picLocks noChangeAspect="1"/>
          </p:cNvPicPr>
          <p:nvPr/>
        </p:nvPicPr>
        <p:blipFill>
          <a:blip r:embed="rId16"/>
          <a:stretch>
            <a:fillRect/>
          </a:stretch>
        </p:blipFill>
        <p:spPr>
          <a:xfrm>
            <a:off x="10906125" y="1866900"/>
            <a:ext cx="285750" cy="304800"/>
          </a:xfrm>
          <a:prstGeom prst="rect">
            <a:avLst/>
          </a:prstGeom>
        </p:spPr>
      </p:pic>
      <p:pic>
        <p:nvPicPr>
          <p:cNvPr id="19" name="Image 17" descr="preencoded.png"/>
          <p:cNvPicPr>
            <a:picLocks noChangeAspect="1"/>
          </p:cNvPicPr>
          <p:nvPr/>
        </p:nvPicPr>
        <p:blipFill>
          <a:blip r:embed="rId17"/>
          <a:stretch>
            <a:fillRect/>
          </a:stretch>
        </p:blipFill>
        <p:spPr>
          <a:xfrm>
            <a:off x="6324600" y="4191000"/>
            <a:ext cx="1308795" cy="381000"/>
          </a:xfrm>
          <a:prstGeom prst="rect">
            <a:avLst/>
          </a:prstGeom>
        </p:spPr>
      </p:pic>
      <p:pic>
        <p:nvPicPr>
          <p:cNvPr id="20" name="Image 18" descr="preencoded.png"/>
          <p:cNvPicPr>
            <a:picLocks noChangeAspect="1"/>
          </p:cNvPicPr>
          <p:nvPr/>
        </p:nvPicPr>
        <p:blipFill>
          <a:blip r:embed="rId18"/>
          <a:stretch>
            <a:fillRect/>
          </a:stretch>
        </p:blipFill>
        <p:spPr>
          <a:xfrm>
            <a:off x="7633395" y="4191000"/>
            <a:ext cx="2062758" cy="381000"/>
          </a:xfrm>
          <a:prstGeom prst="rect">
            <a:avLst/>
          </a:prstGeom>
        </p:spPr>
      </p:pic>
      <p:pic>
        <p:nvPicPr>
          <p:cNvPr id="21" name="Image 19" descr="preencoded.png"/>
          <p:cNvPicPr>
            <a:picLocks noChangeAspect="1"/>
          </p:cNvPicPr>
          <p:nvPr/>
        </p:nvPicPr>
        <p:blipFill>
          <a:blip r:embed="rId19"/>
          <a:stretch>
            <a:fillRect/>
          </a:stretch>
        </p:blipFill>
        <p:spPr>
          <a:xfrm>
            <a:off x="9696152" y="4191000"/>
            <a:ext cx="2191048" cy="381000"/>
          </a:xfrm>
          <a:prstGeom prst="rect">
            <a:avLst/>
          </a:prstGeom>
        </p:spPr>
      </p:pic>
      <p:pic>
        <p:nvPicPr>
          <p:cNvPr id="22" name="Image 20" descr="preencoded.png"/>
          <p:cNvPicPr>
            <a:picLocks noChangeAspect="1"/>
          </p:cNvPicPr>
          <p:nvPr/>
        </p:nvPicPr>
        <p:blipFill>
          <a:blip r:embed="rId20"/>
          <a:stretch>
            <a:fillRect/>
          </a:stretch>
        </p:blipFill>
        <p:spPr>
          <a:xfrm>
            <a:off x="6324600" y="5181600"/>
            <a:ext cx="5562600" cy="381000"/>
          </a:xfrm>
          <a:prstGeom prst="rect">
            <a:avLst/>
          </a:prstGeom>
        </p:spPr>
      </p:pic>
      <p:sp>
        <p:nvSpPr>
          <p:cNvPr id="23" name="Text 0"/>
          <p:cNvSpPr/>
          <p:nvPr/>
        </p:nvSpPr>
        <p:spPr>
          <a:xfrm>
            <a:off x="381000" y="1524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Processing Stream Data</a:t>
            </a:r>
            <a:endParaRPr lang="en-US" sz="2700" dirty="0"/>
          </a:p>
        </p:txBody>
      </p:sp>
      <p:sp>
        <p:nvSpPr>
          <p:cNvPr id="24" name="Text 1"/>
          <p:cNvSpPr/>
          <p:nvPr/>
        </p:nvSpPr>
        <p:spPr>
          <a:xfrm>
            <a:off x="304800" y="990600"/>
            <a:ext cx="5562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Processing Methods</a:t>
            </a:r>
            <a:endParaRPr lang="en-US" sz="1800" dirty="0"/>
          </a:p>
        </p:txBody>
      </p:sp>
      <p:sp>
        <p:nvSpPr>
          <p:cNvPr id="25" name="Text 2"/>
          <p:cNvSpPr/>
          <p:nvPr/>
        </p:nvSpPr>
        <p:spPr>
          <a:xfrm>
            <a:off x="990600" y="1695450"/>
            <a:ext cx="3212544"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AWS Lambda Integration</a:t>
            </a:r>
            <a:endParaRPr lang="en-US" sz="1500" dirty="0"/>
          </a:p>
        </p:txBody>
      </p:sp>
      <p:sp>
        <p:nvSpPr>
          <p:cNvPr id="26" name="Text 3"/>
          <p:cNvSpPr/>
          <p:nvPr/>
        </p:nvSpPr>
        <p:spPr>
          <a:xfrm>
            <a:off x="495300" y="2133600"/>
            <a:ext cx="51816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Primary and recommended consumer for DynamoDB Streams due to its serverless nature and seamless integration.</a:t>
            </a:r>
            <a:endParaRPr lang="en-US" sz="1200" dirty="0"/>
          </a:p>
        </p:txBody>
      </p:sp>
      <p:sp>
        <p:nvSpPr>
          <p:cNvPr id="27" name="Text 4"/>
          <p:cNvSpPr/>
          <p:nvPr/>
        </p:nvSpPr>
        <p:spPr>
          <a:xfrm>
            <a:off x="495300" y="2705100"/>
            <a:ext cx="62179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Automatically triggered by stream events</a:t>
            </a:r>
            <a:endParaRPr lang="en-US" sz="1200" dirty="0"/>
          </a:p>
        </p:txBody>
      </p:sp>
      <p:sp>
        <p:nvSpPr>
          <p:cNvPr id="28" name="Text 5"/>
          <p:cNvSpPr/>
          <p:nvPr/>
        </p:nvSpPr>
        <p:spPr>
          <a:xfrm>
            <a:off x="495300" y="2971800"/>
            <a:ext cx="62179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Polls stream shards four times per second</a:t>
            </a:r>
            <a:endParaRPr lang="en-US" sz="1200" dirty="0"/>
          </a:p>
        </p:txBody>
      </p:sp>
      <p:sp>
        <p:nvSpPr>
          <p:cNvPr id="29" name="Text 6"/>
          <p:cNvSpPr/>
          <p:nvPr/>
        </p:nvSpPr>
        <p:spPr>
          <a:xfrm>
            <a:off x="495300" y="3238500"/>
            <a:ext cx="62179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Supports configurable batch sizes and parallelization</a:t>
            </a:r>
            <a:endParaRPr lang="en-US" sz="1200" dirty="0"/>
          </a:p>
        </p:txBody>
      </p:sp>
      <p:sp>
        <p:nvSpPr>
          <p:cNvPr id="30" name="Text 7"/>
          <p:cNvSpPr/>
          <p:nvPr/>
        </p:nvSpPr>
        <p:spPr>
          <a:xfrm>
            <a:off x="990600" y="4171950"/>
            <a:ext cx="2751058"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Kinesis Client Library</a:t>
            </a:r>
            <a:endParaRPr lang="en-US" sz="1500" dirty="0"/>
          </a:p>
        </p:txBody>
      </p:sp>
      <p:sp>
        <p:nvSpPr>
          <p:cNvPr id="31" name="Text 8"/>
          <p:cNvSpPr/>
          <p:nvPr/>
        </p:nvSpPr>
        <p:spPr>
          <a:xfrm>
            <a:off x="495300" y="4610100"/>
            <a:ext cx="51816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For complex, high-throughput, or long-running consumer applications.</a:t>
            </a:r>
            <a:endParaRPr lang="en-US" sz="1200" dirty="0"/>
          </a:p>
        </p:txBody>
      </p:sp>
      <p:sp>
        <p:nvSpPr>
          <p:cNvPr id="32" name="Text 9"/>
          <p:cNvSpPr/>
          <p:nvPr/>
        </p:nvSpPr>
        <p:spPr>
          <a:xfrm>
            <a:off x="495300" y="5181600"/>
            <a:ext cx="51816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Java-based library</a:t>
            </a:r>
            <a:endParaRPr lang="en-US" sz="1200" dirty="0"/>
          </a:p>
        </p:txBody>
      </p:sp>
      <p:sp>
        <p:nvSpPr>
          <p:cNvPr id="33" name="Text 10"/>
          <p:cNvSpPr/>
          <p:nvPr/>
        </p:nvSpPr>
        <p:spPr>
          <a:xfrm>
            <a:off x="495300" y="5448300"/>
            <a:ext cx="62179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Manages shard tracking and checkpointing</a:t>
            </a:r>
            <a:endParaRPr lang="en-US" sz="1200" dirty="0"/>
          </a:p>
        </p:txBody>
      </p:sp>
      <p:sp>
        <p:nvSpPr>
          <p:cNvPr id="34" name="Text 11"/>
          <p:cNvSpPr/>
          <p:nvPr/>
        </p:nvSpPr>
        <p:spPr>
          <a:xfrm>
            <a:off x="495300" y="5715000"/>
            <a:ext cx="51816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Handles resharding events</a:t>
            </a:r>
            <a:endParaRPr lang="en-US" sz="1200" dirty="0"/>
          </a:p>
        </p:txBody>
      </p:sp>
      <p:sp>
        <p:nvSpPr>
          <p:cNvPr id="35" name="Text 12"/>
          <p:cNvSpPr/>
          <p:nvPr/>
        </p:nvSpPr>
        <p:spPr>
          <a:xfrm>
            <a:off x="6324600" y="990600"/>
            <a:ext cx="5562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Processing Flow</a:t>
            </a:r>
            <a:endParaRPr lang="en-US" sz="1800" dirty="0"/>
          </a:p>
        </p:txBody>
      </p:sp>
      <p:sp>
        <p:nvSpPr>
          <p:cNvPr id="36" name="Text 13"/>
          <p:cNvSpPr/>
          <p:nvPr/>
        </p:nvSpPr>
        <p:spPr>
          <a:xfrm>
            <a:off x="6667500" y="2133600"/>
            <a:ext cx="99060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DynamoDB Table</a:t>
            </a:r>
            <a:endParaRPr lang="en-US" sz="1200" dirty="0"/>
          </a:p>
        </p:txBody>
      </p:sp>
      <p:sp>
        <p:nvSpPr>
          <p:cNvPr id="37" name="Text 14"/>
          <p:cNvSpPr/>
          <p:nvPr/>
        </p:nvSpPr>
        <p:spPr>
          <a:xfrm>
            <a:off x="8610600" y="2133600"/>
            <a:ext cx="990600" cy="4572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DynamoDB Streams</a:t>
            </a:r>
            <a:endParaRPr lang="en-US" sz="1200" dirty="0"/>
          </a:p>
        </p:txBody>
      </p:sp>
      <p:sp>
        <p:nvSpPr>
          <p:cNvPr id="38" name="Text 15"/>
          <p:cNvSpPr/>
          <p:nvPr/>
        </p:nvSpPr>
        <p:spPr>
          <a:xfrm>
            <a:off x="10454640" y="2247900"/>
            <a:ext cx="1188720"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Consumer</a:t>
            </a:r>
            <a:endParaRPr lang="en-US" sz="1200" dirty="0"/>
          </a:p>
        </p:txBody>
      </p:sp>
      <p:sp>
        <p:nvSpPr>
          <p:cNvPr id="39" name="Text 16"/>
          <p:cNvSpPr/>
          <p:nvPr/>
        </p:nvSpPr>
        <p:spPr>
          <a:xfrm>
            <a:off x="6515100" y="2933700"/>
            <a:ext cx="5181600" cy="457200"/>
          </a:xfrm>
          <a:prstGeom prst="rect">
            <a:avLst/>
          </a:prstGeom>
          <a:noFill/>
          <a:ln/>
        </p:spPr>
        <p:txBody>
          <a:bodyPr vert="horz" wrap="square" lIns="0" tIns="0" rIns="0" bIns="0" rtlCol="0" anchor="t"/>
          <a:lstStyle/>
          <a:p>
            <a:pPr marL="0" indent="0" algn="ctr">
              <a:lnSpc>
                <a:spcPts val="1800"/>
              </a:lnSpc>
              <a:buNone/>
            </a:pPr>
            <a:r>
              <a:rPr lang="en-US" sz="1200" i="1" dirty="0">
                <a:solidFill>
                  <a:srgbClr val="4B5563"/>
                </a:solidFill>
                <a:latin typeface="ui-sans-serif" pitchFamily="34" charset="0"/>
                <a:ea typeface="ui-sans-serif" pitchFamily="34" charset="-122"/>
                <a:cs typeface="ui-sans-serif" pitchFamily="34" charset="-120"/>
              </a:rPr>
              <a:t>Stream data flows from DynamoDB Table to Streams to Consumer applications</a:t>
            </a:r>
            <a:endParaRPr lang="en-US" sz="1200" dirty="0"/>
          </a:p>
        </p:txBody>
      </p:sp>
      <p:sp>
        <p:nvSpPr>
          <p:cNvPr id="40" name="Text 17"/>
          <p:cNvSpPr/>
          <p:nvPr/>
        </p:nvSpPr>
        <p:spPr>
          <a:xfrm>
            <a:off x="6324600" y="3810000"/>
            <a:ext cx="5562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Key Considerations</a:t>
            </a:r>
            <a:endParaRPr lang="en-US" sz="1500" dirty="0"/>
          </a:p>
        </p:txBody>
      </p:sp>
      <p:sp>
        <p:nvSpPr>
          <p:cNvPr id="41" name="Text 18"/>
          <p:cNvSpPr/>
          <p:nvPr/>
        </p:nvSpPr>
        <p:spPr>
          <a:xfrm>
            <a:off x="6477000" y="4191000"/>
            <a:ext cx="1308795"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Feature</a:t>
            </a:r>
            <a:endParaRPr lang="en-US" sz="1200" dirty="0"/>
          </a:p>
        </p:txBody>
      </p:sp>
      <p:sp>
        <p:nvSpPr>
          <p:cNvPr id="42" name="Text 19"/>
          <p:cNvSpPr/>
          <p:nvPr/>
        </p:nvSpPr>
        <p:spPr>
          <a:xfrm>
            <a:off x="7785795" y="4191000"/>
            <a:ext cx="2062758"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AWS Lambda</a:t>
            </a:r>
            <a:endParaRPr lang="en-US" sz="1200" dirty="0"/>
          </a:p>
        </p:txBody>
      </p:sp>
      <p:sp>
        <p:nvSpPr>
          <p:cNvPr id="43" name="Text 20"/>
          <p:cNvSpPr/>
          <p:nvPr/>
        </p:nvSpPr>
        <p:spPr>
          <a:xfrm>
            <a:off x="9848552" y="4191000"/>
            <a:ext cx="2629257"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Kinesis Client Library</a:t>
            </a:r>
            <a:endParaRPr lang="en-US" sz="1200" dirty="0"/>
          </a:p>
        </p:txBody>
      </p:sp>
      <p:sp>
        <p:nvSpPr>
          <p:cNvPr id="44" name="Text 21"/>
          <p:cNvSpPr/>
          <p:nvPr/>
        </p:nvSpPr>
        <p:spPr>
          <a:xfrm>
            <a:off x="6477000" y="4572000"/>
            <a:ext cx="1570553" cy="609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Use Case</a:t>
            </a:r>
            <a:endParaRPr lang="en-US" sz="1200" dirty="0"/>
          </a:p>
        </p:txBody>
      </p:sp>
      <p:sp>
        <p:nvSpPr>
          <p:cNvPr id="45" name="Text 22"/>
          <p:cNvSpPr/>
          <p:nvPr/>
        </p:nvSpPr>
        <p:spPr>
          <a:xfrm>
            <a:off x="7785795" y="4572000"/>
            <a:ext cx="2062758" cy="609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Serverless, event-driven</a:t>
            </a:r>
            <a:endParaRPr lang="en-US" sz="1200" dirty="0"/>
          </a:p>
        </p:txBody>
      </p:sp>
      <p:sp>
        <p:nvSpPr>
          <p:cNvPr id="46" name="Text 23"/>
          <p:cNvSpPr/>
          <p:nvPr/>
        </p:nvSpPr>
        <p:spPr>
          <a:xfrm>
            <a:off x="9848552" y="4572000"/>
            <a:ext cx="2191048" cy="609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Complex, high-throughput</a:t>
            </a:r>
            <a:endParaRPr lang="en-US" sz="1200" dirty="0"/>
          </a:p>
        </p:txBody>
      </p:sp>
      <p:sp>
        <p:nvSpPr>
          <p:cNvPr id="47" name="Text 24"/>
          <p:cNvSpPr/>
          <p:nvPr/>
        </p:nvSpPr>
        <p:spPr>
          <a:xfrm>
            <a:off x="6477000" y="5181600"/>
            <a:ext cx="1570553" cy="3810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Management</a:t>
            </a:r>
            <a:endParaRPr lang="en-US" sz="1200" dirty="0"/>
          </a:p>
        </p:txBody>
      </p:sp>
      <p:sp>
        <p:nvSpPr>
          <p:cNvPr id="48" name="Text 25"/>
          <p:cNvSpPr/>
          <p:nvPr/>
        </p:nvSpPr>
        <p:spPr>
          <a:xfrm>
            <a:off x="7785795" y="5181600"/>
            <a:ext cx="2475309" cy="3810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Fully managed</a:t>
            </a:r>
            <a:endParaRPr lang="en-US" sz="1200" dirty="0"/>
          </a:p>
        </p:txBody>
      </p:sp>
      <p:sp>
        <p:nvSpPr>
          <p:cNvPr id="49" name="Text 26"/>
          <p:cNvSpPr/>
          <p:nvPr/>
        </p:nvSpPr>
        <p:spPr>
          <a:xfrm>
            <a:off x="9848552" y="5181600"/>
            <a:ext cx="2629257" cy="3810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User-managed</a:t>
            </a:r>
            <a:endParaRPr lang="en-US" sz="1200" dirty="0"/>
          </a:p>
        </p:txBody>
      </p:sp>
      <p:sp>
        <p:nvSpPr>
          <p:cNvPr id="50" name="Text 27"/>
          <p:cNvSpPr/>
          <p:nvPr/>
        </p:nvSpPr>
        <p:spPr>
          <a:xfrm>
            <a:off x="6477000" y="5562600"/>
            <a:ext cx="1570553" cy="3810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Scalability</a:t>
            </a:r>
            <a:endParaRPr lang="en-US" sz="1200" dirty="0"/>
          </a:p>
        </p:txBody>
      </p:sp>
      <p:sp>
        <p:nvSpPr>
          <p:cNvPr id="51" name="Text 28"/>
          <p:cNvSpPr/>
          <p:nvPr/>
        </p:nvSpPr>
        <p:spPr>
          <a:xfrm>
            <a:off x="7785795" y="5562600"/>
            <a:ext cx="2062758" cy="3810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Automatic</a:t>
            </a:r>
            <a:endParaRPr lang="en-US" sz="1200" dirty="0"/>
          </a:p>
        </p:txBody>
      </p:sp>
      <p:sp>
        <p:nvSpPr>
          <p:cNvPr id="52" name="Text 29"/>
          <p:cNvSpPr/>
          <p:nvPr/>
        </p:nvSpPr>
        <p:spPr>
          <a:xfrm>
            <a:off x="9848552" y="5562600"/>
            <a:ext cx="2191048" cy="3810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Manual</a:t>
            </a:r>
            <a:endParaRPr lang="en-US" sz="1200" dirty="0"/>
          </a:p>
        </p:txBody>
      </p:sp>
      <p:sp>
        <p:nvSpPr>
          <p:cNvPr id="53" name="Text 30"/>
          <p:cNvSpPr/>
          <p:nvPr/>
        </p:nvSpPr>
        <p:spPr>
          <a:xfrm>
            <a:off x="381000" y="6591300"/>
            <a:ext cx="184844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Streams</a:t>
            </a:r>
            <a:endParaRPr lang="en-US" sz="1200" dirty="0"/>
          </a:p>
        </p:txBody>
      </p:sp>
      <p:sp>
        <p:nvSpPr>
          <p:cNvPr id="54" name="Text 31"/>
          <p:cNvSpPr/>
          <p:nvPr/>
        </p:nvSpPr>
        <p:spPr>
          <a:xfrm>
            <a:off x="11371808" y="65913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7 / 14</a:t>
            </a:r>
            <a:endParaRPr lang="en-US" sz="12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3152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81000" y="2552700"/>
            <a:ext cx="5410200" cy="723900"/>
          </a:xfrm>
          <a:prstGeom prst="rect">
            <a:avLst/>
          </a:prstGeom>
        </p:spPr>
      </p:pic>
      <p:pic>
        <p:nvPicPr>
          <p:cNvPr id="5" name="Image 3" descr="preencoded.png"/>
          <p:cNvPicPr>
            <a:picLocks noChangeAspect="1"/>
          </p:cNvPicPr>
          <p:nvPr/>
        </p:nvPicPr>
        <p:blipFill>
          <a:blip r:embed="rId6"/>
          <a:stretch>
            <a:fillRect/>
          </a:stretch>
        </p:blipFill>
        <p:spPr>
          <a:xfrm>
            <a:off x="533400" y="2724150"/>
            <a:ext cx="381000" cy="381000"/>
          </a:xfrm>
          <a:prstGeom prst="rect">
            <a:avLst/>
          </a:prstGeom>
        </p:spPr>
      </p:pic>
      <p:pic>
        <p:nvPicPr>
          <p:cNvPr id="6" name="Image 4" descr="preencoded.png"/>
          <p:cNvPicPr>
            <a:picLocks noChangeAspect="1"/>
          </p:cNvPicPr>
          <p:nvPr/>
        </p:nvPicPr>
        <p:blipFill>
          <a:blip r:embed="rId7"/>
          <a:stretch>
            <a:fillRect/>
          </a:stretch>
        </p:blipFill>
        <p:spPr>
          <a:xfrm>
            <a:off x="638175" y="2781300"/>
            <a:ext cx="171450" cy="266700"/>
          </a:xfrm>
          <a:prstGeom prst="rect">
            <a:avLst/>
          </a:prstGeom>
        </p:spPr>
      </p:pic>
      <p:pic>
        <p:nvPicPr>
          <p:cNvPr id="7" name="Image 5" descr="preencoded.png"/>
          <p:cNvPicPr>
            <a:picLocks noChangeAspect="1"/>
          </p:cNvPicPr>
          <p:nvPr/>
        </p:nvPicPr>
        <p:blipFill>
          <a:blip r:embed="rId8"/>
          <a:stretch>
            <a:fillRect/>
          </a:stretch>
        </p:blipFill>
        <p:spPr>
          <a:xfrm>
            <a:off x="381000" y="3429000"/>
            <a:ext cx="5410200" cy="952500"/>
          </a:xfrm>
          <a:prstGeom prst="rect">
            <a:avLst/>
          </a:prstGeom>
        </p:spPr>
      </p:pic>
      <p:pic>
        <p:nvPicPr>
          <p:cNvPr id="8" name="Image 6" descr="preencoded.png"/>
          <p:cNvPicPr>
            <a:picLocks noChangeAspect="1"/>
          </p:cNvPicPr>
          <p:nvPr/>
        </p:nvPicPr>
        <p:blipFill>
          <a:blip r:embed="rId9"/>
          <a:stretch>
            <a:fillRect/>
          </a:stretch>
        </p:blipFill>
        <p:spPr>
          <a:xfrm>
            <a:off x="533400" y="3714750"/>
            <a:ext cx="351234" cy="381000"/>
          </a:xfrm>
          <a:prstGeom prst="rect">
            <a:avLst/>
          </a:prstGeom>
        </p:spPr>
      </p:pic>
      <p:pic>
        <p:nvPicPr>
          <p:cNvPr id="9" name="Image 7" descr="preencoded.png"/>
          <p:cNvPicPr>
            <a:picLocks noChangeAspect="1"/>
          </p:cNvPicPr>
          <p:nvPr/>
        </p:nvPicPr>
        <p:blipFill>
          <a:blip r:embed="rId10"/>
          <a:stretch>
            <a:fillRect/>
          </a:stretch>
        </p:blipFill>
        <p:spPr>
          <a:xfrm>
            <a:off x="613767" y="3771900"/>
            <a:ext cx="190500" cy="266700"/>
          </a:xfrm>
          <a:prstGeom prst="rect">
            <a:avLst/>
          </a:prstGeom>
        </p:spPr>
      </p:pic>
      <p:pic>
        <p:nvPicPr>
          <p:cNvPr id="10" name="Image 8" descr="preencoded.png"/>
          <p:cNvPicPr>
            <a:picLocks noChangeAspect="1"/>
          </p:cNvPicPr>
          <p:nvPr/>
        </p:nvPicPr>
        <p:blipFill>
          <a:blip r:embed="rId8"/>
          <a:stretch>
            <a:fillRect/>
          </a:stretch>
        </p:blipFill>
        <p:spPr>
          <a:xfrm>
            <a:off x="381000" y="4533900"/>
            <a:ext cx="5410200" cy="952500"/>
          </a:xfrm>
          <a:prstGeom prst="rect">
            <a:avLst/>
          </a:prstGeom>
        </p:spPr>
      </p:pic>
      <p:pic>
        <p:nvPicPr>
          <p:cNvPr id="11" name="Image 9" descr="preencoded.png"/>
          <p:cNvPicPr>
            <a:picLocks noChangeAspect="1"/>
          </p:cNvPicPr>
          <p:nvPr/>
        </p:nvPicPr>
        <p:blipFill>
          <a:blip r:embed="rId11"/>
          <a:stretch>
            <a:fillRect/>
          </a:stretch>
        </p:blipFill>
        <p:spPr>
          <a:xfrm>
            <a:off x="533400" y="4819650"/>
            <a:ext cx="331143" cy="381000"/>
          </a:xfrm>
          <a:prstGeom prst="rect">
            <a:avLst/>
          </a:prstGeom>
        </p:spPr>
      </p:pic>
      <p:pic>
        <p:nvPicPr>
          <p:cNvPr id="12" name="Image 10" descr="preencoded.png"/>
          <p:cNvPicPr>
            <a:picLocks noChangeAspect="1"/>
          </p:cNvPicPr>
          <p:nvPr/>
        </p:nvPicPr>
        <p:blipFill>
          <a:blip r:embed="rId12"/>
          <a:stretch>
            <a:fillRect/>
          </a:stretch>
        </p:blipFill>
        <p:spPr>
          <a:xfrm>
            <a:off x="603647" y="4876800"/>
            <a:ext cx="190500" cy="266700"/>
          </a:xfrm>
          <a:prstGeom prst="rect">
            <a:avLst/>
          </a:prstGeom>
        </p:spPr>
      </p:pic>
      <p:pic>
        <p:nvPicPr>
          <p:cNvPr id="13" name="Image 11" descr="preencoded.png"/>
          <p:cNvPicPr>
            <a:picLocks noChangeAspect="1"/>
          </p:cNvPicPr>
          <p:nvPr/>
        </p:nvPicPr>
        <p:blipFill>
          <a:blip r:embed="rId13"/>
          <a:stretch>
            <a:fillRect/>
          </a:stretch>
        </p:blipFill>
        <p:spPr>
          <a:xfrm>
            <a:off x="381000" y="5715000"/>
            <a:ext cx="5410200" cy="762000"/>
          </a:xfrm>
          <a:prstGeom prst="rect">
            <a:avLst/>
          </a:prstGeom>
        </p:spPr>
      </p:pic>
      <p:pic>
        <p:nvPicPr>
          <p:cNvPr id="14" name="Image 12" descr="preencoded.png"/>
          <p:cNvPicPr>
            <a:picLocks noChangeAspect="1"/>
          </p:cNvPicPr>
          <p:nvPr/>
        </p:nvPicPr>
        <p:blipFill>
          <a:blip r:embed="rId14"/>
          <a:stretch>
            <a:fillRect/>
          </a:stretch>
        </p:blipFill>
        <p:spPr>
          <a:xfrm>
            <a:off x="533400" y="5943600"/>
            <a:ext cx="228600" cy="304800"/>
          </a:xfrm>
          <a:prstGeom prst="rect">
            <a:avLst/>
          </a:prstGeom>
        </p:spPr>
      </p:pic>
      <p:pic>
        <p:nvPicPr>
          <p:cNvPr id="15" name="Image 13" descr="preencoded.png"/>
          <p:cNvPicPr>
            <a:picLocks noChangeAspect="1"/>
          </p:cNvPicPr>
          <p:nvPr/>
        </p:nvPicPr>
        <p:blipFill>
          <a:blip r:embed="rId15"/>
          <a:stretch>
            <a:fillRect/>
          </a:stretch>
        </p:blipFill>
        <p:spPr>
          <a:xfrm>
            <a:off x="6400800" y="1600200"/>
            <a:ext cx="5410200" cy="2857500"/>
          </a:xfrm>
          <a:prstGeom prst="rect">
            <a:avLst/>
          </a:prstGeom>
        </p:spPr>
      </p:pic>
      <p:pic>
        <p:nvPicPr>
          <p:cNvPr id="16" name="Image 14" descr="preencoded.png"/>
          <p:cNvPicPr>
            <a:picLocks noChangeAspect="1"/>
          </p:cNvPicPr>
          <p:nvPr/>
        </p:nvPicPr>
        <p:blipFill>
          <a:blip r:embed="rId16"/>
          <a:stretch>
            <a:fillRect/>
          </a:stretch>
        </p:blipFill>
        <p:spPr>
          <a:xfrm>
            <a:off x="6629400" y="1924050"/>
            <a:ext cx="609600" cy="609600"/>
          </a:xfrm>
          <a:prstGeom prst="rect">
            <a:avLst/>
          </a:prstGeom>
        </p:spPr>
      </p:pic>
      <p:pic>
        <p:nvPicPr>
          <p:cNvPr id="17" name="Image 15" descr="preencoded.png"/>
          <p:cNvPicPr>
            <a:picLocks noChangeAspect="1"/>
          </p:cNvPicPr>
          <p:nvPr/>
        </p:nvPicPr>
        <p:blipFill>
          <a:blip r:embed="rId17"/>
          <a:stretch>
            <a:fillRect/>
          </a:stretch>
        </p:blipFill>
        <p:spPr>
          <a:xfrm>
            <a:off x="6791325" y="2057400"/>
            <a:ext cx="285750" cy="342900"/>
          </a:xfrm>
          <a:prstGeom prst="rect">
            <a:avLst/>
          </a:prstGeom>
        </p:spPr>
      </p:pic>
      <p:pic>
        <p:nvPicPr>
          <p:cNvPr id="18" name="Image 16" descr="preencoded.png"/>
          <p:cNvPicPr>
            <a:picLocks noChangeAspect="1"/>
          </p:cNvPicPr>
          <p:nvPr/>
        </p:nvPicPr>
        <p:blipFill>
          <a:blip r:embed="rId18"/>
          <a:stretch>
            <a:fillRect/>
          </a:stretch>
        </p:blipFill>
        <p:spPr>
          <a:xfrm>
            <a:off x="7391400" y="2171700"/>
            <a:ext cx="3143250" cy="114300"/>
          </a:xfrm>
          <a:prstGeom prst="rect">
            <a:avLst/>
          </a:prstGeom>
        </p:spPr>
      </p:pic>
      <p:pic>
        <p:nvPicPr>
          <p:cNvPr id="19" name="Image 17" descr="preencoded.png"/>
          <p:cNvPicPr>
            <a:picLocks noChangeAspect="1"/>
          </p:cNvPicPr>
          <p:nvPr/>
        </p:nvPicPr>
        <p:blipFill>
          <a:blip r:embed="rId19"/>
          <a:stretch>
            <a:fillRect/>
          </a:stretch>
        </p:blipFill>
        <p:spPr>
          <a:xfrm>
            <a:off x="7391400" y="2324100"/>
            <a:ext cx="2095500" cy="114300"/>
          </a:xfrm>
          <a:prstGeom prst="rect">
            <a:avLst/>
          </a:prstGeom>
        </p:spPr>
      </p:pic>
      <p:pic>
        <p:nvPicPr>
          <p:cNvPr id="20" name="Image 18" descr="preencoded.png"/>
          <p:cNvPicPr>
            <a:picLocks noChangeAspect="1"/>
          </p:cNvPicPr>
          <p:nvPr/>
        </p:nvPicPr>
        <p:blipFill>
          <a:blip r:embed="rId20"/>
          <a:stretch>
            <a:fillRect/>
          </a:stretch>
        </p:blipFill>
        <p:spPr>
          <a:xfrm>
            <a:off x="7391400" y="2476500"/>
            <a:ext cx="2793950" cy="114300"/>
          </a:xfrm>
          <a:prstGeom prst="rect">
            <a:avLst/>
          </a:prstGeom>
        </p:spPr>
      </p:pic>
      <p:pic>
        <p:nvPicPr>
          <p:cNvPr id="21" name="Image 19" descr="preencoded.png"/>
          <p:cNvPicPr>
            <a:picLocks noChangeAspect="1"/>
          </p:cNvPicPr>
          <p:nvPr/>
        </p:nvPicPr>
        <p:blipFill>
          <a:blip r:embed="rId21"/>
          <a:stretch>
            <a:fillRect/>
          </a:stretch>
        </p:blipFill>
        <p:spPr>
          <a:xfrm>
            <a:off x="9020175" y="2933700"/>
            <a:ext cx="171450" cy="304800"/>
          </a:xfrm>
          <a:prstGeom prst="rect">
            <a:avLst/>
          </a:prstGeom>
        </p:spPr>
      </p:pic>
      <p:pic>
        <p:nvPicPr>
          <p:cNvPr id="22" name="Image 20" descr="preencoded.png"/>
          <p:cNvPicPr>
            <a:picLocks noChangeAspect="1"/>
          </p:cNvPicPr>
          <p:nvPr/>
        </p:nvPicPr>
        <p:blipFill>
          <a:blip r:embed="rId22"/>
          <a:stretch>
            <a:fillRect/>
          </a:stretch>
        </p:blipFill>
        <p:spPr>
          <a:xfrm>
            <a:off x="6629400" y="3505200"/>
            <a:ext cx="609600" cy="609600"/>
          </a:xfrm>
          <a:prstGeom prst="rect">
            <a:avLst/>
          </a:prstGeom>
        </p:spPr>
      </p:pic>
      <p:pic>
        <p:nvPicPr>
          <p:cNvPr id="23" name="Image 21" descr="preencoded.png"/>
          <p:cNvPicPr>
            <a:picLocks noChangeAspect="1"/>
          </p:cNvPicPr>
          <p:nvPr/>
        </p:nvPicPr>
        <p:blipFill>
          <a:blip r:embed="rId23"/>
          <a:stretch>
            <a:fillRect/>
          </a:stretch>
        </p:blipFill>
        <p:spPr>
          <a:xfrm>
            <a:off x="6753225" y="3638550"/>
            <a:ext cx="361950" cy="342900"/>
          </a:xfrm>
          <a:prstGeom prst="rect">
            <a:avLst/>
          </a:prstGeom>
        </p:spPr>
      </p:pic>
      <p:pic>
        <p:nvPicPr>
          <p:cNvPr id="24" name="Image 22" descr="preencoded.png"/>
          <p:cNvPicPr>
            <a:picLocks noChangeAspect="1"/>
          </p:cNvPicPr>
          <p:nvPr/>
        </p:nvPicPr>
        <p:blipFill>
          <a:blip r:embed="rId24"/>
          <a:stretch>
            <a:fillRect/>
          </a:stretch>
        </p:blipFill>
        <p:spPr>
          <a:xfrm>
            <a:off x="7391400" y="3790950"/>
            <a:ext cx="114300" cy="114300"/>
          </a:xfrm>
          <a:prstGeom prst="rect">
            <a:avLst/>
          </a:prstGeom>
        </p:spPr>
      </p:pic>
      <p:pic>
        <p:nvPicPr>
          <p:cNvPr id="25" name="Image 23" descr="preencoded.png"/>
          <p:cNvPicPr>
            <a:picLocks noChangeAspect="1"/>
          </p:cNvPicPr>
          <p:nvPr/>
        </p:nvPicPr>
        <p:blipFill>
          <a:blip r:embed="rId25"/>
          <a:stretch>
            <a:fillRect/>
          </a:stretch>
        </p:blipFill>
        <p:spPr>
          <a:xfrm>
            <a:off x="7391400" y="4057650"/>
            <a:ext cx="114300" cy="114300"/>
          </a:xfrm>
          <a:prstGeom prst="rect">
            <a:avLst/>
          </a:prstGeom>
        </p:spPr>
      </p:pic>
      <p:pic>
        <p:nvPicPr>
          <p:cNvPr id="26" name="Image 24" descr="preencoded.png"/>
          <p:cNvPicPr>
            <a:picLocks noChangeAspect="1"/>
          </p:cNvPicPr>
          <p:nvPr/>
        </p:nvPicPr>
        <p:blipFill>
          <a:blip r:embed="rId26"/>
          <a:stretch>
            <a:fillRect/>
          </a:stretch>
        </p:blipFill>
        <p:spPr>
          <a:xfrm>
            <a:off x="6400800" y="4686300"/>
            <a:ext cx="2628900" cy="571500"/>
          </a:xfrm>
          <a:prstGeom prst="rect">
            <a:avLst/>
          </a:prstGeom>
        </p:spPr>
      </p:pic>
      <p:pic>
        <p:nvPicPr>
          <p:cNvPr id="27" name="Image 25" descr="preencoded.png"/>
          <p:cNvPicPr>
            <a:picLocks noChangeAspect="1"/>
          </p:cNvPicPr>
          <p:nvPr/>
        </p:nvPicPr>
        <p:blipFill>
          <a:blip r:embed="rId27"/>
          <a:stretch>
            <a:fillRect/>
          </a:stretch>
        </p:blipFill>
        <p:spPr>
          <a:xfrm>
            <a:off x="6553200" y="4838700"/>
            <a:ext cx="190500" cy="266700"/>
          </a:xfrm>
          <a:prstGeom prst="rect">
            <a:avLst/>
          </a:prstGeom>
        </p:spPr>
      </p:pic>
      <p:pic>
        <p:nvPicPr>
          <p:cNvPr id="28" name="Image 26" descr="preencoded.png"/>
          <p:cNvPicPr>
            <a:picLocks noChangeAspect="1"/>
          </p:cNvPicPr>
          <p:nvPr/>
        </p:nvPicPr>
        <p:blipFill>
          <a:blip r:embed="rId28"/>
          <a:stretch>
            <a:fillRect/>
          </a:stretch>
        </p:blipFill>
        <p:spPr>
          <a:xfrm>
            <a:off x="9182100" y="4686300"/>
            <a:ext cx="2628900" cy="571500"/>
          </a:xfrm>
          <a:prstGeom prst="rect">
            <a:avLst/>
          </a:prstGeom>
        </p:spPr>
      </p:pic>
      <p:pic>
        <p:nvPicPr>
          <p:cNvPr id="29" name="Image 27" descr="preencoded.png"/>
          <p:cNvPicPr>
            <a:picLocks noChangeAspect="1"/>
          </p:cNvPicPr>
          <p:nvPr/>
        </p:nvPicPr>
        <p:blipFill>
          <a:blip r:embed="rId29"/>
          <a:stretch>
            <a:fillRect/>
          </a:stretch>
        </p:blipFill>
        <p:spPr>
          <a:xfrm>
            <a:off x="9334500" y="4838700"/>
            <a:ext cx="190500" cy="266700"/>
          </a:xfrm>
          <a:prstGeom prst="rect">
            <a:avLst/>
          </a:prstGeom>
        </p:spPr>
      </p:pic>
      <p:sp>
        <p:nvSpPr>
          <p:cNvPr id="30" name="Text 0"/>
          <p:cNvSpPr/>
          <p:nvPr/>
        </p:nvSpPr>
        <p:spPr>
          <a:xfrm>
            <a:off x="381000" y="152400"/>
            <a:ext cx="11430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AWS Lambda Integration</a:t>
            </a:r>
            <a:endParaRPr lang="en-US" sz="2700" dirty="0"/>
          </a:p>
        </p:txBody>
      </p:sp>
      <p:sp>
        <p:nvSpPr>
          <p:cNvPr id="31" name="Text 1"/>
          <p:cNvSpPr/>
          <p:nvPr/>
        </p:nvSpPr>
        <p:spPr>
          <a:xfrm>
            <a:off x="381000" y="1066800"/>
            <a:ext cx="64922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Why Lambda for DynamoDB Streams?</a:t>
            </a:r>
            <a:endParaRPr lang="en-US" sz="1800" dirty="0"/>
          </a:p>
        </p:txBody>
      </p:sp>
      <p:sp>
        <p:nvSpPr>
          <p:cNvPr id="32" name="Text 2"/>
          <p:cNvSpPr/>
          <p:nvPr/>
        </p:nvSpPr>
        <p:spPr>
          <a:xfrm>
            <a:off x="381000" y="1524000"/>
            <a:ext cx="54102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AWS Lambda is a primary and highly recommended consumer for DynamoDB Streams due to its serverless nature and seamless integration.</a:t>
            </a:r>
            <a:endParaRPr lang="en-US" sz="1350" dirty="0"/>
          </a:p>
        </p:txBody>
      </p:sp>
      <p:sp>
        <p:nvSpPr>
          <p:cNvPr id="33" name="Text 3"/>
          <p:cNvSpPr/>
          <p:nvPr/>
        </p:nvSpPr>
        <p:spPr>
          <a:xfrm>
            <a:off x="1066800" y="2667000"/>
            <a:ext cx="3872954"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Polling Behavior</a:t>
            </a:r>
            <a:endParaRPr lang="en-US" sz="1500" dirty="0"/>
          </a:p>
        </p:txBody>
      </p:sp>
      <p:sp>
        <p:nvSpPr>
          <p:cNvPr id="34" name="Text 4"/>
          <p:cNvSpPr/>
          <p:nvPr/>
        </p:nvSpPr>
        <p:spPr>
          <a:xfrm>
            <a:off x="1066800" y="2933700"/>
            <a:ext cx="4647545"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Lambda polls stream shards four times per second</a:t>
            </a:r>
            <a:endParaRPr lang="en-US" sz="1200" dirty="0"/>
          </a:p>
        </p:txBody>
      </p:sp>
      <p:sp>
        <p:nvSpPr>
          <p:cNvPr id="35" name="Text 5"/>
          <p:cNvSpPr/>
          <p:nvPr/>
        </p:nvSpPr>
        <p:spPr>
          <a:xfrm>
            <a:off x="1037034" y="3543300"/>
            <a:ext cx="4754166"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Batch Processing</a:t>
            </a:r>
            <a:endParaRPr lang="en-US" sz="1500" dirty="0"/>
          </a:p>
        </p:txBody>
      </p:sp>
      <p:sp>
        <p:nvSpPr>
          <p:cNvPr id="36" name="Text 6"/>
          <p:cNvSpPr/>
          <p:nvPr/>
        </p:nvSpPr>
        <p:spPr>
          <a:xfrm>
            <a:off x="1037034" y="3810000"/>
            <a:ext cx="4754166"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Supports configurable batch sizes and maximum batching windows</a:t>
            </a:r>
            <a:endParaRPr lang="en-US" sz="1200" dirty="0"/>
          </a:p>
        </p:txBody>
      </p:sp>
      <p:sp>
        <p:nvSpPr>
          <p:cNvPr id="37" name="Text 7"/>
          <p:cNvSpPr/>
          <p:nvPr/>
        </p:nvSpPr>
        <p:spPr>
          <a:xfrm>
            <a:off x="1016943" y="4648200"/>
            <a:ext cx="477425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Error Handling</a:t>
            </a:r>
            <a:endParaRPr lang="en-US" sz="1500" dirty="0"/>
          </a:p>
        </p:txBody>
      </p:sp>
      <p:sp>
        <p:nvSpPr>
          <p:cNvPr id="38" name="Text 8"/>
          <p:cNvSpPr/>
          <p:nvPr/>
        </p:nvSpPr>
        <p:spPr>
          <a:xfrm>
            <a:off x="1016943" y="4914900"/>
            <a:ext cx="4774257"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Offers retry mechanisms and integrates with Dead-Letter Queues (DLQ)</a:t>
            </a:r>
            <a:endParaRPr lang="en-US" sz="1200" dirty="0"/>
          </a:p>
        </p:txBody>
      </p:sp>
      <p:sp>
        <p:nvSpPr>
          <p:cNvPr id="39" name="Text 9"/>
          <p:cNvSpPr/>
          <p:nvPr/>
        </p:nvSpPr>
        <p:spPr>
          <a:xfrm>
            <a:off x="876300" y="5867400"/>
            <a:ext cx="47625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Note:</a:t>
            </a:r>
            <a:r>
              <a:rPr lang="en-US" sz="1200" dirty="0">
                <a:solidFill>
                  <a:srgbClr val="374151"/>
                </a:solidFill>
                <a:latin typeface="ui-sans-serif" pitchFamily="34" charset="0"/>
                <a:ea typeface="ui-sans-serif" pitchFamily="34" charset="-122"/>
                <a:cs typeface="ui-sans-serif" pitchFamily="34" charset="-120"/>
              </a:rPr>
              <a:t> A maximum of two Lambda functions can subscribe to a single stream to avoid throttling</a:t>
            </a:r>
            <a:endParaRPr lang="en-US" sz="1200" dirty="0"/>
          </a:p>
        </p:txBody>
      </p:sp>
      <p:sp>
        <p:nvSpPr>
          <p:cNvPr id="40" name="Text 10"/>
          <p:cNvSpPr/>
          <p:nvPr/>
        </p:nvSpPr>
        <p:spPr>
          <a:xfrm>
            <a:off x="6400800" y="1066800"/>
            <a:ext cx="64922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Lambda Consumer Architecture</a:t>
            </a:r>
            <a:endParaRPr lang="en-US" sz="1800" dirty="0"/>
          </a:p>
        </p:txBody>
      </p:sp>
      <p:sp>
        <p:nvSpPr>
          <p:cNvPr id="41" name="Text 11"/>
          <p:cNvSpPr/>
          <p:nvPr/>
        </p:nvSpPr>
        <p:spPr>
          <a:xfrm>
            <a:off x="7391400" y="1828800"/>
            <a:ext cx="4191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DynamoDB Streams</a:t>
            </a:r>
            <a:endParaRPr lang="en-US" sz="1500" dirty="0"/>
          </a:p>
        </p:txBody>
      </p:sp>
      <p:sp>
        <p:nvSpPr>
          <p:cNvPr id="42" name="Text 12"/>
          <p:cNvSpPr/>
          <p:nvPr/>
        </p:nvSpPr>
        <p:spPr>
          <a:xfrm>
            <a:off x="7391400" y="3390900"/>
            <a:ext cx="4191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AWS Lambda</a:t>
            </a:r>
            <a:endParaRPr lang="en-US" sz="1500" dirty="0"/>
          </a:p>
        </p:txBody>
      </p:sp>
      <p:sp>
        <p:nvSpPr>
          <p:cNvPr id="43" name="Text 13"/>
          <p:cNvSpPr/>
          <p:nvPr/>
        </p:nvSpPr>
        <p:spPr>
          <a:xfrm>
            <a:off x="7581900" y="3733800"/>
            <a:ext cx="299198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Auto-triggered by stream events</a:t>
            </a:r>
            <a:endParaRPr lang="en-US" sz="1200" dirty="0"/>
          </a:p>
        </p:txBody>
      </p:sp>
      <p:sp>
        <p:nvSpPr>
          <p:cNvPr id="44" name="Text 14"/>
          <p:cNvSpPr/>
          <p:nvPr/>
        </p:nvSpPr>
        <p:spPr>
          <a:xfrm>
            <a:off x="7581900" y="4000500"/>
            <a:ext cx="360687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Parallel processing (up to 10 per shard)</a:t>
            </a:r>
            <a:endParaRPr lang="en-US" sz="1200" dirty="0"/>
          </a:p>
        </p:txBody>
      </p:sp>
      <p:sp>
        <p:nvSpPr>
          <p:cNvPr id="45" name="Text 15"/>
          <p:cNvSpPr/>
          <p:nvPr/>
        </p:nvSpPr>
        <p:spPr>
          <a:xfrm>
            <a:off x="6858000" y="4857750"/>
            <a:ext cx="1870948"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Automatic Scaling</a:t>
            </a:r>
            <a:endParaRPr lang="en-US" sz="1200" dirty="0"/>
          </a:p>
        </p:txBody>
      </p:sp>
      <p:sp>
        <p:nvSpPr>
          <p:cNvPr id="46" name="Text 16"/>
          <p:cNvSpPr/>
          <p:nvPr/>
        </p:nvSpPr>
        <p:spPr>
          <a:xfrm>
            <a:off x="9639300" y="4857750"/>
            <a:ext cx="1930956"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Error Management</a:t>
            </a:r>
            <a:endParaRPr lang="en-US" sz="1200" dirty="0"/>
          </a:p>
        </p:txBody>
      </p:sp>
      <p:sp>
        <p:nvSpPr>
          <p:cNvPr id="47" name="Text 17"/>
          <p:cNvSpPr/>
          <p:nvPr/>
        </p:nvSpPr>
        <p:spPr>
          <a:xfrm>
            <a:off x="381000" y="6972300"/>
            <a:ext cx="184844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Streams</a:t>
            </a:r>
            <a:endParaRPr lang="en-US" sz="1200" dirty="0"/>
          </a:p>
        </p:txBody>
      </p:sp>
      <p:sp>
        <p:nvSpPr>
          <p:cNvPr id="48" name="Text 18"/>
          <p:cNvSpPr/>
          <p:nvPr/>
        </p:nvSpPr>
        <p:spPr>
          <a:xfrm>
            <a:off x="11371808" y="6972300"/>
            <a:ext cx="527030"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8 / 14</a:t>
            </a:r>
            <a:endParaRPr lang="en-US" sz="12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
          </a:xfrm>
          <a:prstGeom prst="rect">
            <a:avLst/>
          </a:prstGeom>
        </p:spPr>
      </p:pic>
      <p:pic>
        <p:nvPicPr>
          <p:cNvPr id="4" name="Image 2" descr="preencoded.png"/>
          <p:cNvPicPr>
            <a:picLocks noChangeAspect="1"/>
          </p:cNvPicPr>
          <p:nvPr/>
        </p:nvPicPr>
        <p:blipFill>
          <a:blip r:embed="rId5"/>
          <a:stretch>
            <a:fillRect/>
          </a:stretch>
        </p:blipFill>
        <p:spPr>
          <a:xfrm>
            <a:off x="304800" y="1828800"/>
            <a:ext cx="5562600" cy="2019300"/>
          </a:xfrm>
          <a:prstGeom prst="rect">
            <a:avLst/>
          </a:prstGeom>
        </p:spPr>
      </p:pic>
      <p:pic>
        <p:nvPicPr>
          <p:cNvPr id="5" name="Image 3" descr="preencoded.png"/>
          <p:cNvPicPr>
            <a:picLocks noChangeAspect="1"/>
          </p:cNvPicPr>
          <p:nvPr/>
        </p:nvPicPr>
        <p:blipFill>
          <a:blip r:embed="rId6"/>
          <a:stretch>
            <a:fillRect/>
          </a:stretch>
        </p:blipFill>
        <p:spPr>
          <a:xfrm>
            <a:off x="495300" y="2019300"/>
            <a:ext cx="457200" cy="457200"/>
          </a:xfrm>
          <a:prstGeom prst="rect">
            <a:avLst/>
          </a:prstGeom>
        </p:spPr>
      </p:pic>
      <p:pic>
        <p:nvPicPr>
          <p:cNvPr id="6" name="Image 4" descr="preencoded.png"/>
          <p:cNvPicPr>
            <a:picLocks noChangeAspect="1"/>
          </p:cNvPicPr>
          <p:nvPr/>
        </p:nvPicPr>
        <p:blipFill>
          <a:blip r:embed="rId7"/>
          <a:stretch>
            <a:fillRect/>
          </a:stretch>
        </p:blipFill>
        <p:spPr>
          <a:xfrm>
            <a:off x="652463" y="2114550"/>
            <a:ext cx="142875" cy="266700"/>
          </a:xfrm>
          <a:prstGeom prst="rect">
            <a:avLst/>
          </a:prstGeom>
        </p:spPr>
      </p:pic>
      <p:pic>
        <p:nvPicPr>
          <p:cNvPr id="7" name="Image 5" descr="preencoded.png"/>
          <p:cNvPicPr>
            <a:picLocks noChangeAspect="1"/>
          </p:cNvPicPr>
          <p:nvPr/>
        </p:nvPicPr>
        <p:blipFill>
          <a:blip r:embed="rId8"/>
          <a:stretch>
            <a:fillRect/>
          </a:stretch>
        </p:blipFill>
        <p:spPr>
          <a:xfrm>
            <a:off x="1104900" y="2400300"/>
            <a:ext cx="152400" cy="152400"/>
          </a:xfrm>
          <a:prstGeom prst="rect">
            <a:avLst/>
          </a:prstGeom>
        </p:spPr>
      </p:pic>
      <p:pic>
        <p:nvPicPr>
          <p:cNvPr id="8" name="Image 6" descr="preencoded.png"/>
          <p:cNvPicPr>
            <a:picLocks noChangeAspect="1"/>
          </p:cNvPicPr>
          <p:nvPr/>
        </p:nvPicPr>
        <p:blipFill>
          <a:blip r:embed="rId8"/>
          <a:stretch>
            <a:fillRect/>
          </a:stretch>
        </p:blipFill>
        <p:spPr>
          <a:xfrm>
            <a:off x="1104900" y="2933700"/>
            <a:ext cx="152400" cy="152400"/>
          </a:xfrm>
          <a:prstGeom prst="rect">
            <a:avLst/>
          </a:prstGeom>
        </p:spPr>
      </p:pic>
      <p:pic>
        <p:nvPicPr>
          <p:cNvPr id="9" name="Image 7" descr="preencoded.png"/>
          <p:cNvPicPr>
            <a:picLocks noChangeAspect="1"/>
          </p:cNvPicPr>
          <p:nvPr/>
        </p:nvPicPr>
        <p:blipFill>
          <a:blip r:embed="rId8"/>
          <a:stretch>
            <a:fillRect/>
          </a:stretch>
        </p:blipFill>
        <p:spPr>
          <a:xfrm>
            <a:off x="1104900" y="3238500"/>
            <a:ext cx="152400" cy="152400"/>
          </a:xfrm>
          <a:prstGeom prst="rect">
            <a:avLst/>
          </a:prstGeom>
        </p:spPr>
      </p:pic>
      <p:pic>
        <p:nvPicPr>
          <p:cNvPr id="10" name="Image 8" descr="preencoded.png"/>
          <p:cNvPicPr>
            <a:picLocks noChangeAspect="1"/>
          </p:cNvPicPr>
          <p:nvPr/>
        </p:nvPicPr>
        <p:blipFill>
          <a:blip r:embed="rId9"/>
          <a:stretch>
            <a:fillRect/>
          </a:stretch>
        </p:blipFill>
        <p:spPr>
          <a:xfrm>
            <a:off x="304800" y="4076700"/>
            <a:ext cx="5562600" cy="1790700"/>
          </a:xfrm>
          <a:prstGeom prst="rect">
            <a:avLst/>
          </a:prstGeom>
        </p:spPr>
      </p:pic>
      <p:pic>
        <p:nvPicPr>
          <p:cNvPr id="11" name="Image 9" descr="preencoded.png"/>
          <p:cNvPicPr>
            <a:picLocks noChangeAspect="1"/>
          </p:cNvPicPr>
          <p:nvPr/>
        </p:nvPicPr>
        <p:blipFill>
          <a:blip r:embed="rId10"/>
          <a:stretch>
            <a:fillRect/>
          </a:stretch>
        </p:blipFill>
        <p:spPr>
          <a:xfrm>
            <a:off x="495300" y="4267200"/>
            <a:ext cx="457200" cy="457200"/>
          </a:xfrm>
          <a:prstGeom prst="rect">
            <a:avLst/>
          </a:prstGeom>
        </p:spPr>
      </p:pic>
      <p:pic>
        <p:nvPicPr>
          <p:cNvPr id="12" name="Image 10" descr="preencoded.png"/>
          <p:cNvPicPr>
            <a:picLocks noChangeAspect="1"/>
          </p:cNvPicPr>
          <p:nvPr/>
        </p:nvPicPr>
        <p:blipFill>
          <a:blip r:embed="rId11"/>
          <a:stretch>
            <a:fillRect/>
          </a:stretch>
        </p:blipFill>
        <p:spPr>
          <a:xfrm>
            <a:off x="628650" y="4362450"/>
            <a:ext cx="190500" cy="266700"/>
          </a:xfrm>
          <a:prstGeom prst="rect">
            <a:avLst/>
          </a:prstGeom>
        </p:spPr>
      </p:pic>
      <p:pic>
        <p:nvPicPr>
          <p:cNvPr id="13" name="Image 11" descr="preencoded.png"/>
          <p:cNvPicPr>
            <a:picLocks noChangeAspect="1"/>
          </p:cNvPicPr>
          <p:nvPr/>
        </p:nvPicPr>
        <p:blipFill>
          <a:blip r:embed="rId8"/>
          <a:stretch>
            <a:fillRect/>
          </a:stretch>
        </p:blipFill>
        <p:spPr>
          <a:xfrm>
            <a:off x="1104900" y="4648200"/>
            <a:ext cx="152400" cy="152400"/>
          </a:xfrm>
          <a:prstGeom prst="rect">
            <a:avLst/>
          </a:prstGeom>
        </p:spPr>
      </p:pic>
      <p:pic>
        <p:nvPicPr>
          <p:cNvPr id="14" name="Image 12" descr="preencoded.png"/>
          <p:cNvPicPr>
            <a:picLocks noChangeAspect="1"/>
          </p:cNvPicPr>
          <p:nvPr/>
        </p:nvPicPr>
        <p:blipFill>
          <a:blip r:embed="rId8"/>
          <a:stretch>
            <a:fillRect/>
          </a:stretch>
        </p:blipFill>
        <p:spPr>
          <a:xfrm>
            <a:off x="1104900" y="5181600"/>
            <a:ext cx="152400" cy="152400"/>
          </a:xfrm>
          <a:prstGeom prst="rect">
            <a:avLst/>
          </a:prstGeom>
        </p:spPr>
      </p:pic>
      <p:pic>
        <p:nvPicPr>
          <p:cNvPr id="15" name="Image 13" descr="preencoded.png"/>
          <p:cNvPicPr>
            <a:picLocks noChangeAspect="1"/>
          </p:cNvPicPr>
          <p:nvPr/>
        </p:nvPicPr>
        <p:blipFill>
          <a:blip r:embed="rId8"/>
          <a:stretch>
            <a:fillRect/>
          </a:stretch>
        </p:blipFill>
        <p:spPr>
          <a:xfrm>
            <a:off x="1104900" y="5486400"/>
            <a:ext cx="152400" cy="152400"/>
          </a:xfrm>
          <a:prstGeom prst="rect">
            <a:avLst/>
          </a:prstGeom>
        </p:spPr>
      </p:pic>
      <p:pic>
        <p:nvPicPr>
          <p:cNvPr id="16" name="Image 14" descr="preencoded.png"/>
          <p:cNvPicPr>
            <a:picLocks noChangeAspect="1"/>
          </p:cNvPicPr>
          <p:nvPr/>
        </p:nvPicPr>
        <p:blipFill>
          <a:blip r:embed="rId12"/>
          <a:stretch>
            <a:fillRect/>
          </a:stretch>
        </p:blipFill>
        <p:spPr>
          <a:xfrm>
            <a:off x="6324600" y="1524000"/>
            <a:ext cx="5562600" cy="4572000"/>
          </a:xfrm>
          <a:prstGeom prst="rect">
            <a:avLst/>
          </a:prstGeom>
        </p:spPr>
      </p:pic>
      <p:pic>
        <p:nvPicPr>
          <p:cNvPr id="17" name="Image 15" descr="preencoded.png"/>
          <p:cNvPicPr>
            <a:picLocks noChangeAspect="1"/>
          </p:cNvPicPr>
          <p:nvPr/>
        </p:nvPicPr>
        <p:blipFill>
          <a:blip r:embed="rId13"/>
          <a:stretch>
            <a:fillRect/>
          </a:stretch>
        </p:blipFill>
        <p:spPr>
          <a:xfrm>
            <a:off x="6553200" y="1752600"/>
            <a:ext cx="609600" cy="609600"/>
          </a:xfrm>
          <a:prstGeom prst="rect">
            <a:avLst/>
          </a:prstGeom>
        </p:spPr>
      </p:pic>
      <p:pic>
        <p:nvPicPr>
          <p:cNvPr id="18" name="Image 16" descr="preencoded.png"/>
          <p:cNvPicPr>
            <a:picLocks noChangeAspect="1"/>
          </p:cNvPicPr>
          <p:nvPr/>
        </p:nvPicPr>
        <p:blipFill>
          <a:blip r:embed="rId14"/>
          <a:stretch>
            <a:fillRect/>
          </a:stretch>
        </p:blipFill>
        <p:spPr>
          <a:xfrm>
            <a:off x="6734175" y="1885950"/>
            <a:ext cx="247650" cy="342900"/>
          </a:xfrm>
          <a:prstGeom prst="rect">
            <a:avLst/>
          </a:prstGeom>
        </p:spPr>
      </p:pic>
      <p:pic>
        <p:nvPicPr>
          <p:cNvPr id="19" name="Image 17" descr="preencoded.png"/>
          <p:cNvPicPr>
            <a:picLocks noChangeAspect="1"/>
          </p:cNvPicPr>
          <p:nvPr/>
        </p:nvPicPr>
        <p:blipFill>
          <a:blip r:embed="rId15"/>
          <a:stretch>
            <a:fillRect/>
          </a:stretch>
        </p:blipFill>
        <p:spPr>
          <a:xfrm>
            <a:off x="9020175" y="2667000"/>
            <a:ext cx="171450" cy="304800"/>
          </a:xfrm>
          <a:prstGeom prst="rect">
            <a:avLst/>
          </a:prstGeom>
        </p:spPr>
      </p:pic>
      <p:pic>
        <p:nvPicPr>
          <p:cNvPr id="20" name="Image 18" descr="preencoded.png"/>
          <p:cNvPicPr>
            <a:picLocks noChangeAspect="1"/>
          </p:cNvPicPr>
          <p:nvPr/>
        </p:nvPicPr>
        <p:blipFill>
          <a:blip r:embed="rId16"/>
          <a:stretch>
            <a:fillRect/>
          </a:stretch>
        </p:blipFill>
        <p:spPr>
          <a:xfrm>
            <a:off x="6553200" y="3048000"/>
            <a:ext cx="609600" cy="609600"/>
          </a:xfrm>
          <a:prstGeom prst="rect">
            <a:avLst/>
          </a:prstGeom>
        </p:spPr>
      </p:pic>
      <p:pic>
        <p:nvPicPr>
          <p:cNvPr id="21" name="Image 19" descr="preencoded.png"/>
          <p:cNvPicPr>
            <a:picLocks noChangeAspect="1"/>
          </p:cNvPicPr>
          <p:nvPr/>
        </p:nvPicPr>
        <p:blipFill>
          <a:blip r:embed="rId17"/>
          <a:stretch>
            <a:fillRect/>
          </a:stretch>
        </p:blipFill>
        <p:spPr>
          <a:xfrm>
            <a:off x="6715125" y="3181350"/>
            <a:ext cx="285750" cy="342900"/>
          </a:xfrm>
          <a:prstGeom prst="rect">
            <a:avLst/>
          </a:prstGeom>
        </p:spPr>
      </p:pic>
      <p:pic>
        <p:nvPicPr>
          <p:cNvPr id="22" name="Image 20" descr="preencoded.png"/>
          <p:cNvPicPr>
            <a:picLocks noChangeAspect="1"/>
          </p:cNvPicPr>
          <p:nvPr/>
        </p:nvPicPr>
        <p:blipFill>
          <a:blip r:embed="rId15"/>
          <a:stretch>
            <a:fillRect/>
          </a:stretch>
        </p:blipFill>
        <p:spPr>
          <a:xfrm>
            <a:off x="9020175" y="3962400"/>
            <a:ext cx="171450" cy="304800"/>
          </a:xfrm>
          <a:prstGeom prst="rect">
            <a:avLst/>
          </a:prstGeom>
        </p:spPr>
      </p:pic>
      <p:pic>
        <p:nvPicPr>
          <p:cNvPr id="23" name="Image 21" descr="preencoded.png"/>
          <p:cNvPicPr>
            <a:picLocks noChangeAspect="1"/>
          </p:cNvPicPr>
          <p:nvPr/>
        </p:nvPicPr>
        <p:blipFill>
          <a:blip r:embed="rId18"/>
          <a:stretch>
            <a:fillRect/>
          </a:stretch>
        </p:blipFill>
        <p:spPr>
          <a:xfrm>
            <a:off x="6553200" y="4343400"/>
            <a:ext cx="2476500" cy="1524000"/>
          </a:xfrm>
          <a:prstGeom prst="rect">
            <a:avLst/>
          </a:prstGeom>
        </p:spPr>
      </p:pic>
      <p:pic>
        <p:nvPicPr>
          <p:cNvPr id="24" name="Image 22" descr="preencoded.png"/>
          <p:cNvPicPr>
            <a:picLocks noChangeAspect="1"/>
          </p:cNvPicPr>
          <p:nvPr/>
        </p:nvPicPr>
        <p:blipFill>
          <a:blip r:embed="rId19"/>
          <a:stretch>
            <a:fillRect/>
          </a:stretch>
        </p:blipFill>
        <p:spPr>
          <a:xfrm>
            <a:off x="6705600" y="4495800"/>
            <a:ext cx="381000" cy="381000"/>
          </a:xfrm>
          <a:prstGeom prst="rect">
            <a:avLst/>
          </a:prstGeom>
        </p:spPr>
      </p:pic>
      <p:pic>
        <p:nvPicPr>
          <p:cNvPr id="25" name="Image 23" descr="preencoded.png"/>
          <p:cNvPicPr>
            <a:picLocks noChangeAspect="1"/>
          </p:cNvPicPr>
          <p:nvPr/>
        </p:nvPicPr>
        <p:blipFill>
          <a:blip r:embed="rId20"/>
          <a:stretch>
            <a:fillRect/>
          </a:stretch>
        </p:blipFill>
        <p:spPr>
          <a:xfrm>
            <a:off x="6824663" y="4552950"/>
            <a:ext cx="142875" cy="266700"/>
          </a:xfrm>
          <a:prstGeom prst="rect">
            <a:avLst/>
          </a:prstGeom>
        </p:spPr>
      </p:pic>
      <p:pic>
        <p:nvPicPr>
          <p:cNvPr id="26" name="Image 24" descr="preencoded.png"/>
          <p:cNvPicPr>
            <a:picLocks noChangeAspect="1"/>
          </p:cNvPicPr>
          <p:nvPr/>
        </p:nvPicPr>
        <p:blipFill>
          <a:blip r:embed="rId21"/>
          <a:stretch>
            <a:fillRect/>
          </a:stretch>
        </p:blipFill>
        <p:spPr>
          <a:xfrm>
            <a:off x="6705600" y="4991100"/>
            <a:ext cx="133350" cy="133350"/>
          </a:xfrm>
          <a:prstGeom prst="rect">
            <a:avLst/>
          </a:prstGeom>
        </p:spPr>
      </p:pic>
      <p:pic>
        <p:nvPicPr>
          <p:cNvPr id="27" name="Image 25" descr="preencoded.png"/>
          <p:cNvPicPr>
            <a:picLocks noChangeAspect="1"/>
          </p:cNvPicPr>
          <p:nvPr/>
        </p:nvPicPr>
        <p:blipFill>
          <a:blip r:embed="rId22"/>
          <a:stretch>
            <a:fillRect/>
          </a:stretch>
        </p:blipFill>
        <p:spPr>
          <a:xfrm>
            <a:off x="6705600" y="5219700"/>
            <a:ext cx="133350" cy="133350"/>
          </a:xfrm>
          <a:prstGeom prst="rect">
            <a:avLst/>
          </a:prstGeom>
        </p:spPr>
      </p:pic>
      <p:pic>
        <p:nvPicPr>
          <p:cNvPr id="28" name="Image 26" descr="preencoded.png"/>
          <p:cNvPicPr>
            <a:picLocks noChangeAspect="1"/>
          </p:cNvPicPr>
          <p:nvPr/>
        </p:nvPicPr>
        <p:blipFill>
          <a:blip r:embed="rId23"/>
          <a:stretch>
            <a:fillRect/>
          </a:stretch>
        </p:blipFill>
        <p:spPr>
          <a:xfrm>
            <a:off x="9182100" y="4343400"/>
            <a:ext cx="2476500" cy="1524000"/>
          </a:xfrm>
          <a:prstGeom prst="rect">
            <a:avLst/>
          </a:prstGeom>
        </p:spPr>
      </p:pic>
      <p:pic>
        <p:nvPicPr>
          <p:cNvPr id="29" name="Image 27" descr="preencoded.png"/>
          <p:cNvPicPr>
            <a:picLocks noChangeAspect="1"/>
          </p:cNvPicPr>
          <p:nvPr/>
        </p:nvPicPr>
        <p:blipFill>
          <a:blip r:embed="rId24"/>
          <a:stretch>
            <a:fillRect/>
          </a:stretch>
        </p:blipFill>
        <p:spPr>
          <a:xfrm>
            <a:off x="9334500" y="4572000"/>
            <a:ext cx="374749" cy="381000"/>
          </a:xfrm>
          <a:prstGeom prst="rect">
            <a:avLst/>
          </a:prstGeom>
        </p:spPr>
      </p:pic>
      <p:pic>
        <p:nvPicPr>
          <p:cNvPr id="30" name="Image 28" descr="preencoded.png"/>
          <p:cNvPicPr>
            <a:picLocks noChangeAspect="1"/>
          </p:cNvPicPr>
          <p:nvPr/>
        </p:nvPicPr>
        <p:blipFill>
          <a:blip r:embed="rId25"/>
          <a:stretch>
            <a:fillRect/>
          </a:stretch>
        </p:blipFill>
        <p:spPr>
          <a:xfrm>
            <a:off x="9426625" y="4629150"/>
            <a:ext cx="190500" cy="266700"/>
          </a:xfrm>
          <a:prstGeom prst="rect">
            <a:avLst/>
          </a:prstGeom>
        </p:spPr>
      </p:pic>
      <p:pic>
        <p:nvPicPr>
          <p:cNvPr id="31" name="Image 29" descr="preencoded.png"/>
          <p:cNvPicPr>
            <a:picLocks noChangeAspect="1"/>
          </p:cNvPicPr>
          <p:nvPr/>
        </p:nvPicPr>
        <p:blipFill>
          <a:blip r:embed="rId26"/>
          <a:stretch>
            <a:fillRect/>
          </a:stretch>
        </p:blipFill>
        <p:spPr>
          <a:xfrm>
            <a:off x="9334500" y="5143500"/>
            <a:ext cx="133350" cy="133350"/>
          </a:xfrm>
          <a:prstGeom prst="rect">
            <a:avLst/>
          </a:prstGeom>
        </p:spPr>
      </p:pic>
      <p:pic>
        <p:nvPicPr>
          <p:cNvPr id="32" name="Image 30" descr="preencoded.png"/>
          <p:cNvPicPr>
            <a:picLocks noChangeAspect="1"/>
          </p:cNvPicPr>
          <p:nvPr/>
        </p:nvPicPr>
        <p:blipFill>
          <a:blip r:embed="rId27"/>
          <a:stretch>
            <a:fillRect/>
          </a:stretch>
        </p:blipFill>
        <p:spPr>
          <a:xfrm>
            <a:off x="9334500" y="5372100"/>
            <a:ext cx="133350" cy="133350"/>
          </a:xfrm>
          <a:prstGeom prst="rect">
            <a:avLst/>
          </a:prstGeom>
        </p:spPr>
      </p:pic>
      <p:sp>
        <p:nvSpPr>
          <p:cNvPr id="33" name="Text 0"/>
          <p:cNvSpPr/>
          <p:nvPr/>
        </p:nvSpPr>
        <p:spPr>
          <a:xfrm>
            <a:off x="381000" y="1524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Auditing and Archiving Use Cases</a:t>
            </a:r>
            <a:endParaRPr lang="en-US" sz="2700" dirty="0"/>
          </a:p>
        </p:txBody>
      </p:sp>
      <p:sp>
        <p:nvSpPr>
          <p:cNvPr id="34" name="Text 1"/>
          <p:cNvSpPr/>
          <p:nvPr/>
        </p:nvSpPr>
        <p:spPr>
          <a:xfrm>
            <a:off x="304800" y="990600"/>
            <a:ext cx="55626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How DynamoDB Streams Enables Auditing &amp; Archiving</a:t>
            </a:r>
            <a:endParaRPr lang="en-US" sz="1800" dirty="0"/>
          </a:p>
        </p:txBody>
      </p:sp>
      <p:sp>
        <p:nvSpPr>
          <p:cNvPr id="35" name="Text 2"/>
          <p:cNvSpPr/>
          <p:nvPr/>
        </p:nvSpPr>
        <p:spPr>
          <a:xfrm>
            <a:off x="1104900" y="201930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Creating Audit Logs</a:t>
            </a:r>
            <a:endParaRPr lang="en-US" sz="1500" dirty="0"/>
          </a:p>
        </p:txBody>
      </p:sp>
      <p:sp>
        <p:nvSpPr>
          <p:cNvPr id="36" name="Text 3"/>
          <p:cNvSpPr/>
          <p:nvPr/>
        </p:nvSpPr>
        <p:spPr>
          <a:xfrm>
            <a:off x="1333500" y="2362200"/>
            <a:ext cx="4343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Immutable, time-ordered log of all item-level modifications</a:t>
            </a:r>
            <a:endParaRPr lang="en-US" sz="1200" dirty="0"/>
          </a:p>
        </p:txBody>
      </p:sp>
      <p:sp>
        <p:nvSpPr>
          <p:cNvPr id="37" name="Text 4"/>
          <p:cNvSpPr/>
          <p:nvPr/>
        </p:nvSpPr>
        <p:spPr>
          <a:xfrm>
            <a:off x="1333500" y="2895600"/>
            <a:ext cx="453735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Captured and stored in secure, long-term storage</a:t>
            </a:r>
            <a:endParaRPr lang="en-US" sz="1200" dirty="0"/>
          </a:p>
        </p:txBody>
      </p:sp>
      <p:sp>
        <p:nvSpPr>
          <p:cNvPr id="38" name="Text 5"/>
          <p:cNvSpPr/>
          <p:nvPr/>
        </p:nvSpPr>
        <p:spPr>
          <a:xfrm>
            <a:off x="1333500" y="3200400"/>
            <a:ext cx="4343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Provides complete historical record for auditing purposes</a:t>
            </a:r>
            <a:endParaRPr lang="en-US" sz="1200" dirty="0"/>
          </a:p>
        </p:txBody>
      </p:sp>
      <p:sp>
        <p:nvSpPr>
          <p:cNvPr id="39" name="Text 6"/>
          <p:cNvSpPr/>
          <p:nvPr/>
        </p:nvSpPr>
        <p:spPr>
          <a:xfrm>
            <a:off x="1104900" y="4267200"/>
            <a:ext cx="5486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Archiving Historical Data</a:t>
            </a:r>
            <a:endParaRPr lang="en-US" sz="1500" dirty="0"/>
          </a:p>
        </p:txBody>
      </p:sp>
      <p:sp>
        <p:nvSpPr>
          <p:cNvPr id="40" name="Text 7"/>
          <p:cNvSpPr/>
          <p:nvPr/>
        </p:nvSpPr>
        <p:spPr>
          <a:xfrm>
            <a:off x="1333500" y="4610100"/>
            <a:ext cx="4343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Asynchronous archiving based on business retention policies</a:t>
            </a:r>
            <a:endParaRPr lang="en-US" sz="1200" dirty="0"/>
          </a:p>
        </p:txBody>
      </p:sp>
      <p:sp>
        <p:nvSpPr>
          <p:cNvPr id="41" name="Text 8"/>
          <p:cNvSpPr/>
          <p:nvPr/>
        </p:nvSpPr>
        <p:spPr>
          <a:xfrm>
            <a:off x="1333500" y="5143500"/>
            <a:ext cx="481470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Enables historical data analysis for business insights</a:t>
            </a:r>
            <a:endParaRPr lang="en-US" sz="1200" dirty="0"/>
          </a:p>
        </p:txBody>
      </p:sp>
      <p:sp>
        <p:nvSpPr>
          <p:cNvPr id="42" name="Text 9"/>
          <p:cNvSpPr/>
          <p:nvPr/>
        </p:nvSpPr>
        <p:spPr>
          <a:xfrm>
            <a:off x="1333500" y="5448300"/>
            <a:ext cx="475595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Facilitates compliance with regulatory requirements</a:t>
            </a:r>
            <a:endParaRPr lang="en-US" sz="1200" dirty="0"/>
          </a:p>
        </p:txBody>
      </p:sp>
      <p:sp>
        <p:nvSpPr>
          <p:cNvPr id="43" name="Text 10"/>
          <p:cNvSpPr/>
          <p:nvPr/>
        </p:nvSpPr>
        <p:spPr>
          <a:xfrm>
            <a:off x="6324600" y="990600"/>
            <a:ext cx="66751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Implementation Process</a:t>
            </a:r>
            <a:endParaRPr lang="en-US" sz="1800" dirty="0"/>
          </a:p>
        </p:txBody>
      </p:sp>
      <p:sp>
        <p:nvSpPr>
          <p:cNvPr id="44" name="Text 11"/>
          <p:cNvSpPr/>
          <p:nvPr/>
        </p:nvSpPr>
        <p:spPr>
          <a:xfrm>
            <a:off x="7315200" y="1809750"/>
            <a:ext cx="4343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DynamoDB Table</a:t>
            </a:r>
            <a:endParaRPr lang="en-US" sz="1500" dirty="0"/>
          </a:p>
        </p:txBody>
      </p:sp>
      <p:sp>
        <p:nvSpPr>
          <p:cNvPr id="45" name="Text 12"/>
          <p:cNvSpPr/>
          <p:nvPr/>
        </p:nvSpPr>
        <p:spPr>
          <a:xfrm>
            <a:off x="7315200" y="2076450"/>
            <a:ext cx="521208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Primary data store with Streams enabled</a:t>
            </a:r>
            <a:endParaRPr lang="en-US" sz="1200" dirty="0"/>
          </a:p>
        </p:txBody>
      </p:sp>
      <p:sp>
        <p:nvSpPr>
          <p:cNvPr id="46" name="Text 13"/>
          <p:cNvSpPr/>
          <p:nvPr/>
        </p:nvSpPr>
        <p:spPr>
          <a:xfrm>
            <a:off x="7315200" y="3105150"/>
            <a:ext cx="4343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DynamoDB Streams</a:t>
            </a:r>
            <a:endParaRPr lang="en-US" sz="1500" dirty="0"/>
          </a:p>
        </p:txBody>
      </p:sp>
      <p:sp>
        <p:nvSpPr>
          <p:cNvPr id="47" name="Text 14"/>
          <p:cNvSpPr/>
          <p:nvPr/>
        </p:nvSpPr>
        <p:spPr>
          <a:xfrm>
            <a:off x="7315200" y="3371850"/>
            <a:ext cx="521208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Captures all data modifications</a:t>
            </a:r>
            <a:endParaRPr lang="en-US" sz="1200" dirty="0"/>
          </a:p>
        </p:txBody>
      </p:sp>
      <p:sp>
        <p:nvSpPr>
          <p:cNvPr id="48" name="Text 15"/>
          <p:cNvSpPr/>
          <p:nvPr/>
        </p:nvSpPr>
        <p:spPr>
          <a:xfrm>
            <a:off x="7200900" y="4552950"/>
            <a:ext cx="1113353"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Audit Log</a:t>
            </a:r>
            <a:endParaRPr lang="en-US" sz="1350" dirty="0"/>
          </a:p>
        </p:txBody>
      </p:sp>
      <p:sp>
        <p:nvSpPr>
          <p:cNvPr id="49" name="Text 16"/>
          <p:cNvSpPr/>
          <p:nvPr/>
        </p:nvSpPr>
        <p:spPr>
          <a:xfrm>
            <a:off x="6915150" y="4953000"/>
            <a:ext cx="1589842"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374151"/>
                </a:solidFill>
                <a:latin typeface="ui-sans-serif" pitchFamily="34" charset="0"/>
                <a:ea typeface="ui-sans-serif" pitchFamily="34" charset="-122"/>
                <a:cs typeface="ui-sans-serif" pitchFamily="34" charset="-120"/>
              </a:rPr>
              <a:t>Real-time audit trail</a:t>
            </a:r>
            <a:endParaRPr lang="en-US" sz="1050" dirty="0"/>
          </a:p>
        </p:txBody>
      </p:sp>
      <p:sp>
        <p:nvSpPr>
          <p:cNvPr id="50" name="Text 17"/>
          <p:cNvSpPr/>
          <p:nvPr/>
        </p:nvSpPr>
        <p:spPr>
          <a:xfrm>
            <a:off x="6915150" y="5181600"/>
            <a:ext cx="196215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374151"/>
                </a:solidFill>
                <a:latin typeface="ui-sans-serif" pitchFamily="34" charset="0"/>
                <a:ea typeface="ui-sans-serif" pitchFamily="34" charset="-122"/>
                <a:cs typeface="ui-sans-serif" pitchFamily="34" charset="-120"/>
              </a:rPr>
              <a:t>Immediate detection of changes</a:t>
            </a:r>
            <a:endParaRPr lang="en-US" sz="1050" dirty="0"/>
          </a:p>
        </p:txBody>
      </p:sp>
      <p:sp>
        <p:nvSpPr>
          <p:cNvPr id="51" name="Text 18"/>
          <p:cNvSpPr/>
          <p:nvPr/>
        </p:nvSpPr>
        <p:spPr>
          <a:xfrm>
            <a:off x="9823549" y="4495800"/>
            <a:ext cx="1682651" cy="5334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Historical Archive</a:t>
            </a:r>
            <a:endParaRPr lang="en-US" sz="1350" dirty="0"/>
          </a:p>
        </p:txBody>
      </p:sp>
      <p:sp>
        <p:nvSpPr>
          <p:cNvPr id="52" name="Text 19"/>
          <p:cNvSpPr/>
          <p:nvPr/>
        </p:nvSpPr>
        <p:spPr>
          <a:xfrm>
            <a:off x="9544050" y="5105400"/>
            <a:ext cx="2017216"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374151"/>
                </a:solidFill>
                <a:latin typeface="ui-sans-serif" pitchFamily="34" charset="0"/>
                <a:ea typeface="ui-sans-serif" pitchFamily="34" charset="-122"/>
                <a:cs typeface="ui-sans-serif" pitchFamily="34" charset="-120"/>
              </a:rPr>
              <a:t>Long-term data retention</a:t>
            </a:r>
            <a:endParaRPr lang="en-US" sz="1050" dirty="0"/>
          </a:p>
        </p:txBody>
      </p:sp>
      <p:sp>
        <p:nvSpPr>
          <p:cNvPr id="53" name="Text 20"/>
          <p:cNvSpPr/>
          <p:nvPr/>
        </p:nvSpPr>
        <p:spPr>
          <a:xfrm>
            <a:off x="9544050" y="5334000"/>
            <a:ext cx="1962150"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374151"/>
                </a:solidFill>
                <a:latin typeface="ui-sans-serif" pitchFamily="34" charset="0"/>
                <a:ea typeface="ui-sans-serif" pitchFamily="34" charset="-122"/>
                <a:cs typeface="ui-sans-serif" pitchFamily="34" charset="-120"/>
              </a:rPr>
              <a:t>Historical analysis capabilities</a:t>
            </a:r>
            <a:endParaRPr lang="en-US" sz="1050" dirty="0"/>
          </a:p>
        </p:txBody>
      </p:sp>
      <p:sp>
        <p:nvSpPr>
          <p:cNvPr id="54" name="Text 21"/>
          <p:cNvSpPr/>
          <p:nvPr/>
        </p:nvSpPr>
        <p:spPr>
          <a:xfrm>
            <a:off x="381000" y="6515100"/>
            <a:ext cx="184844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Streams</a:t>
            </a:r>
            <a:endParaRPr lang="en-US" sz="1200" dirty="0"/>
          </a:p>
        </p:txBody>
      </p:sp>
      <p:sp>
        <p:nvSpPr>
          <p:cNvPr id="55" name="Text 22"/>
          <p:cNvSpPr/>
          <p:nvPr/>
        </p:nvSpPr>
        <p:spPr>
          <a:xfrm>
            <a:off x="11274921" y="6515100"/>
            <a:ext cx="643295" cy="228600"/>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12 / 14</a:t>
            </a:r>
            <a:endParaRPr lang="en-US" sz="12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821E8-CDD8-FDBC-6FE4-C2D2831D08C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86A647A-5CEA-A8F1-9F3D-5DD7003291FD}"/>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81A1950C-4C0F-510A-58DD-BE5F58A9A636}"/>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E68E9D46-E45D-7497-6587-7D64D6B101DF}"/>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C6484679-09C3-60CE-F577-457957956AD4}"/>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FADB287B-32A2-73D7-597B-5CE99237AA3A}"/>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6F5D6BB9-3209-55A0-FA89-04FD8AD2A721}"/>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07FB8CD6-5510-715E-5B23-E9E3C4D7CB31}"/>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57123688-0AB9-F991-6E3F-73BAF1BAFDA4}"/>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924C482B-2743-5784-596A-5E870FB63887}"/>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E99C33AC-B069-5895-44DB-B5B5B003EFF0}"/>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A3EB4536-DD58-20BB-C189-0DDCC4CB35B5}"/>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DA7FDA0D-45D1-AB21-607C-A1F271BDD2E3}"/>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D8EB3670-C9C3-4E98-9F15-9D938BB8A66C}"/>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B671E7B5-E465-792D-8B04-A9CF45CA53F9}"/>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9A2C4A0A-DB45-89E7-E1CF-BDB64E59FB53}"/>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B41F50E5-FB51-ED80-56C8-8F3C3A6F7DB0}"/>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F66737A1-2808-56B9-440E-29B0699DB3C3}"/>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346657C6-39A6-3361-AD8F-6CD52B2B8370}"/>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13AF1EF0-2F1B-A515-5B93-F67987487784}"/>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822570EF-E3F7-3545-4AD1-3E260159628C}"/>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581A720F-D1FF-7E13-78DB-342C640594AD}"/>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04094E8A-270A-4D98-8EAD-8BBCEC6B5866}"/>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C8911434-739F-4B1A-1908-ADE5976DDEC7}"/>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7FA6359E-9C0E-0146-9910-0F4960C83B14}"/>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71D5606A-F0C3-59B2-B37E-75BE6682918D}"/>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E434CD82-4CA8-FE45-4532-979357B49268}"/>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D749BC06-0E61-56A4-B2A4-1677B35398D7}"/>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0AEBF8AA-B763-CF1B-DC9A-035522E5F708}"/>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8F2ECD33-1C42-5DC9-4324-9F334591616E}"/>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2983F5C2-F25F-00DD-CC24-E9ED8DD421C8}"/>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784475FC-F5B8-F408-6B97-D4ACAC73BF5C}"/>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7F26AB7B-744C-82C3-2146-2BCE0F5543D1}"/>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3401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5486251" y="3295650"/>
            <a:ext cx="1219200" cy="38100"/>
          </a:xfrm>
          <a:prstGeom prst="rect">
            <a:avLst/>
          </a:prstGeom>
        </p:spPr>
      </p:pic>
      <p:pic>
        <p:nvPicPr>
          <p:cNvPr id="5" name="Image 3" descr="preencoded.png"/>
          <p:cNvPicPr>
            <a:picLocks noChangeAspect="1"/>
          </p:cNvPicPr>
          <p:nvPr/>
        </p:nvPicPr>
        <p:blipFill>
          <a:blip r:embed="rId6"/>
          <a:stretch>
            <a:fillRect/>
          </a:stretch>
        </p:blipFill>
        <p:spPr>
          <a:xfrm>
            <a:off x="2862858" y="3790950"/>
            <a:ext cx="342900" cy="381000"/>
          </a:xfrm>
          <a:prstGeom prst="rect">
            <a:avLst/>
          </a:prstGeom>
        </p:spPr>
      </p:pic>
      <p:pic>
        <p:nvPicPr>
          <p:cNvPr id="6" name="Image 4" descr="preencoded.png"/>
          <p:cNvPicPr>
            <a:picLocks noChangeAspect="1"/>
          </p:cNvPicPr>
          <p:nvPr/>
        </p:nvPicPr>
        <p:blipFill>
          <a:blip r:embed="rId7"/>
          <a:stretch>
            <a:fillRect/>
          </a:stretch>
        </p:blipFill>
        <p:spPr>
          <a:xfrm>
            <a:off x="4850160" y="3790950"/>
            <a:ext cx="342900" cy="381000"/>
          </a:xfrm>
          <a:prstGeom prst="rect">
            <a:avLst/>
          </a:prstGeom>
        </p:spPr>
      </p:pic>
      <p:pic>
        <p:nvPicPr>
          <p:cNvPr id="7" name="Image 5" descr="preencoded.png"/>
          <p:cNvPicPr>
            <a:picLocks noChangeAspect="1"/>
          </p:cNvPicPr>
          <p:nvPr/>
        </p:nvPicPr>
        <p:blipFill>
          <a:blip r:embed="rId8"/>
          <a:stretch>
            <a:fillRect/>
          </a:stretch>
        </p:blipFill>
        <p:spPr>
          <a:xfrm>
            <a:off x="6814691" y="3790950"/>
            <a:ext cx="390525" cy="381000"/>
          </a:xfrm>
          <a:prstGeom prst="rect">
            <a:avLst/>
          </a:prstGeom>
        </p:spPr>
      </p:pic>
      <p:pic>
        <p:nvPicPr>
          <p:cNvPr id="8" name="Image 6" descr="preencoded.png"/>
          <p:cNvPicPr>
            <a:picLocks noChangeAspect="1"/>
          </p:cNvPicPr>
          <p:nvPr/>
        </p:nvPicPr>
        <p:blipFill>
          <a:blip r:embed="rId9"/>
          <a:stretch>
            <a:fillRect/>
          </a:stretch>
        </p:blipFill>
        <p:spPr>
          <a:xfrm>
            <a:off x="8810923" y="3790950"/>
            <a:ext cx="342900" cy="381000"/>
          </a:xfrm>
          <a:prstGeom prst="rect">
            <a:avLst/>
          </a:prstGeom>
        </p:spPr>
      </p:pic>
      <p:sp>
        <p:nvSpPr>
          <p:cNvPr id="9" name="Text 0"/>
          <p:cNvSpPr/>
          <p:nvPr/>
        </p:nvSpPr>
        <p:spPr>
          <a:xfrm>
            <a:off x="2622709" y="1809750"/>
            <a:ext cx="3396139" cy="533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1F2937"/>
                </a:solidFill>
                <a:latin typeface="ui-sans-serif" pitchFamily="34" charset="0"/>
                <a:ea typeface="ui-sans-serif" pitchFamily="34" charset="-122"/>
                <a:cs typeface="ui-sans-serif" pitchFamily="34" charset="-120"/>
              </a:rPr>
              <a:t>DynamoDB</a:t>
            </a:r>
            <a:endParaRPr lang="en-US" sz="3600" dirty="0"/>
          </a:p>
        </p:txBody>
      </p:sp>
      <p:sp>
        <p:nvSpPr>
          <p:cNvPr id="10" name="Text 1"/>
          <p:cNvSpPr/>
          <p:nvPr/>
        </p:nvSpPr>
        <p:spPr>
          <a:xfrm>
            <a:off x="5518011" y="1809750"/>
            <a:ext cx="4110514" cy="533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F97316"/>
                </a:solidFill>
                <a:latin typeface="ui-sans-serif" pitchFamily="34" charset="0"/>
                <a:ea typeface="ui-sans-serif" pitchFamily="34" charset="-122"/>
                <a:cs typeface="ui-sans-serif" pitchFamily="34" charset="-120"/>
              </a:rPr>
              <a:t>Global Tables</a:t>
            </a:r>
            <a:endParaRPr lang="en-US" sz="3600" dirty="0"/>
          </a:p>
        </p:txBody>
      </p:sp>
      <p:sp>
        <p:nvSpPr>
          <p:cNvPr id="11" name="Text 2"/>
          <p:cNvSpPr/>
          <p:nvPr/>
        </p:nvSpPr>
        <p:spPr>
          <a:xfrm>
            <a:off x="1710110" y="2533650"/>
            <a:ext cx="8771632"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Building Scalable, Globally Distributed Applications</a:t>
            </a:r>
            <a:endParaRPr lang="en-US" sz="1800" dirty="0"/>
          </a:p>
        </p:txBody>
      </p:sp>
      <p:sp>
        <p:nvSpPr>
          <p:cNvPr id="12" name="Text 3"/>
          <p:cNvSpPr/>
          <p:nvPr/>
        </p:nvSpPr>
        <p:spPr>
          <a:xfrm>
            <a:off x="2322418" y="4286250"/>
            <a:ext cx="1423928"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ui-sans-serif" pitchFamily="34" charset="0"/>
                <a:ea typeface="ui-sans-serif" pitchFamily="34" charset="-122"/>
                <a:cs typeface="ui-sans-serif" pitchFamily="34" charset="-120"/>
              </a:rPr>
              <a:t>Multi-Region</a:t>
            </a:r>
            <a:endParaRPr lang="en-US" sz="1500" dirty="0"/>
          </a:p>
        </p:txBody>
      </p:sp>
      <p:sp>
        <p:nvSpPr>
          <p:cNvPr id="13" name="Text 4"/>
          <p:cNvSpPr/>
          <p:nvPr/>
        </p:nvSpPr>
        <p:spPr>
          <a:xfrm>
            <a:off x="4080406" y="4286250"/>
            <a:ext cx="1882557"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ui-sans-serif" pitchFamily="34" charset="0"/>
                <a:ea typeface="ui-sans-serif" pitchFamily="34" charset="-122"/>
                <a:cs typeface="ui-sans-serif" pitchFamily="34" charset="-120"/>
              </a:rPr>
              <a:t>Auto-Replication</a:t>
            </a:r>
            <a:endParaRPr lang="en-US" sz="1500" dirty="0"/>
          </a:p>
        </p:txBody>
      </p:sp>
      <p:sp>
        <p:nvSpPr>
          <p:cNvPr id="14" name="Text 5"/>
          <p:cNvSpPr/>
          <p:nvPr/>
        </p:nvSpPr>
        <p:spPr>
          <a:xfrm>
            <a:off x="6296814" y="4286250"/>
            <a:ext cx="1426428"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ui-sans-serif" pitchFamily="34" charset="0"/>
                <a:ea typeface="ui-sans-serif" pitchFamily="34" charset="-122"/>
                <a:cs typeface="ui-sans-serif" pitchFamily="34" charset="-120"/>
              </a:rPr>
              <a:t>Low Latency</a:t>
            </a:r>
            <a:endParaRPr lang="en-US" sz="1500" dirty="0"/>
          </a:p>
        </p:txBody>
      </p:sp>
      <p:sp>
        <p:nvSpPr>
          <p:cNvPr id="15" name="Text 6"/>
          <p:cNvSpPr/>
          <p:nvPr/>
        </p:nvSpPr>
        <p:spPr>
          <a:xfrm>
            <a:off x="8060293" y="4286250"/>
            <a:ext cx="1844159"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374151"/>
                </a:solidFill>
                <a:latin typeface="ui-sans-serif" pitchFamily="34" charset="0"/>
                <a:ea typeface="ui-sans-serif" pitchFamily="34" charset="-122"/>
                <a:cs typeface="ui-sans-serif" pitchFamily="34" charset="-120"/>
              </a:rPr>
              <a:t>High Availability</a:t>
            </a:r>
            <a:endParaRPr lang="en-US" sz="1500" dirty="0"/>
          </a:p>
        </p:txBody>
      </p:sp>
      <p:sp>
        <p:nvSpPr>
          <p:cNvPr id="16" name="Text 7"/>
          <p:cNvSpPr/>
          <p:nvPr/>
        </p:nvSpPr>
        <p:spPr>
          <a:xfrm>
            <a:off x="8414132" y="4400550"/>
            <a:ext cx="1707535"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6B7280"/>
                </a:solidFill>
                <a:latin typeface="ui-sans-serif" pitchFamily="34" charset="0"/>
                <a:ea typeface="ui-sans-serif" pitchFamily="34" charset="-122"/>
                <a:cs typeface="ui-sans-serif" pitchFamily="34" charset="-120"/>
              </a:rPr>
              <a:t>November 4, 2025</a:t>
            </a:r>
            <a:endParaRPr lang="en-US" sz="12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9151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0"/>
          </a:xfrm>
          <a:prstGeom prst="rect">
            <a:avLst/>
          </a:prstGeom>
        </p:spPr>
      </p:pic>
      <p:pic>
        <p:nvPicPr>
          <p:cNvPr id="4" name="Image 2" descr="preencoded.png"/>
          <p:cNvPicPr>
            <a:picLocks noChangeAspect="1"/>
          </p:cNvPicPr>
          <p:nvPr/>
        </p:nvPicPr>
        <p:blipFill>
          <a:blip r:embed="rId5"/>
          <a:stretch>
            <a:fillRect/>
          </a:stretch>
        </p:blipFill>
        <p:spPr>
          <a:xfrm>
            <a:off x="381000" y="1143000"/>
            <a:ext cx="11430000" cy="1257300"/>
          </a:xfrm>
          <a:prstGeom prst="rect">
            <a:avLst/>
          </a:prstGeom>
        </p:spPr>
      </p:pic>
      <p:pic>
        <p:nvPicPr>
          <p:cNvPr id="5" name="Image 3" descr="preencoded.png"/>
          <p:cNvPicPr>
            <a:picLocks noChangeAspect="1"/>
          </p:cNvPicPr>
          <p:nvPr/>
        </p:nvPicPr>
        <p:blipFill>
          <a:blip r:embed="rId6"/>
          <a:stretch>
            <a:fillRect/>
          </a:stretch>
        </p:blipFill>
        <p:spPr>
          <a:xfrm>
            <a:off x="1524000" y="3562350"/>
            <a:ext cx="9144000" cy="19050"/>
          </a:xfrm>
          <a:prstGeom prst="rect">
            <a:avLst/>
          </a:prstGeom>
        </p:spPr>
      </p:pic>
      <p:pic>
        <p:nvPicPr>
          <p:cNvPr id="6" name="Image 4" descr="preencoded.png"/>
          <p:cNvPicPr>
            <a:picLocks noChangeAspect="1"/>
          </p:cNvPicPr>
          <p:nvPr/>
        </p:nvPicPr>
        <p:blipFill>
          <a:blip r:embed="rId7"/>
          <a:stretch>
            <a:fillRect/>
          </a:stretch>
        </p:blipFill>
        <p:spPr>
          <a:xfrm>
            <a:off x="3238500" y="2705100"/>
            <a:ext cx="1714500" cy="1714500"/>
          </a:xfrm>
          <a:prstGeom prst="rect">
            <a:avLst/>
          </a:prstGeom>
        </p:spPr>
      </p:pic>
      <p:pic>
        <p:nvPicPr>
          <p:cNvPr id="7" name="Image 5" descr="preencoded.png"/>
          <p:cNvPicPr>
            <a:picLocks noChangeAspect="1"/>
          </p:cNvPicPr>
          <p:nvPr/>
        </p:nvPicPr>
        <p:blipFill>
          <a:blip r:embed="rId8"/>
          <a:stretch>
            <a:fillRect/>
          </a:stretch>
        </p:blipFill>
        <p:spPr>
          <a:xfrm>
            <a:off x="3905250" y="3083123"/>
            <a:ext cx="381000" cy="381000"/>
          </a:xfrm>
          <a:prstGeom prst="rect">
            <a:avLst/>
          </a:prstGeom>
        </p:spPr>
      </p:pic>
      <p:pic>
        <p:nvPicPr>
          <p:cNvPr id="8" name="Image 6" descr="preencoded.png"/>
          <p:cNvPicPr>
            <a:picLocks noChangeAspect="1"/>
          </p:cNvPicPr>
          <p:nvPr/>
        </p:nvPicPr>
        <p:blipFill>
          <a:blip r:embed="rId7"/>
          <a:stretch>
            <a:fillRect/>
          </a:stretch>
        </p:blipFill>
        <p:spPr>
          <a:xfrm>
            <a:off x="5238750" y="2705100"/>
            <a:ext cx="1714500" cy="1714500"/>
          </a:xfrm>
          <a:prstGeom prst="rect">
            <a:avLst/>
          </a:prstGeom>
        </p:spPr>
      </p:pic>
      <p:pic>
        <p:nvPicPr>
          <p:cNvPr id="9" name="Image 7" descr="preencoded.png"/>
          <p:cNvPicPr>
            <a:picLocks noChangeAspect="1"/>
          </p:cNvPicPr>
          <p:nvPr/>
        </p:nvPicPr>
        <p:blipFill>
          <a:blip r:embed="rId8"/>
          <a:stretch>
            <a:fillRect/>
          </a:stretch>
        </p:blipFill>
        <p:spPr>
          <a:xfrm>
            <a:off x="5905500" y="3083123"/>
            <a:ext cx="381000" cy="381000"/>
          </a:xfrm>
          <a:prstGeom prst="rect">
            <a:avLst/>
          </a:prstGeom>
        </p:spPr>
      </p:pic>
      <p:pic>
        <p:nvPicPr>
          <p:cNvPr id="10" name="Image 8" descr="preencoded.png"/>
          <p:cNvPicPr>
            <a:picLocks noChangeAspect="1"/>
          </p:cNvPicPr>
          <p:nvPr/>
        </p:nvPicPr>
        <p:blipFill>
          <a:blip r:embed="rId9"/>
          <a:stretch>
            <a:fillRect/>
          </a:stretch>
        </p:blipFill>
        <p:spPr>
          <a:xfrm>
            <a:off x="7239000" y="2705100"/>
            <a:ext cx="1714500" cy="1714500"/>
          </a:xfrm>
          <a:prstGeom prst="rect">
            <a:avLst/>
          </a:prstGeom>
        </p:spPr>
      </p:pic>
      <p:pic>
        <p:nvPicPr>
          <p:cNvPr id="11" name="Image 9" descr="preencoded.png"/>
          <p:cNvPicPr>
            <a:picLocks noChangeAspect="1"/>
          </p:cNvPicPr>
          <p:nvPr/>
        </p:nvPicPr>
        <p:blipFill>
          <a:blip r:embed="rId8"/>
          <a:stretch>
            <a:fillRect/>
          </a:stretch>
        </p:blipFill>
        <p:spPr>
          <a:xfrm>
            <a:off x="7905750" y="3083123"/>
            <a:ext cx="381000" cy="381000"/>
          </a:xfrm>
          <a:prstGeom prst="rect">
            <a:avLst/>
          </a:prstGeom>
        </p:spPr>
      </p:pic>
      <p:pic>
        <p:nvPicPr>
          <p:cNvPr id="12" name="Image 10" descr="preencoded.png"/>
          <p:cNvPicPr>
            <a:picLocks noChangeAspect="1"/>
          </p:cNvPicPr>
          <p:nvPr/>
        </p:nvPicPr>
        <p:blipFill>
          <a:blip r:embed="rId10"/>
          <a:stretch>
            <a:fillRect/>
          </a:stretch>
        </p:blipFill>
        <p:spPr>
          <a:xfrm>
            <a:off x="381000" y="4972050"/>
            <a:ext cx="372666" cy="381000"/>
          </a:xfrm>
          <a:prstGeom prst="rect">
            <a:avLst/>
          </a:prstGeom>
        </p:spPr>
      </p:pic>
      <p:pic>
        <p:nvPicPr>
          <p:cNvPr id="13" name="Image 11" descr="preencoded.png"/>
          <p:cNvPicPr>
            <a:picLocks noChangeAspect="1"/>
          </p:cNvPicPr>
          <p:nvPr/>
        </p:nvPicPr>
        <p:blipFill>
          <a:blip r:embed="rId11"/>
          <a:stretch>
            <a:fillRect/>
          </a:stretch>
        </p:blipFill>
        <p:spPr>
          <a:xfrm>
            <a:off x="476845" y="5071170"/>
            <a:ext cx="180975" cy="182761"/>
          </a:xfrm>
          <a:prstGeom prst="rect">
            <a:avLst/>
          </a:prstGeom>
        </p:spPr>
      </p:pic>
      <p:pic>
        <p:nvPicPr>
          <p:cNvPr id="14" name="Image 12" descr="preencoded.png"/>
          <p:cNvPicPr>
            <a:picLocks noChangeAspect="1"/>
          </p:cNvPicPr>
          <p:nvPr/>
        </p:nvPicPr>
        <p:blipFill>
          <a:blip r:embed="rId12"/>
          <a:stretch>
            <a:fillRect/>
          </a:stretch>
        </p:blipFill>
        <p:spPr>
          <a:xfrm>
            <a:off x="6210300" y="4972050"/>
            <a:ext cx="381000" cy="381000"/>
          </a:xfrm>
          <a:prstGeom prst="rect">
            <a:avLst/>
          </a:prstGeom>
        </p:spPr>
      </p:pic>
      <p:pic>
        <p:nvPicPr>
          <p:cNvPr id="15" name="Image 13" descr="preencoded.png"/>
          <p:cNvPicPr>
            <a:picLocks noChangeAspect="1"/>
          </p:cNvPicPr>
          <p:nvPr/>
        </p:nvPicPr>
        <p:blipFill>
          <a:blip r:embed="rId13"/>
          <a:stretch>
            <a:fillRect/>
          </a:stretch>
        </p:blipFill>
        <p:spPr>
          <a:xfrm>
            <a:off x="6310313" y="5071170"/>
            <a:ext cx="180975" cy="182761"/>
          </a:xfrm>
          <a:prstGeom prst="rect">
            <a:avLst/>
          </a:prstGeom>
        </p:spPr>
      </p:pic>
      <p:pic>
        <p:nvPicPr>
          <p:cNvPr id="16" name="Image 14" descr="preencoded.png"/>
          <p:cNvPicPr>
            <a:picLocks noChangeAspect="1"/>
          </p:cNvPicPr>
          <p:nvPr/>
        </p:nvPicPr>
        <p:blipFill>
          <a:blip r:embed="rId14"/>
          <a:stretch>
            <a:fillRect/>
          </a:stretch>
        </p:blipFill>
        <p:spPr>
          <a:xfrm>
            <a:off x="381000" y="5953125"/>
            <a:ext cx="381000" cy="381000"/>
          </a:xfrm>
          <a:prstGeom prst="rect">
            <a:avLst/>
          </a:prstGeom>
        </p:spPr>
      </p:pic>
      <p:pic>
        <p:nvPicPr>
          <p:cNvPr id="17" name="Image 15" descr="preencoded.png"/>
          <p:cNvPicPr>
            <a:picLocks noChangeAspect="1"/>
          </p:cNvPicPr>
          <p:nvPr/>
        </p:nvPicPr>
        <p:blipFill>
          <a:blip r:embed="rId15"/>
          <a:stretch>
            <a:fillRect/>
          </a:stretch>
        </p:blipFill>
        <p:spPr>
          <a:xfrm>
            <a:off x="466725" y="6052245"/>
            <a:ext cx="209550" cy="182761"/>
          </a:xfrm>
          <a:prstGeom prst="rect">
            <a:avLst/>
          </a:prstGeom>
        </p:spPr>
      </p:pic>
      <p:pic>
        <p:nvPicPr>
          <p:cNvPr id="18" name="Image 16" descr="preencoded.png"/>
          <p:cNvPicPr>
            <a:picLocks noChangeAspect="1"/>
          </p:cNvPicPr>
          <p:nvPr/>
        </p:nvPicPr>
        <p:blipFill>
          <a:blip r:embed="rId12"/>
          <a:stretch>
            <a:fillRect/>
          </a:stretch>
        </p:blipFill>
        <p:spPr>
          <a:xfrm>
            <a:off x="6210300" y="5953125"/>
            <a:ext cx="381000" cy="381000"/>
          </a:xfrm>
          <a:prstGeom prst="rect">
            <a:avLst/>
          </a:prstGeom>
        </p:spPr>
      </p:pic>
      <p:pic>
        <p:nvPicPr>
          <p:cNvPr id="19" name="Image 17" descr="preencoded.png"/>
          <p:cNvPicPr>
            <a:picLocks noChangeAspect="1"/>
          </p:cNvPicPr>
          <p:nvPr/>
        </p:nvPicPr>
        <p:blipFill>
          <a:blip r:embed="rId16"/>
          <a:stretch>
            <a:fillRect/>
          </a:stretch>
        </p:blipFill>
        <p:spPr>
          <a:xfrm>
            <a:off x="6310313" y="6052245"/>
            <a:ext cx="180975" cy="182761"/>
          </a:xfrm>
          <a:prstGeom prst="rect">
            <a:avLst/>
          </a:prstGeom>
        </p:spPr>
      </p:pic>
      <p:sp>
        <p:nvSpPr>
          <p:cNvPr id="20" name="Text 0"/>
          <p:cNvSpPr/>
          <p:nvPr/>
        </p:nvSpPr>
        <p:spPr>
          <a:xfrm>
            <a:off x="381000" y="209550"/>
            <a:ext cx="5601593"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Introduction to Global Tables</a:t>
            </a:r>
            <a:endParaRPr lang="en-US" sz="2250" dirty="0"/>
          </a:p>
        </p:txBody>
      </p:sp>
      <p:sp>
        <p:nvSpPr>
          <p:cNvPr id="21" name="Text 1"/>
          <p:cNvSpPr/>
          <p:nvPr/>
        </p:nvSpPr>
        <p:spPr>
          <a:xfrm>
            <a:off x="609600" y="1371600"/>
            <a:ext cx="10972800" cy="8001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ui-sans-serif" pitchFamily="34" charset="0"/>
                <a:ea typeface="ui-sans-serif" pitchFamily="34" charset="-122"/>
                <a:cs typeface="ui-sans-serif" pitchFamily="34" charset="-120"/>
              </a:rPr>
              <a:t>DynamoDB Global Tables</a:t>
            </a:r>
            <a:r>
              <a:rPr lang="en-US" sz="1500" dirty="0">
                <a:solidFill>
                  <a:srgbClr val="374151"/>
                </a:solidFill>
                <a:latin typeface="ui-sans-serif" pitchFamily="34" charset="0"/>
                <a:ea typeface="ui-sans-serif" pitchFamily="34" charset="-122"/>
                <a:cs typeface="ui-sans-serif" pitchFamily="34" charset="-120"/>
              </a:rPr>
              <a:t> provide a fully managed, multi-Region, and multi-active database solution designed to offer seamless data replication, fast local performance, and high availability for globally distributed applications.</a:t>
            </a:r>
            <a:endParaRPr lang="en-US" sz="1500" dirty="0"/>
          </a:p>
        </p:txBody>
      </p:sp>
      <p:sp>
        <p:nvSpPr>
          <p:cNvPr id="22" name="Text 2"/>
          <p:cNvSpPr/>
          <p:nvPr/>
        </p:nvSpPr>
        <p:spPr>
          <a:xfrm>
            <a:off x="3694956" y="3559373"/>
            <a:ext cx="96190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ui-sans-serif" pitchFamily="34" charset="0"/>
                <a:ea typeface="ui-sans-serif" pitchFamily="34" charset="-122"/>
                <a:cs typeface="ui-sans-serif" pitchFamily="34" charset="-120"/>
              </a:rPr>
              <a:t>us-east-1</a:t>
            </a:r>
            <a:endParaRPr lang="en-US" sz="1200" dirty="0"/>
          </a:p>
        </p:txBody>
      </p:sp>
      <p:sp>
        <p:nvSpPr>
          <p:cNvPr id="23" name="Text 3"/>
          <p:cNvSpPr/>
          <p:nvPr/>
        </p:nvSpPr>
        <p:spPr>
          <a:xfrm>
            <a:off x="3470151" y="3835598"/>
            <a:ext cx="1251049" cy="205829"/>
          </a:xfrm>
          <a:prstGeom prst="rect">
            <a:avLst/>
          </a:prstGeom>
          <a:noFill/>
          <a:ln/>
        </p:spPr>
        <p:txBody>
          <a:bodyPr vert="horz" wrap="square" lIns="0" tIns="0" rIns="0" bIns="0" rtlCol="0" anchor="t"/>
          <a:lstStyle/>
          <a:p>
            <a:pPr marL="0" indent="0" algn="ctr">
              <a:lnSpc>
                <a:spcPts val="1620"/>
              </a:lnSpc>
              <a:buNone/>
            </a:pPr>
            <a:r>
              <a:rPr lang="en-US" sz="1080" dirty="0">
                <a:solidFill>
                  <a:srgbClr val="666666"/>
                </a:solidFill>
                <a:latin typeface="ui-sans-serif" pitchFamily="34" charset="0"/>
                <a:ea typeface="ui-sans-serif" pitchFamily="34" charset="-122"/>
                <a:cs typeface="ui-sans-serif" pitchFamily="34" charset="-120"/>
              </a:rPr>
              <a:t>Primary Region</a:t>
            </a:r>
            <a:endParaRPr lang="en-US" sz="1080" dirty="0"/>
          </a:p>
        </p:txBody>
      </p:sp>
      <p:sp>
        <p:nvSpPr>
          <p:cNvPr id="24" name="Text 4"/>
          <p:cNvSpPr/>
          <p:nvPr/>
        </p:nvSpPr>
        <p:spPr>
          <a:xfrm>
            <a:off x="5669905" y="3559373"/>
            <a:ext cx="1022628"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ui-sans-serif" pitchFamily="34" charset="0"/>
                <a:ea typeface="ui-sans-serif" pitchFamily="34" charset="-122"/>
                <a:cs typeface="ui-sans-serif" pitchFamily="34" charset="-120"/>
              </a:rPr>
              <a:t>eu-west-1</a:t>
            </a:r>
            <a:endParaRPr lang="en-US" sz="1200" dirty="0"/>
          </a:p>
        </p:txBody>
      </p:sp>
      <p:sp>
        <p:nvSpPr>
          <p:cNvPr id="25" name="Text 5"/>
          <p:cNvSpPr/>
          <p:nvPr/>
        </p:nvSpPr>
        <p:spPr>
          <a:xfrm>
            <a:off x="5352693" y="3835598"/>
            <a:ext cx="1486614" cy="205829"/>
          </a:xfrm>
          <a:prstGeom prst="rect">
            <a:avLst/>
          </a:prstGeom>
          <a:noFill/>
          <a:ln/>
        </p:spPr>
        <p:txBody>
          <a:bodyPr vert="horz" wrap="square" lIns="0" tIns="0" rIns="0" bIns="0" rtlCol="0" anchor="t"/>
          <a:lstStyle/>
          <a:p>
            <a:pPr marL="0" indent="0" algn="ctr">
              <a:lnSpc>
                <a:spcPts val="1620"/>
              </a:lnSpc>
              <a:buNone/>
            </a:pPr>
            <a:r>
              <a:rPr lang="en-US" sz="1080" dirty="0">
                <a:solidFill>
                  <a:srgbClr val="666666"/>
                </a:solidFill>
                <a:latin typeface="ui-sans-serif" pitchFamily="34" charset="0"/>
                <a:ea typeface="ui-sans-serif" pitchFamily="34" charset="-122"/>
                <a:cs typeface="ui-sans-serif" pitchFamily="34" charset="-120"/>
              </a:rPr>
              <a:t>Secondary Region</a:t>
            </a:r>
            <a:endParaRPr lang="en-US" sz="1080" dirty="0"/>
          </a:p>
        </p:txBody>
      </p:sp>
      <p:sp>
        <p:nvSpPr>
          <p:cNvPr id="26" name="Text 6"/>
          <p:cNvSpPr/>
          <p:nvPr/>
        </p:nvSpPr>
        <p:spPr>
          <a:xfrm>
            <a:off x="7446466" y="3559373"/>
            <a:ext cx="1559481"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ui-sans-serif" pitchFamily="34" charset="0"/>
                <a:ea typeface="ui-sans-serif" pitchFamily="34" charset="-122"/>
                <a:cs typeface="ui-sans-serif" pitchFamily="34" charset="-120"/>
              </a:rPr>
              <a:t>ap-southeast-1</a:t>
            </a:r>
            <a:endParaRPr lang="en-US" sz="1200" dirty="0"/>
          </a:p>
        </p:txBody>
      </p:sp>
      <p:sp>
        <p:nvSpPr>
          <p:cNvPr id="27" name="Text 7"/>
          <p:cNvSpPr/>
          <p:nvPr/>
        </p:nvSpPr>
        <p:spPr>
          <a:xfrm>
            <a:off x="7352943" y="3835598"/>
            <a:ext cx="1486614" cy="205829"/>
          </a:xfrm>
          <a:prstGeom prst="rect">
            <a:avLst/>
          </a:prstGeom>
          <a:noFill/>
          <a:ln/>
        </p:spPr>
        <p:txBody>
          <a:bodyPr vert="horz" wrap="square" lIns="0" tIns="0" rIns="0" bIns="0" rtlCol="0" anchor="t"/>
          <a:lstStyle/>
          <a:p>
            <a:pPr marL="0" indent="0" algn="ctr">
              <a:lnSpc>
                <a:spcPts val="1620"/>
              </a:lnSpc>
              <a:buNone/>
            </a:pPr>
            <a:r>
              <a:rPr lang="en-US" sz="1080" dirty="0">
                <a:solidFill>
                  <a:srgbClr val="666666"/>
                </a:solidFill>
                <a:latin typeface="ui-sans-serif" pitchFamily="34" charset="0"/>
                <a:ea typeface="ui-sans-serif" pitchFamily="34" charset="-122"/>
                <a:cs typeface="ui-sans-serif" pitchFamily="34" charset="-120"/>
              </a:rPr>
              <a:t>Secondary Region</a:t>
            </a:r>
            <a:endParaRPr lang="en-US" sz="1080" dirty="0"/>
          </a:p>
        </p:txBody>
      </p:sp>
      <p:sp>
        <p:nvSpPr>
          <p:cNvPr id="28" name="Text 8"/>
          <p:cNvSpPr/>
          <p:nvPr/>
        </p:nvSpPr>
        <p:spPr>
          <a:xfrm>
            <a:off x="896541" y="4800600"/>
            <a:ext cx="5085159"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Multi-Region</a:t>
            </a:r>
            <a:endParaRPr lang="en-US" sz="1350" dirty="0"/>
          </a:p>
        </p:txBody>
      </p:sp>
      <p:sp>
        <p:nvSpPr>
          <p:cNvPr id="29" name="Text 9"/>
          <p:cNvSpPr/>
          <p:nvPr/>
        </p:nvSpPr>
        <p:spPr>
          <a:xfrm>
            <a:off x="896541" y="5067300"/>
            <a:ext cx="5085159"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Data distributed across multiple AWS regions for global accessibility</a:t>
            </a:r>
            <a:endParaRPr lang="en-US" sz="1200" dirty="0"/>
          </a:p>
        </p:txBody>
      </p:sp>
      <p:sp>
        <p:nvSpPr>
          <p:cNvPr id="30" name="Text 10"/>
          <p:cNvSpPr/>
          <p:nvPr/>
        </p:nvSpPr>
        <p:spPr>
          <a:xfrm>
            <a:off x="6734175" y="4914900"/>
            <a:ext cx="4490918"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Seamless Replication</a:t>
            </a:r>
            <a:endParaRPr lang="en-US" sz="1350" dirty="0"/>
          </a:p>
        </p:txBody>
      </p:sp>
      <p:sp>
        <p:nvSpPr>
          <p:cNvPr id="31" name="Text 11"/>
          <p:cNvSpPr/>
          <p:nvPr/>
        </p:nvSpPr>
        <p:spPr>
          <a:xfrm>
            <a:off x="6734175" y="5181600"/>
            <a:ext cx="4490918"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Automatic data synchronization between regions</a:t>
            </a:r>
            <a:endParaRPr lang="en-US" sz="1200" dirty="0"/>
          </a:p>
        </p:txBody>
      </p:sp>
      <p:sp>
        <p:nvSpPr>
          <p:cNvPr id="32" name="Text 12"/>
          <p:cNvSpPr/>
          <p:nvPr/>
        </p:nvSpPr>
        <p:spPr>
          <a:xfrm>
            <a:off x="904875" y="5895975"/>
            <a:ext cx="2741414"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Low Latency</a:t>
            </a:r>
            <a:endParaRPr lang="en-US" sz="1350" dirty="0"/>
          </a:p>
        </p:txBody>
      </p:sp>
      <p:sp>
        <p:nvSpPr>
          <p:cNvPr id="33" name="Text 13"/>
          <p:cNvSpPr/>
          <p:nvPr/>
        </p:nvSpPr>
        <p:spPr>
          <a:xfrm>
            <a:off x="904875" y="6162675"/>
            <a:ext cx="328969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Data access closest to user location</a:t>
            </a:r>
            <a:endParaRPr lang="en-US" sz="1200" dirty="0"/>
          </a:p>
        </p:txBody>
      </p:sp>
      <p:sp>
        <p:nvSpPr>
          <p:cNvPr id="34" name="Text 14"/>
          <p:cNvSpPr/>
          <p:nvPr/>
        </p:nvSpPr>
        <p:spPr>
          <a:xfrm>
            <a:off x="6734175" y="5895975"/>
            <a:ext cx="3704034"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High Availability</a:t>
            </a:r>
            <a:endParaRPr lang="en-US" sz="1350" dirty="0"/>
          </a:p>
        </p:txBody>
      </p:sp>
      <p:sp>
        <p:nvSpPr>
          <p:cNvPr id="35" name="Text 15"/>
          <p:cNvSpPr/>
          <p:nvPr/>
        </p:nvSpPr>
        <p:spPr>
          <a:xfrm>
            <a:off x="6734175" y="6162675"/>
            <a:ext cx="444484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99.999% availability SLA with automatic failover</a:t>
            </a:r>
            <a:endParaRPr lang="en-US" sz="1200" dirty="0"/>
          </a:p>
        </p:txBody>
      </p:sp>
      <p:sp>
        <p:nvSpPr>
          <p:cNvPr id="36" name="Text 16"/>
          <p:cNvSpPr/>
          <p:nvPr/>
        </p:nvSpPr>
        <p:spPr>
          <a:xfrm>
            <a:off x="11606510" y="6518821"/>
            <a:ext cx="473988" cy="205829"/>
          </a:xfrm>
          <a:prstGeom prst="rect">
            <a:avLst/>
          </a:prstGeom>
          <a:noFill/>
          <a:ln/>
        </p:spPr>
        <p:txBody>
          <a:bodyPr vert="horz" wrap="square" lIns="0" tIns="0" rIns="0" bIns="0" rtlCol="0" anchor="t"/>
          <a:lstStyle/>
          <a:p>
            <a:pPr marL="0" indent="0">
              <a:lnSpc>
                <a:spcPts val="1620"/>
              </a:lnSpc>
              <a:buNone/>
            </a:pPr>
            <a:r>
              <a:rPr lang="en-US" sz="1080" dirty="0">
                <a:solidFill>
                  <a:srgbClr val="666666"/>
                </a:solidFill>
                <a:latin typeface="ui-sans-serif" pitchFamily="34" charset="0"/>
                <a:ea typeface="ui-sans-serif" pitchFamily="34" charset="-122"/>
                <a:cs typeface="ui-sans-serif" pitchFamily="34" charset="-120"/>
              </a:rPr>
              <a:t>2 / 13</a:t>
            </a:r>
            <a:endParaRPr lang="en-US" sz="10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485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096000"/>
          </a:xfrm>
          <a:prstGeom prst="rect">
            <a:avLst/>
          </a:prstGeom>
        </p:spPr>
      </p:pic>
      <p:pic>
        <p:nvPicPr>
          <p:cNvPr id="4" name="Image 2" descr="preencoded.png"/>
          <p:cNvPicPr>
            <a:picLocks noChangeAspect="1"/>
          </p:cNvPicPr>
          <p:nvPr/>
        </p:nvPicPr>
        <p:blipFill>
          <a:blip r:embed="rId5"/>
          <a:stretch>
            <a:fillRect/>
          </a:stretch>
        </p:blipFill>
        <p:spPr>
          <a:xfrm>
            <a:off x="609600" y="9906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752600"/>
            <a:ext cx="5334000" cy="4572000"/>
          </a:xfrm>
          <a:prstGeom prst="rect">
            <a:avLst/>
          </a:prstGeom>
        </p:spPr>
      </p:pic>
      <p:pic>
        <p:nvPicPr>
          <p:cNvPr id="6" name="Image 4" descr="preencoded.png"/>
          <p:cNvPicPr>
            <a:picLocks noChangeAspect="1"/>
          </p:cNvPicPr>
          <p:nvPr/>
        </p:nvPicPr>
        <p:blipFill>
          <a:blip r:embed="rId7"/>
          <a:stretch>
            <a:fillRect/>
          </a:stretch>
        </p:blipFill>
        <p:spPr>
          <a:xfrm>
            <a:off x="838200" y="1981200"/>
            <a:ext cx="457200" cy="457200"/>
          </a:xfrm>
          <a:prstGeom prst="rect">
            <a:avLst/>
          </a:prstGeom>
        </p:spPr>
      </p:pic>
      <p:pic>
        <p:nvPicPr>
          <p:cNvPr id="7" name="Image 5" descr="preencoded.png"/>
          <p:cNvPicPr>
            <a:picLocks noChangeAspect="1"/>
          </p:cNvPicPr>
          <p:nvPr/>
        </p:nvPicPr>
        <p:blipFill>
          <a:blip r:embed="rId8"/>
          <a:stretch>
            <a:fillRect/>
          </a:stretch>
        </p:blipFill>
        <p:spPr>
          <a:xfrm>
            <a:off x="952500" y="2057400"/>
            <a:ext cx="228600" cy="304800"/>
          </a:xfrm>
          <a:prstGeom prst="rect">
            <a:avLst/>
          </a:prstGeom>
        </p:spPr>
      </p:pic>
      <p:pic>
        <p:nvPicPr>
          <p:cNvPr id="8" name="Image 6" descr="preencoded.png"/>
          <p:cNvPicPr>
            <a:picLocks noChangeAspect="1"/>
          </p:cNvPicPr>
          <p:nvPr/>
        </p:nvPicPr>
        <p:blipFill>
          <a:blip r:embed="rId9"/>
          <a:stretch>
            <a:fillRect/>
          </a:stretch>
        </p:blipFill>
        <p:spPr>
          <a:xfrm>
            <a:off x="914400" y="3314700"/>
            <a:ext cx="133350" cy="152400"/>
          </a:xfrm>
          <a:prstGeom prst="rect">
            <a:avLst/>
          </a:prstGeom>
        </p:spPr>
      </p:pic>
      <p:pic>
        <p:nvPicPr>
          <p:cNvPr id="9" name="Image 7" descr="preencoded.png"/>
          <p:cNvPicPr>
            <a:picLocks noChangeAspect="1"/>
          </p:cNvPicPr>
          <p:nvPr/>
        </p:nvPicPr>
        <p:blipFill>
          <a:blip r:embed="rId10"/>
          <a:stretch>
            <a:fillRect/>
          </a:stretch>
        </p:blipFill>
        <p:spPr>
          <a:xfrm>
            <a:off x="914400" y="4000500"/>
            <a:ext cx="152400" cy="152400"/>
          </a:xfrm>
          <a:prstGeom prst="rect">
            <a:avLst/>
          </a:prstGeom>
        </p:spPr>
      </p:pic>
      <p:pic>
        <p:nvPicPr>
          <p:cNvPr id="10" name="Image 8" descr="preencoded.png"/>
          <p:cNvPicPr>
            <a:picLocks noChangeAspect="1"/>
          </p:cNvPicPr>
          <p:nvPr/>
        </p:nvPicPr>
        <p:blipFill>
          <a:blip r:embed="rId11"/>
          <a:stretch>
            <a:fillRect/>
          </a:stretch>
        </p:blipFill>
        <p:spPr>
          <a:xfrm>
            <a:off x="914400" y="4686300"/>
            <a:ext cx="133350" cy="152400"/>
          </a:xfrm>
          <a:prstGeom prst="rect">
            <a:avLst/>
          </a:prstGeom>
        </p:spPr>
      </p:pic>
      <p:pic>
        <p:nvPicPr>
          <p:cNvPr id="11" name="Image 9" descr="preencoded.png"/>
          <p:cNvPicPr>
            <a:picLocks noChangeAspect="1"/>
          </p:cNvPicPr>
          <p:nvPr/>
        </p:nvPicPr>
        <p:blipFill>
          <a:blip r:embed="rId12"/>
          <a:stretch>
            <a:fillRect/>
          </a:stretch>
        </p:blipFill>
        <p:spPr>
          <a:xfrm>
            <a:off x="838200" y="5133975"/>
            <a:ext cx="152400" cy="152400"/>
          </a:xfrm>
          <a:prstGeom prst="rect">
            <a:avLst/>
          </a:prstGeom>
        </p:spPr>
      </p:pic>
      <p:pic>
        <p:nvPicPr>
          <p:cNvPr id="12" name="Image 10" descr="preencoded.png"/>
          <p:cNvPicPr>
            <a:picLocks noChangeAspect="1"/>
          </p:cNvPicPr>
          <p:nvPr/>
        </p:nvPicPr>
        <p:blipFill>
          <a:blip r:embed="rId13"/>
          <a:stretch>
            <a:fillRect/>
          </a:stretch>
        </p:blipFill>
        <p:spPr>
          <a:xfrm>
            <a:off x="6248400" y="1752600"/>
            <a:ext cx="5334000" cy="4572000"/>
          </a:xfrm>
          <a:prstGeom prst="rect">
            <a:avLst/>
          </a:prstGeom>
        </p:spPr>
      </p:pic>
      <p:pic>
        <p:nvPicPr>
          <p:cNvPr id="13" name="Image 11" descr="preencoded.png"/>
          <p:cNvPicPr>
            <a:picLocks noChangeAspect="1"/>
          </p:cNvPicPr>
          <p:nvPr/>
        </p:nvPicPr>
        <p:blipFill>
          <a:blip r:embed="rId14"/>
          <a:stretch>
            <a:fillRect/>
          </a:stretch>
        </p:blipFill>
        <p:spPr>
          <a:xfrm>
            <a:off x="6477000" y="1981200"/>
            <a:ext cx="457200" cy="457200"/>
          </a:xfrm>
          <a:prstGeom prst="rect">
            <a:avLst/>
          </a:prstGeom>
        </p:spPr>
      </p:pic>
      <p:pic>
        <p:nvPicPr>
          <p:cNvPr id="14" name="Image 12" descr="preencoded.png"/>
          <p:cNvPicPr>
            <a:picLocks noChangeAspect="1"/>
          </p:cNvPicPr>
          <p:nvPr/>
        </p:nvPicPr>
        <p:blipFill>
          <a:blip r:embed="rId15"/>
          <a:stretch>
            <a:fillRect/>
          </a:stretch>
        </p:blipFill>
        <p:spPr>
          <a:xfrm>
            <a:off x="6619875" y="2057400"/>
            <a:ext cx="171450" cy="304800"/>
          </a:xfrm>
          <a:prstGeom prst="rect">
            <a:avLst/>
          </a:prstGeom>
        </p:spPr>
      </p:pic>
      <p:pic>
        <p:nvPicPr>
          <p:cNvPr id="15" name="Image 13" descr="preencoded.png"/>
          <p:cNvPicPr>
            <a:picLocks noChangeAspect="1"/>
          </p:cNvPicPr>
          <p:nvPr/>
        </p:nvPicPr>
        <p:blipFill>
          <a:blip r:embed="rId16"/>
          <a:stretch>
            <a:fillRect/>
          </a:stretch>
        </p:blipFill>
        <p:spPr>
          <a:xfrm>
            <a:off x="6553200" y="3314700"/>
            <a:ext cx="171450" cy="152400"/>
          </a:xfrm>
          <a:prstGeom prst="rect">
            <a:avLst/>
          </a:prstGeom>
        </p:spPr>
      </p:pic>
      <p:pic>
        <p:nvPicPr>
          <p:cNvPr id="16" name="Image 14" descr="preencoded.png"/>
          <p:cNvPicPr>
            <a:picLocks noChangeAspect="1"/>
          </p:cNvPicPr>
          <p:nvPr/>
        </p:nvPicPr>
        <p:blipFill>
          <a:blip r:embed="rId17"/>
          <a:stretch>
            <a:fillRect/>
          </a:stretch>
        </p:blipFill>
        <p:spPr>
          <a:xfrm>
            <a:off x="6553200" y="4000500"/>
            <a:ext cx="190500" cy="152400"/>
          </a:xfrm>
          <a:prstGeom prst="rect">
            <a:avLst/>
          </a:prstGeom>
        </p:spPr>
      </p:pic>
      <p:pic>
        <p:nvPicPr>
          <p:cNvPr id="17" name="Image 15" descr="preencoded.png"/>
          <p:cNvPicPr>
            <a:picLocks noChangeAspect="1"/>
          </p:cNvPicPr>
          <p:nvPr/>
        </p:nvPicPr>
        <p:blipFill>
          <a:blip r:embed="rId18"/>
          <a:stretch>
            <a:fillRect/>
          </a:stretch>
        </p:blipFill>
        <p:spPr>
          <a:xfrm>
            <a:off x="6553200" y="4686300"/>
            <a:ext cx="152400" cy="152400"/>
          </a:xfrm>
          <a:prstGeom prst="rect">
            <a:avLst/>
          </a:prstGeom>
        </p:spPr>
      </p:pic>
      <p:pic>
        <p:nvPicPr>
          <p:cNvPr id="18" name="Image 16" descr="preencoded.png"/>
          <p:cNvPicPr>
            <a:picLocks noChangeAspect="1"/>
          </p:cNvPicPr>
          <p:nvPr/>
        </p:nvPicPr>
        <p:blipFill>
          <a:blip r:embed="rId19"/>
          <a:stretch>
            <a:fillRect/>
          </a:stretch>
        </p:blipFill>
        <p:spPr>
          <a:xfrm>
            <a:off x="6477000" y="5133975"/>
            <a:ext cx="152400" cy="152400"/>
          </a:xfrm>
          <a:prstGeom prst="rect">
            <a:avLst/>
          </a:prstGeom>
        </p:spPr>
      </p:pic>
      <p:sp>
        <p:nvSpPr>
          <p:cNvPr id="20"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Key Service Deep Dive</a:t>
            </a:r>
            <a:endParaRPr lang="en-US" sz="2700" dirty="0"/>
          </a:p>
        </p:txBody>
      </p:sp>
      <p:sp>
        <p:nvSpPr>
          <p:cNvPr id="21" name="Text 1"/>
          <p:cNvSpPr/>
          <p:nvPr/>
        </p:nvSpPr>
        <p:spPr>
          <a:xfrm>
            <a:off x="609600" y="1257300"/>
            <a:ext cx="1316736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Detailed analysis of popular AWS database services, highlighting their unique capabilities and ideal use cases.</a:t>
            </a:r>
            <a:endParaRPr lang="en-US" sz="1500" dirty="0"/>
          </a:p>
        </p:txBody>
      </p:sp>
      <p:sp>
        <p:nvSpPr>
          <p:cNvPr id="22" name="Text 2"/>
          <p:cNvSpPr/>
          <p:nvPr/>
        </p:nvSpPr>
        <p:spPr>
          <a:xfrm>
            <a:off x="1447800" y="2057400"/>
            <a:ext cx="1958816"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Amazon RDS</a:t>
            </a:r>
            <a:endParaRPr lang="en-US" sz="1800" dirty="0"/>
          </a:p>
        </p:txBody>
      </p:sp>
      <p:sp>
        <p:nvSpPr>
          <p:cNvPr id="23" name="Text 3"/>
          <p:cNvSpPr/>
          <p:nvPr/>
        </p:nvSpPr>
        <p:spPr>
          <a:xfrm>
            <a:off x="838200" y="25908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fully managed service that simplifies setup, operation, and scaling of relational databases.</a:t>
            </a:r>
            <a:endParaRPr lang="en-US" sz="1200" dirty="0"/>
          </a:p>
        </p:txBody>
      </p:sp>
      <p:sp>
        <p:nvSpPr>
          <p:cNvPr id="24" name="Text 4"/>
          <p:cNvSpPr/>
          <p:nvPr/>
        </p:nvSpPr>
        <p:spPr>
          <a:xfrm>
            <a:off x="1162050" y="3276600"/>
            <a:ext cx="44767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Supports MySQL, PostgreSQL, MariaDB, SQL Server, Oracle, and Db2</a:t>
            </a:r>
            <a:endParaRPr lang="en-US" sz="1200" dirty="0"/>
          </a:p>
        </p:txBody>
      </p:sp>
      <p:sp>
        <p:nvSpPr>
          <p:cNvPr id="25" name="Text 5"/>
          <p:cNvSpPr/>
          <p:nvPr/>
        </p:nvSpPr>
        <p:spPr>
          <a:xfrm>
            <a:off x="1181100" y="39624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Automates administrative tasks: provisioning, patching, and backups</a:t>
            </a:r>
            <a:endParaRPr lang="en-US" sz="1200" dirty="0"/>
          </a:p>
        </p:txBody>
      </p:sp>
      <p:sp>
        <p:nvSpPr>
          <p:cNvPr id="26" name="Text 6"/>
          <p:cNvSpPr/>
          <p:nvPr/>
        </p:nvSpPr>
        <p:spPr>
          <a:xfrm>
            <a:off x="1162050" y="4648200"/>
            <a:ext cx="3948529"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Easy scaling options for growing workloads</a:t>
            </a:r>
            <a:endParaRPr lang="en-US" sz="1200" dirty="0"/>
          </a:p>
        </p:txBody>
      </p:sp>
      <p:sp>
        <p:nvSpPr>
          <p:cNvPr id="27" name="Text 7"/>
          <p:cNvSpPr/>
          <p:nvPr/>
        </p:nvSpPr>
        <p:spPr>
          <a:xfrm>
            <a:off x="1066800" y="51054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 Ideal Use Cases</a:t>
            </a:r>
            <a:endParaRPr lang="en-US" sz="1200" dirty="0"/>
          </a:p>
        </p:txBody>
      </p:sp>
      <p:sp>
        <p:nvSpPr>
          <p:cNvPr id="28" name="Text 8"/>
          <p:cNvSpPr/>
          <p:nvPr/>
        </p:nvSpPr>
        <p:spPr>
          <a:xfrm>
            <a:off x="838200" y="5410200"/>
            <a:ext cx="4876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Traditional applications, financial systems, inventory management, and any workload requiring strong ACID compliance and complex transactions</a:t>
            </a:r>
            <a:endParaRPr lang="en-US" sz="1200" dirty="0"/>
          </a:p>
        </p:txBody>
      </p:sp>
      <p:sp>
        <p:nvSpPr>
          <p:cNvPr id="29" name="Text 9"/>
          <p:cNvSpPr/>
          <p:nvPr/>
        </p:nvSpPr>
        <p:spPr>
          <a:xfrm>
            <a:off x="7086600" y="2057400"/>
            <a:ext cx="237404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Amazon Aurora</a:t>
            </a:r>
            <a:endParaRPr lang="en-US" sz="1800" dirty="0"/>
          </a:p>
        </p:txBody>
      </p:sp>
      <p:sp>
        <p:nvSpPr>
          <p:cNvPr id="30" name="Text 10"/>
          <p:cNvSpPr/>
          <p:nvPr/>
        </p:nvSpPr>
        <p:spPr>
          <a:xfrm>
            <a:off x="6477000" y="2590800"/>
            <a:ext cx="4876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high-performance, fully managed relational database engine compatible with MySQL and PostgreSQL.</a:t>
            </a:r>
            <a:endParaRPr lang="en-US" sz="1200" dirty="0"/>
          </a:p>
        </p:txBody>
      </p:sp>
      <p:sp>
        <p:nvSpPr>
          <p:cNvPr id="31" name="Text 11"/>
          <p:cNvSpPr/>
          <p:nvPr/>
        </p:nvSpPr>
        <p:spPr>
          <a:xfrm>
            <a:off x="6838950" y="3276600"/>
            <a:ext cx="44386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Up to 5x faster than standard MySQL and 3x faster than standard PostgreSQL</a:t>
            </a:r>
            <a:endParaRPr lang="en-US" sz="1200" dirty="0"/>
          </a:p>
        </p:txBody>
      </p:sp>
      <p:sp>
        <p:nvSpPr>
          <p:cNvPr id="32" name="Text 12"/>
          <p:cNvSpPr/>
          <p:nvPr/>
        </p:nvSpPr>
        <p:spPr>
          <a:xfrm>
            <a:off x="6858000" y="3962400"/>
            <a:ext cx="44196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Auto-scaling storage and continuous backup to Amazon S3</a:t>
            </a:r>
            <a:endParaRPr lang="en-US" sz="1200" dirty="0"/>
          </a:p>
        </p:txBody>
      </p:sp>
      <p:sp>
        <p:nvSpPr>
          <p:cNvPr id="33" name="Text 13"/>
          <p:cNvSpPr/>
          <p:nvPr/>
        </p:nvSpPr>
        <p:spPr>
          <a:xfrm>
            <a:off x="6819900" y="4648200"/>
            <a:ext cx="3626882"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Enhanced durability and fault tolerance</a:t>
            </a:r>
            <a:endParaRPr lang="en-US" sz="1200" dirty="0"/>
          </a:p>
        </p:txBody>
      </p:sp>
      <p:sp>
        <p:nvSpPr>
          <p:cNvPr id="34" name="Text 14"/>
          <p:cNvSpPr/>
          <p:nvPr/>
        </p:nvSpPr>
        <p:spPr>
          <a:xfrm>
            <a:off x="6705600" y="5105400"/>
            <a:ext cx="4876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 Ideal Use Cases</a:t>
            </a:r>
            <a:endParaRPr lang="en-US" sz="1200" dirty="0"/>
          </a:p>
        </p:txBody>
      </p:sp>
      <p:sp>
        <p:nvSpPr>
          <p:cNvPr id="35" name="Text 15"/>
          <p:cNvSpPr/>
          <p:nvPr/>
        </p:nvSpPr>
        <p:spPr>
          <a:xfrm>
            <a:off x="6477000" y="5410200"/>
            <a:ext cx="48768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High-throughput web applications, SaaS providers, and workloads requiring MySQL or PostgreSQL compatibility with superior performance</a:t>
            </a:r>
            <a:endParaRPr lang="en-US" sz="12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96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0"/>
          </a:xfrm>
          <a:prstGeom prst="rect">
            <a:avLst/>
          </a:prstGeom>
        </p:spPr>
      </p:pic>
      <p:pic>
        <p:nvPicPr>
          <p:cNvPr id="4" name="Image 2" descr="preencoded.png"/>
          <p:cNvPicPr>
            <a:picLocks noChangeAspect="1"/>
          </p:cNvPicPr>
          <p:nvPr/>
        </p:nvPicPr>
        <p:blipFill>
          <a:blip r:embed="rId5"/>
          <a:stretch>
            <a:fillRect/>
          </a:stretch>
        </p:blipFill>
        <p:spPr>
          <a:xfrm>
            <a:off x="381000" y="1714500"/>
            <a:ext cx="11430000" cy="1524000"/>
          </a:xfrm>
          <a:prstGeom prst="rect">
            <a:avLst/>
          </a:prstGeom>
        </p:spPr>
      </p:pic>
      <p:pic>
        <p:nvPicPr>
          <p:cNvPr id="5" name="Image 3" descr="preencoded.png"/>
          <p:cNvPicPr>
            <a:picLocks noChangeAspect="1"/>
          </p:cNvPicPr>
          <p:nvPr/>
        </p:nvPicPr>
        <p:blipFill>
          <a:blip r:embed="rId6"/>
          <a:stretch>
            <a:fillRect/>
          </a:stretch>
        </p:blipFill>
        <p:spPr>
          <a:xfrm>
            <a:off x="609600" y="1943100"/>
            <a:ext cx="265063" cy="571500"/>
          </a:xfrm>
          <a:prstGeom prst="rect">
            <a:avLst/>
          </a:prstGeom>
        </p:spPr>
      </p:pic>
      <p:pic>
        <p:nvPicPr>
          <p:cNvPr id="6" name="Image 4" descr="preencoded.png"/>
          <p:cNvPicPr>
            <a:picLocks noChangeAspect="1"/>
          </p:cNvPicPr>
          <p:nvPr/>
        </p:nvPicPr>
        <p:blipFill>
          <a:blip r:embed="rId7"/>
          <a:stretch>
            <a:fillRect/>
          </a:stretch>
        </p:blipFill>
        <p:spPr>
          <a:xfrm>
            <a:off x="627757" y="2114550"/>
            <a:ext cx="228600" cy="228600"/>
          </a:xfrm>
          <a:prstGeom prst="rect">
            <a:avLst/>
          </a:prstGeom>
        </p:spPr>
      </p:pic>
      <p:pic>
        <p:nvPicPr>
          <p:cNvPr id="7" name="Image 5" descr="preencoded.png"/>
          <p:cNvPicPr>
            <a:picLocks noChangeAspect="1"/>
          </p:cNvPicPr>
          <p:nvPr/>
        </p:nvPicPr>
        <p:blipFill>
          <a:blip r:embed="rId8"/>
          <a:stretch>
            <a:fillRect/>
          </a:stretch>
        </p:blipFill>
        <p:spPr>
          <a:xfrm>
            <a:off x="381000" y="3467100"/>
            <a:ext cx="11430000" cy="1295400"/>
          </a:xfrm>
          <a:prstGeom prst="rect">
            <a:avLst/>
          </a:prstGeom>
        </p:spPr>
      </p:pic>
      <p:pic>
        <p:nvPicPr>
          <p:cNvPr id="8" name="Image 6" descr="preencoded.png"/>
          <p:cNvPicPr>
            <a:picLocks noChangeAspect="1"/>
          </p:cNvPicPr>
          <p:nvPr/>
        </p:nvPicPr>
        <p:blipFill>
          <a:blip r:embed="rId9"/>
          <a:stretch>
            <a:fillRect/>
          </a:stretch>
        </p:blipFill>
        <p:spPr>
          <a:xfrm>
            <a:off x="609600" y="3695700"/>
            <a:ext cx="299293" cy="571500"/>
          </a:xfrm>
          <a:prstGeom prst="rect">
            <a:avLst/>
          </a:prstGeom>
        </p:spPr>
      </p:pic>
      <p:pic>
        <p:nvPicPr>
          <p:cNvPr id="9" name="Image 7" descr="preencoded.png"/>
          <p:cNvPicPr>
            <a:picLocks noChangeAspect="1"/>
          </p:cNvPicPr>
          <p:nvPr/>
        </p:nvPicPr>
        <p:blipFill>
          <a:blip r:embed="rId10"/>
          <a:stretch>
            <a:fillRect/>
          </a:stretch>
        </p:blipFill>
        <p:spPr>
          <a:xfrm>
            <a:off x="630585" y="3867150"/>
            <a:ext cx="257175" cy="228600"/>
          </a:xfrm>
          <a:prstGeom prst="rect">
            <a:avLst/>
          </a:prstGeom>
        </p:spPr>
      </p:pic>
      <p:pic>
        <p:nvPicPr>
          <p:cNvPr id="10" name="Image 8" descr="preencoded.png"/>
          <p:cNvPicPr>
            <a:picLocks noChangeAspect="1"/>
          </p:cNvPicPr>
          <p:nvPr/>
        </p:nvPicPr>
        <p:blipFill>
          <a:blip r:embed="rId11"/>
          <a:stretch>
            <a:fillRect/>
          </a:stretch>
        </p:blipFill>
        <p:spPr>
          <a:xfrm>
            <a:off x="381000" y="4991100"/>
            <a:ext cx="11430000" cy="1524000"/>
          </a:xfrm>
          <a:prstGeom prst="rect">
            <a:avLst/>
          </a:prstGeom>
        </p:spPr>
      </p:pic>
      <p:pic>
        <p:nvPicPr>
          <p:cNvPr id="11" name="Image 9" descr="preencoded.png"/>
          <p:cNvPicPr>
            <a:picLocks noChangeAspect="1"/>
          </p:cNvPicPr>
          <p:nvPr/>
        </p:nvPicPr>
        <p:blipFill>
          <a:blip r:embed="rId12"/>
          <a:stretch>
            <a:fillRect/>
          </a:stretch>
        </p:blipFill>
        <p:spPr>
          <a:xfrm>
            <a:off x="609600" y="5219700"/>
            <a:ext cx="277118" cy="571500"/>
          </a:xfrm>
          <a:prstGeom prst="rect">
            <a:avLst/>
          </a:prstGeom>
        </p:spPr>
      </p:pic>
      <p:pic>
        <p:nvPicPr>
          <p:cNvPr id="12" name="Image 10" descr="preencoded.png"/>
          <p:cNvPicPr>
            <a:picLocks noChangeAspect="1"/>
          </p:cNvPicPr>
          <p:nvPr/>
        </p:nvPicPr>
        <p:blipFill>
          <a:blip r:embed="rId13"/>
          <a:stretch>
            <a:fillRect/>
          </a:stretch>
        </p:blipFill>
        <p:spPr>
          <a:xfrm>
            <a:off x="633859" y="5391150"/>
            <a:ext cx="228600" cy="228600"/>
          </a:xfrm>
          <a:prstGeom prst="rect">
            <a:avLst/>
          </a:prstGeom>
        </p:spPr>
      </p:pic>
      <p:sp>
        <p:nvSpPr>
          <p:cNvPr id="13" name="Text 0"/>
          <p:cNvSpPr/>
          <p:nvPr/>
        </p:nvSpPr>
        <p:spPr>
          <a:xfrm>
            <a:off x="381000" y="209550"/>
            <a:ext cx="2601218"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Core Benefits</a:t>
            </a:r>
            <a:endParaRPr lang="en-US" sz="2250" dirty="0"/>
          </a:p>
        </p:txBody>
      </p:sp>
      <p:sp>
        <p:nvSpPr>
          <p:cNvPr id="14" name="Text 1"/>
          <p:cNvSpPr/>
          <p:nvPr/>
        </p:nvSpPr>
        <p:spPr>
          <a:xfrm>
            <a:off x="381000" y="1143000"/>
            <a:ext cx="137160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DynamoDB Global Tables offer significant advantages for applications requiring global reach and high resilience:</a:t>
            </a:r>
            <a:endParaRPr lang="en-US" sz="1500" dirty="0"/>
          </a:p>
        </p:txBody>
      </p:sp>
      <p:sp>
        <p:nvSpPr>
          <p:cNvPr id="15" name="Text 2"/>
          <p:cNvSpPr/>
          <p:nvPr/>
        </p:nvSpPr>
        <p:spPr>
          <a:xfrm>
            <a:off x="1017538" y="1943100"/>
            <a:ext cx="10564862"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High Availability &amp; Disaster Recovery</a:t>
            </a:r>
            <a:endParaRPr lang="en-US" sz="1800" dirty="0"/>
          </a:p>
        </p:txBody>
      </p:sp>
      <p:sp>
        <p:nvSpPr>
          <p:cNvPr id="16" name="Text 3"/>
          <p:cNvSpPr/>
          <p:nvPr/>
        </p:nvSpPr>
        <p:spPr>
          <a:xfrm>
            <a:off x="1017538" y="2324100"/>
            <a:ext cx="10564862"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Maintaining copies of data in different AWS Regions enhances application availability and supports robust disaster recovery. This distributed architecture ensures applications can continue operating during Region outages, contributing to a </a:t>
            </a:r>
            <a:r>
              <a:rPr lang="en-US" sz="1200" b="1" dirty="0">
                <a:solidFill>
                  <a:srgbClr val="FF9900"/>
                </a:solidFill>
                <a:latin typeface="ui-sans-serif" pitchFamily="34" charset="0"/>
                <a:ea typeface="ui-sans-serif" pitchFamily="34" charset="-122"/>
                <a:cs typeface="ui-sans-serif" pitchFamily="34" charset="-120"/>
              </a:rPr>
              <a:t>99.999% availability SLA</a:t>
            </a:r>
            <a:r>
              <a:rPr lang="en-US" sz="1200" dirty="0">
                <a:solidFill>
                  <a:srgbClr val="4B5563"/>
                </a:solidFill>
                <a:latin typeface="ui-sans-serif" pitchFamily="34" charset="0"/>
                <a:ea typeface="ui-sans-serif" pitchFamily="34" charset="-122"/>
                <a:cs typeface="ui-sans-serif" pitchFamily="34" charset="-120"/>
              </a:rPr>
              <a:t> with low or zero RPO and RTO.</a:t>
            </a:r>
            <a:endParaRPr lang="en-US" sz="1200" dirty="0"/>
          </a:p>
        </p:txBody>
      </p:sp>
      <p:sp>
        <p:nvSpPr>
          <p:cNvPr id="17" name="Text 4"/>
          <p:cNvSpPr/>
          <p:nvPr/>
        </p:nvSpPr>
        <p:spPr>
          <a:xfrm>
            <a:off x="1051768" y="3695700"/>
            <a:ext cx="10530632"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Low-Latency Performance</a:t>
            </a:r>
            <a:endParaRPr lang="en-US" sz="1800" dirty="0"/>
          </a:p>
        </p:txBody>
      </p:sp>
      <p:sp>
        <p:nvSpPr>
          <p:cNvPr id="18" name="Text 5"/>
          <p:cNvSpPr/>
          <p:nvPr/>
        </p:nvSpPr>
        <p:spPr>
          <a:xfrm>
            <a:off x="1051768" y="4076700"/>
            <a:ext cx="10530632"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Global Tables reduce network latency by strategically locating data closer to end-users. This proximity allows for faster data access, improving the user experience for globally distributed applications </a:t>
            </a:r>
            <a:r>
              <a:rPr lang="en-US" sz="1200" b="1" dirty="0">
                <a:solidFill>
                  <a:srgbClr val="FF9900"/>
                </a:solidFill>
                <a:latin typeface="ui-sans-serif" pitchFamily="34" charset="0"/>
                <a:ea typeface="ui-sans-serif" pitchFamily="34" charset="-122"/>
                <a:cs typeface="ui-sans-serif" pitchFamily="34" charset="-120"/>
              </a:rPr>
              <a:t>without requiring complex custom caching mechanisms</a:t>
            </a:r>
            <a:r>
              <a:rPr lang="en-US" sz="1200" dirty="0">
                <a:solidFill>
                  <a:srgbClr val="4B5563"/>
                </a:solidFill>
                <a:latin typeface="ui-sans-serif" pitchFamily="34" charset="0"/>
                <a:ea typeface="ui-sans-serif" pitchFamily="34" charset="-122"/>
                <a:cs typeface="ui-sans-serif" pitchFamily="34" charset="-120"/>
              </a:rPr>
              <a:t>.</a:t>
            </a:r>
            <a:endParaRPr lang="en-US" sz="1200" dirty="0"/>
          </a:p>
        </p:txBody>
      </p:sp>
      <p:sp>
        <p:nvSpPr>
          <p:cNvPr id="19" name="Text 6"/>
          <p:cNvSpPr/>
          <p:nvPr/>
        </p:nvSpPr>
        <p:spPr>
          <a:xfrm>
            <a:off x="1029593" y="5219700"/>
            <a:ext cx="1055280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Simplified Operations</a:t>
            </a:r>
            <a:endParaRPr lang="en-US" sz="1800" dirty="0"/>
          </a:p>
        </p:txBody>
      </p:sp>
      <p:sp>
        <p:nvSpPr>
          <p:cNvPr id="20" name="Text 7"/>
          <p:cNvSpPr/>
          <p:nvPr/>
        </p:nvSpPr>
        <p:spPr>
          <a:xfrm>
            <a:off x="1029593" y="5600700"/>
            <a:ext cx="10552807"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Global Tables automate the intricate processes of data replication, conflict resolution, and underlying infrastructure management across various Regions. This automation frees developers from operational overhead, allowing them to focus on </a:t>
            </a:r>
            <a:r>
              <a:rPr lang="en-US" sz="1200" b="1" dirty="0">
                <a:solidFill>
                  <a:srgbClr val="FF9900"/>
                </a:solidFill>
                <a:latin typeface="ui-sans-serif" pitchFamily="34" charset="0"/>
                <a:ea typeface="ui-sans-serif" pitchFamily="34" charset="-122"/>
                <a:cs typeface="ui-sans-serif" pitchFamily="34" charset="-120"/>
              </a:rPr>
              <a:t>core application logic and innovation</a:t>
            </a:r>
            <a:r>
              <a:rPr lang="en-US" sz="1200" dirty="0">
                <a:solidFill>
                  <a:srgbClr val="4B5563"/>
                </a:solidFill>
                <a:latin typeface="ui-sans-serif" pitchFamily="34" charset="0"/>
                <a:ea typeface="ui-sans-serif" pitchFamily="34" charset="-122"/>
                <a:cs typeface="ui-sans-serif" pitchFamily="34" charset="-120"/>
              </a:rPr>
              <a:t>.</a:t>
            </a:r>
            <a:endParaRPr lang="en-US" sz="1200" dirty="0"/>
          </a:p>
        </p:txBody>
      </p:sp>
      <p:sp>
        <p:nvSpPr>
          <p:cNvPr id="21" name="Text 8"/>
          <p:cNvSpPr/>
          <p:nvPr/>
        </p:nvSpPr>
        <p:spPr>
          <a:xfrm>
            <a:off x="11606510" y="6499771"/>
            <a:ext cx="473988" cy="205829"/>
          </a:xfrm>
          <a:prstGeom prst="rect">
            <a:avLst/>
          </a:prstGeom>
          <a:noFill/>
          <a:ln/>
        </p:spPr>
        <p:txBody>
          <a:bodyPr vert="horz" wrap="square" lIns="0" tIns="0" rIns="0" bIns="0" rtlCol="0" anchor="t"/>
          <a:lstStyle/>
          <a:p>
            <a:pPr marL="0" indent="0">
              <a:lnSpc>
                <a:spcPts val="1620"/>
              </a:lnSpc>
              <a:buNone/>
            </a:pPr>
            <a:r>
              <a:rPr lang="en-US" sz="1080" dirty="0">
                <a:solidFill>
                  <a:srgbClr val="666666"/>
                </a:solidFill>
                <a:latin typeface="ui-sans-serif" pitchFamily="34" charset="0"/>
                <a:ea typeface="ui-sans-serif" pitchFamily="34" charset="-122"/>
                <a:cs typeface="ui-sans-serif" pitchFamily="34" charset="-120"/>
              </a:rPr>
              <a:t>3 / 13</a:t>
            </a:r>
            <a:endParaRPr lang="en-US" sz="108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5438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0"/>
          </a:xfrm>
          <a:prstGeom prst="rect">
            <a:avLst/>
          </a:prstGeom>
        </p:spPr>
      </p:pic>
      <p:pic>
        <p:nvPicPr>
          <p:cNvPr id="4" name="Image 2" descr="preencoded.png"/>
          <p:cNvPicPr>
            <a:picLocks noChangeAspect="1"/>
          </p:cNvPicPr>
          <p:nvPr/>
        </p:nvPicPr>
        <p:blipFill>
          <a:blip r:embed="rId5"/>
          <a:stretch>
            <a:fillRect/>
          </a:stretch>
        </p:blipFill>
        <p:spPr>
          <a:xfrm>
            <a:off x="381000" y="1143000"/>
            <a:ext cx="11430000" cy="819150"/>
          </a:xfrm>
          <a:prstGeom prst="rect">
            <a:avLst/>
          </a:prstGeom>
        </p:spPr>
      </p:pic>
      <p:pic>
        <p:nvPicPr>
          <p:cNvPr id="5" name="Image 3" descr="preencoded.png"/>
          <p:cNvPicPr>
            <a:picLocks noChangeAspect="1"/>
          </p:cNvPicPr>
          <p:nvPr/>
        </p:nvPicPr>
        <p:blipFill>
          <a:blip r:embed="rId6"/>
          <a:stretch>
            <a:fillRect/>
          </a:stretch>
        </p:blipFill>
        <p:spPr>
          <a:xfrm>
            <a:off x="1752600" y="3143250"/>
            <a:ext cx="8572500" cy="28575"/>
          </a:xfrm>
          <a:prstGeom prst="rect">
            <a:avLst/>
          </a:prstGeom>
        </p:spPr>
      </p:pic>
      <p:pic>
        <p:nvPicPr>
          <p:cNvPr id="6" name="Image 4" descr="preencoded.png"/>
          <p:cNvPicPr>
            <a:picLocks noChangeAspect="1"/>
          </p:cNvPicPr>
          <p:nvPr/>
        </p:nvPicPr>
        <p:blipFill>
          <a:blip r:embed="rId7"/>
          <a:stretch>
            <a:fillRect/>
          </a:stretch>
        </p:blipFill>
        <p:spPr>
          <a:xfrm>
            <a:off x="2286000" y="3067050"/>
            <a:ext cx="142875" cy="142875"/>
          </a:xfrm>
          <a:prstGeom prst="rect">
            <a:avLst/>
          </a:prstGeom>
        </p:spPr>
      </p:pic>
      <p:pic>
        <p:nvPicPr>
          <p:cNvPr id="7" name="Image 5" descr="preencoded.png"/>
          <p:cNvPicPr>
            <a:picLocks noChangeAspect="1"/>
          </p:cNvPicPr>
          <p:nvPr/>
        </p:nvPicPr>
        <p:blipFill>
          <a:blip r:embed="rId7"/>
          <a:stretch>
            <a:fillRect/>
          </a:stretch>
        </p:blipFill>
        <p:spPr>
          <a:xfrm>
            <a:off x="2286000" y="3067050"/>
            <a:ext cx="142875" cy="142875"/>
          </a:xfrm>
          <a:prstGeom prst="rect">
            <a:avLst/>
          </a:prstGeom>
        </p:spPr>
      </p:pic>
      <p:pic>
        <p:nvPicPr>
          <p:cNvPr id="8" name="Image 6" descr="preencoded.png"/>
          <p:cNvPicPr>
            <a:picLocks noChangeAspect="1"/>
          </p:cNvPicPr>
          <p:nvPr/>
        </p:nvPicPr>
        <p:blipFill>
          <a:blip r:embed="rId7"/>
          <a:stretch>
            <a:fillRect/>
          </a:stretch>
        </p:blipFill>
        <p:spPr>
          <a:xfrm>
            <a:off x="2286000" y="3067050"/>
            <a:ext cx="142875" cy="142875"/>
          </a:xfrm>
          <a:prstGeom prst="rect">
            <a:avLst/>
          </a:prstGeom>
        </p:spPr>
      </p:pic>
      <p:pic>
        <p:nvPicPr>
          <p:cNvPr id="9" name="Image 7" descr="preencoded.png"/>
          <p:cNvPicPr>
            <a:picLocks noChangeAspect="1"/>
          </p:cNvPicPr>
          <p:nvPr/>
        </p:nvPicPr>
        <p:blipFill>
          <a:blip r:embed="rId8"/>
          <a:stretch>
            <a:fillRect/>
          </a:stretch>
        </p:blipFill>
        <p:spPr>
          <a:xfrm>
            <a:off x="762000" y="2190750"/>
            <a:ext cx="1905000" cy="1905000"/>
          </a:xfrm>
          <a:prstGeom prst="rect">
            <a:avLst/>
          </a:prstGeom>
        </p:spPr>
      </p:pic>
      <p:pic>
        <p:nvPicPr>
          <p:cNvPr id="10" name="Image 8" descr="preencoded.png"/>
          <p:cNvPicPr>
            <a:picLocks noChangeAspect="1"/>
          </p:cNvPicPr>
          <p:nvPr/>
        </p:nvPicPr>
        <p:blipFill>
          <a:blip r:embed="rId9"/>
          <a:stretch>
            <a:fillRect/>
          </a:stretch>
        </p:blipFill>
        <p:spPr>
          <a:xfrm>
            <a:off x="1547813" y="2687836"/>
            <a:ext cx="333375" cy="381000"/>
          </a:xfrm>
          <a:prstGeom prst="rect">
            <a:avLst/>
          </a:prstGeom>
        </p:spPr>
      </p:pic>
      <p:pic>
        <p:nvPicPr>
          <p:cNvPr id="11" name="Image 9" descr="preencoded.png"/>
          <p:cNvPicPr>
            <a:picLocks noChangeAspect="1"/>
          </p:cNvPicPr>
          <p:nvPr/>
        </p:nvPicPr>
        <p:blipFill>
          <a:blip r:embed="rId10"/>
          <a:stretch>
            <a:fillRect/>
          </a:stretch>
        </p:blipFill>
        <p:spPr>
          <a:xfrm>
            <a:off x="5143500" y="2190750"/>
            <a:ext cx="1905000" cy="1905000"/>
          </a:xfrm>
          <a:prstGeom prst="rect">
            <a:avLst/>
          </a:prstGeom>
        </p:spPr>
      </p:pic>
      <p:pic>
        <p:nvPicPr>
          <p:cNvPr id="12" name="Image 10" descr="preencoded.png"/>
          <p:cNvPicPr>
            <a:picLocks noChangeAspect="1"/>
          </p:cNvPicPr>
          <p:nvPr/>
        </p:nvPicPr>
        <p:blipFill>
          <a:blip r:embed="rId9"/>
          <a:stretch>
            <a:fillRect/>
          </a:stretch>
        </p:blipFill>
        <p:spPr>
          <a:xfrm>
            <a:off x="5929313" y="2687836"/>
            <a:ext cx="333375" cy="381000"/>
          </a:xfrm>
          <a:prstGeom prst="rect">
            <a:avLst/>
          </a:prstGeom>
        </p:spPr>
      </p:pic>
      <p:pic>
        <p:nvPicPr>
          <p:cNvPr id="13" name="Image 11" descr="preencoded.png"/>
          <p:cNvPicPr>
            <a:picLocks noChangeAspect="1"/>
          </p:cNvPicPr>
          <p:nvPr/>
        </p:nvPicPr>
        <p:blipFill>
          <a:blip r:embed="rId10"/>
          <a:stretch>
            <a:fillRect/>
          </a:stretch>
        </p:blipFill>
        <p:spPr>
          <a:xfrm>
            <a:off x="9525000" y="2190750"/>
            <a:ext cx="1905000" cy="1905000"/>
          </a:xfrm>
          <a:prstGeom prst="rect">
            <a:avLst/>
          </a:prstGeom>
        </p:spPr>
      </p:pic>
      <p:pic>
        <p:nvPicPr>
          <p:cNvPr id="14" name="Image 12" descr="preencoded.png"/>
          <p:cNvPicPr>
            <a:picLocks noChangeAspect="1"/>
          </p:cNvPicPr>
          <p:nvPr/>
        </p:nvPicPr>
        <p:blipFill>
          <a:blip r:embed="rId9"/>
          <a:stretch>
            <a:fillRect/>
          </a:stretch>
        </p:blipFill>
        <p:spPr>
          <a:xfrm>
            <a:off x="10310813" y="2687836"/>
            <a:ext cx="333375" cy="381000"/>
          </a:xfrm>
          <a:prstGeom prst="rect">
            <a:avLst/>
          </a:prstGeom>
        </p:spPr>
      </p:pic>
      <p:pic>
        <p:nvPicPr>
          <p:cNvPr id="15" name="Image 13" descr="preencoded.png"/>
          <p:cNvPicPr>
            <a:picLocks noChangeAspect="1"/>
          </p:cNvPicPr>
          <p:nvPr/>
        </p:nvPicPr>
        <p:blipFill>
          <a:blip r:embed="rId11"/>
          <a:stretch>
            <a:fillRect/>
          </a:stretch>
        </p:blipFill>
        <p:spPr>
          <a:xfrm>
            <a:off x="381000" y="4400550"/>
            <a:ext cx="285750" cy="285750"/>
          </a:xfrm>
          <a:prstGeom prst="rect">
            <a:avLst/>
          </a:prstGeom>
        </p:spPr>
      </p:pic>
      <p:pic>
        <p:nvPicPr>
          <p:cNvPr id="16" name="Image 14" descr="preencoded.png"/>
          <p:cNvPicPr>
            <a:picLocks noChangeAspect="1"/>
          </p:cNvPicPr>
          <p:nvPr/>
        </p:nvPicPr>
        <p:blipFill>
          <a:blip r:embed="rId12"/>
          <a:stretch>
            <a:fillRect/>
          </a:stretch>
        </p:blipFill>
        <p:spPr>
          <a:xfrm>
            <a:off x="6210300" y="4400550"/>
            <a:ext cx="285750" cy="285750"/>
          </a:xfrm>
          <a:prstGeom prst="rect">
            <a:avLst/>
          </a:prstGeom>
        </p:spPr>
      </p:pic>
      <p:pic>
        <p:nvPicPr>
          <p:cNvPr id="17" name="Image 15" descr="preencoded.png"/>
          <p:cNvPicPr>
            <a:picLocks noChangeAspect="1"/>
          </p:cNvPicPr>
          <p:nvPr/>
        </p:nvPicPr>
        <p:blipFill>
          <a:blip r:embed="rId11"/>
          <a:stretch>
            <a:fillRect/>
          </a:stretch>
        </p:blipFill>
        <p:spPr>
          <a:xfrm>
            <a:off x="381000" y="5267325"/>
            <a:ext cx="285750" cy="285750"/>
          </a:xfrm>
          <a:prstGeom prst="rect">
            <a:avLst/>
          </a:prstGeom>
        </p:spPr>
      </p:pic>
      <p:pic>
        <p:nvPicPr>
          <p:cNvPr id="18" name="Image 16" descr="preencoded.png"/>
          <p:cNvPicPr>
            <a:picLocks noChangeAspect="1"/>
          </p:cNvPicPr>
          <p:nvPr/>
        </p:nvPicPr>
        <p:blipFill>
          <a:blip r:embed="rId12"/>
          <a:stretch>
            <a:fillRect/>
          </a:stretch>
        </p:blipFill>
        <p:spPr>
          <a:xfrm>
            <a:off x="6210300" y="5267325"/>
            <a:ext cx="285750" cy="285750"/>
          </a:xfrm>
          <a:prstGeom prst="rect">
            <a:avLst/>
          </a:prstGeom>
        </p:spPr>
      </p:pic>
      <p:pic>
        <p:nvPicPr>
          <p:cNvPr id="19" name="Image 17" descr="preencoded.png"/>
          <p:cNvPicPr>
            <a:picLocks noChangeAspect="1"/>
          </p:cNvPicPr>
          <p:nvPr/>
        </p:nvPicPr>
        <p:blipFill>
          <a:blip r:embed="rId13"/>
          <a:stretch>
            <a:fillRect/>
          </a:stretch>
        </p:blipFill>
        <p:spPr>
          <a:xfrm>
            <a:off x="381000" y="6134100"/>
            <a:ext cx="190500" cy="266700"/>
          </a:xfrm>
          <a:prstGeom prst="rect">
            <a:avLst/>
          </a:prstGeom>
        </p:spPr>
      </p:pic>
      <p:sp>
        <p:nvSpPr>
          <p:cNvPr id="20" name="Text 0"/>
          <p:cNvSpPr/>
          <p:nvPr/>
        </p:nvSpPr>
        <p:spPr>
          <a:xfrm>
            <a:off x="381000" y="209550"/>
            <a:ext cx="4645938"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How Global Tables Work</a:t>
            </a:r>
            <a:endParaRPr lang="en-US" sz="2250" dirty="0"/>
          </a:p>
        </p:txBody>
      </p:sp>
      <p:sp>
        <p:nvSpPr>
          <p:cNvPr id="21" name="Text 1"/>
          <p:cNvSpPr/>
          <p:nvPr/>
        </p:nvSpPr>
        <p:spPr>
          <a:xfrm>
            <a:off x="523875" y="1285875"/>
            <a:ext cx="1114425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DynamoDB Global Tables replicate data across multiple AWS Regions to provide a distributed, highly available database solution.</a:t>
            </a:r>
            <a:endParaRPr lang="en-US" sz="1500" dirty="0"/>
          </a:p>
        </p:txBody>
      </p:sp>
      <p:sp>
        <p:nvSpPr>
          <p:cNvPr id="22" name="Text 2"/>
          <p:cNvSpPr/>
          <p:nvPr/>
        </p:nvSpPr>
        <p:spPr>
          <a:xfrm>
            <a:off x="1313706" y="3164086"/>
            <a:ext cx="961906"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ui-sans-serif" pitchFamily="34" charset="0"/>
                <a:ea typeface="ui-sans-serif" pitchFamily="34" charset="-122"/>
                <a:cs typeface="ui-sans-serif" pitchFamily="34" charset="-120"/>
              </a:rPr>
              <a:t>us-east-1</a:t>
            </a:r>
            <a:endParaRPr lang="en-US" sz="1200" dirty="0"/>
          </a:p>
        </p:txBody>
      </p:sp>
      <p:sp>
        <p:nvSpPr>
          <p:cNvPr id="23" name="Text 3"/>
          <p:cNvSpPr/>
          <p:nvPr/>
        </p:nvSpPr>
        <p:spPr>
          <a:xfrm>
            <a:off x="1178019" y="3392686"/>
            <a:ext cx="1072813" cy="205829"/>
          </a:xfrm>
          <a:prstGeom prst="rect">
            <a:avLst/>
          </a:prstGeom>
          <a:noFill/>
          <a:ln/>
        </p:spPr>
        <p:txBody>
          <a:bodyPr vert="horz" wrap="square" lIns="0" tIns="0" rIns="0" bIns="0" rtlCol="0" anchor="t"/>
          <a:lstStyle/>
          <a:p>
            <a:pPr marL="0" indent="0" algn="ctr">
              <a:lnSpc>
                <a:spcPts val="1620"/>
              </a:lnSpc>
              <a:buNone/>
            </a:pPr>
            <a:r>
              <a:rPr lang="en-US" sz="1080" dirty="0">
                <a:solidFill>
                  <a:srgbClr val="666666"/>
                </a:solidFill>
                <a:latin typeface="ui-sans-serif" pitchFamily="34" charset="0"/>
                <a:ea typeface="ui-sans-serif" pitchFamily="34" charset="-122"/>
                <a:cs typeface="ui-sans-serif" pitchFamily="34" charset="-120"/>
              </a:rPr>
              <a:t>Replica Table</a:t>
            </a:r>
            <a:endParaRPr lang="en-US" sz="1080" dirty="0"/>
          </a:p>
        </p:txBody>
      </p:sp>
      <p:sp>
        <p:nvSpPr>
          <p:cNvPr id="24" name="Text 4"/>
          <p:cNvSpPr/>
          <p:nvPr/>
        </p:nvSpPr>
        <p:spPr>
          <a:xfrm>
            <a:off x="5669905" y="3164086"/>
            <a:ext cx="1022628"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ui-sans-serif" pitchFamily="34" charset="0"/>
                <a:ea typeface="ui-sans-serif" pitchFamily="34" charset="-122"/>
                <a:cs typeface="ui-sans-serif" pitchFamily="34" charset="-120"/>
              </a:rPr>
              <a:t>eu-west-1</a:t>
            </a:r>
            <a:endParaRPr lang="en-US" sz="1200" dirty="0"/>
          </a:p>
        </p:txBody>
      </p:sp>
      <p:sp>
        <p:nvSpPr>
          <p:cNvPr id="25" name="Text 5"/>
          <p:cNvSpPr/>
          <p:nvPr/>
        </p:nvSpPr>
        <p:spPr>
          <a:xfrm>
            <a:off x="5559519" y="3392686"/>
            <a:ext cx="1072813" cy="205829"/>
          </a:xfrm>
          <a:prstGeom prst="rect">
            <a:avLst/>
          </a:prstGeom>
          <a:noFill/>
          <a:ln/>
        </p:spPr>
        <p:txBody>
          <a:bodyPr vert="horz" wrap="square" lIns="0" tIns="0" rIns="0" bIns="0" rtlCol="0" anchor="t"/>
          <a:lstStyle/>
          <a:p>
            <a:pPr marL="0" indent="0" algn="ctr">
              <a:lnSpc>
                <a:spcPts val="1620"/>
              </a:lnSpc>
              <a:buNone/>
            </a:pPr>
            <a:r>
              <a:rPr lang="en-US" sz="1080" dirty="0">
                <a:solidFill>
                  <a:srgbClr val="666666"/>
                </a:solidFill>
                <a:latin typeface="ui-sans-serif" pitchFamily="34" charset="0"/>
                <a:ea typeface="ui-sans-serif" pitchFamily="34" charset="-122"/>
                <a:cs typeface="ui-sans-serif" pitchFamily="34" charset="-120"/>
              </a:rPr>
              <a:t>Replica Table</a:t>
            </a:r>
            <a:endParaRPr lang="en-US" sz="1080" dirty="0"/>
          </a:p>
        </p:txBody>
      </p:sp>
      <p:sp>
        <p:nvSpPr>
          <p:cNvPr id="26" name="Text 6"/>
          <p:cNvSpPr/>
          <p:nvPr/>
        </p:nvSpPr>
        <p:spPr>
          <a:xfrm>
            <a:off x="9827716" y="3164086"/>
            <a:ext cx="1559481" cy="228600"/>
          </a:xfrm>
          <a:prstGeom prst="rect">
            <a:avLst/>
          </a:prstGeom>
          <a:noFill/>
          <a:ln/>
        </p:spPr>
        <p:txBody>
          <a:bodyPr vert="horz" wrap="square" lIns="0" tIns="0" rIns="0" bIns="0" rtlCol="0" anchor="t"/>
          <a:lstStyle/>
          <a:p>
            <a:pPr marL="0" indent="0">
              <a:lnSpc>
                <a:spcPts val="1800"/>
              </a:lnSpc>
              <a:buNone/>
            </a:pPr>
            <a:r>
              <a:rPr lang="en-US" sz="1200" b="1" dirty="0">
                <a:solidFill>
                  <a:srgbClr val="333333"/>
                </a:solidFill>
                <a:latin typeface="ui-sans-serif" pitchFamily="34" charset="0"/>
                <a:ea typeface="ui-sans-serif" pitchFamily="34" charset="-122"/>
                <a:cs typeface="ui-sans-serif" pitchFamily="34" charset="-120"/>
              </a:rPr>
              <a:t>ap-southeast-1</a:t>
            </a:r>
            <a:endParaRPr lang="en-US" sz="1200" dirty="0"/>
          </a:p>
        </p:txBody>
      </p:sp>
      <p:sp>
        <p:nvSpPr>
          <p:cNvPr id="27" name="Text 7"/>
          <p:cNvSpPr/>
          <p:nvPr/>
        </p:nvSpPr>
        <p:spPr>
          <a:xfrm>
            <a:off x="9941019" y="3392686"/>
            <a:ext cx="1072813" cy="205829"/>
          </a:xfrm>
          <a:prstGeom prst="rect">
            <a:avLst/>
          </a:prstGeom>
          <a:noFill/>
          <a:ln/>
        </p:spPr>
        <p:txBody>
          <a:bodyPr vert="horz" wrap="square" lIns="0" tIns="0" rIns="0" bIns="0" rtlCol="0" anchor="t"/>
          <a:lstStyle/>
          <a:p>
            <a:pPr marL="0" indent="0" algn="ctr">
              <a:lnSpc>
                <a:spcPts val="1620"/>
              </a:lnSpc>
              <a:buNone/>
            </a:pPr>
            <a:r>
              <a:rPr lang="en-US" sz="1080" dirty="0">
                <a:solidFill>
                  <a:srgbClr val="666666"/>
                </a:solidFill>
                <a:latin typeface="ui-sans-serif" pitchFamily="34" charset="0"/>
                <a:ea typeface="ui-sans-serif" pitchFamily="34" charset="-122"/>
                <a:cs typeface="ui-sans-serif" pitchFamily="34" charset="-120"/>
              </a:rPr>
              <a:t>Replica Table</a:t>
            </a:r>
            <a:endParaRPr lang="en-US" sz="1080" dirty="0"/>
          </a:p>
        </p:txBody>
      </p:sp>
      <p:sp>
        <p:nvSpPr>
          <p:cNvPr id="28" name="Text 8"/>
          <p:cNvSpPr/>
          <p:nvPr/>
        </p:nvSpPr>
        <p:spPr>
          <a:xfrm>
            <a:off x="470743" y="4400550"/>
            <a:ext cx="342900" cy="28575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1</a:t>
            </a:r>
            <a:endParaRPr lang="en-US" sz="1200" dirty="0"/>
          </a:p>
        </p:txBody>
      </p:sp>
      <p:sp>
        <p:nvSpPr>
          <p:cNvPr id="29" name="Text 9"/>
          <p:cNvSpPr/>
          <p:nvPr/>
        </p:nvSpPr>
        <p:spPr>
          <a:xfrm>
            <a:off x="809625" y="4400550"/>
            <a:ext cx="4330303"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Global Table Creation</a:t>
            </a:r>
            <a:endParaRPr lang="en-US" sz="1350" dirty="0"/>
          </a:p>
        </p:txBody>
      </p:sp>
      <p:sp>
        <p:nvSpPr>
          <p:cNvPr id="30" name="Text 10"/>
          <p:cNvSpPr/>
          <p:nvPr/>
        </p:nvSpPr>
        <p:spPr>
          <a:xfrm>
            <a:off x="809625" y="4667250"/>
            <a:ext cx="519636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 global table is created with replicas in multiple regions</a:t>
            </a:r>
            <a:endParaRPr lang="en-US" sz="1200" dirty="0"/>
          </a:p>
        </p:txBody>
      </p:sp>
      <p:sp>
        <p:nvSpPr>
          <p:cNvPr id="31" name="Text 11"/>
          <p:cNvSpPr/>
          <p:nvPr/>
        </p:nvSpPr>
        <p:spPr>
          <a:xfrm>
            <a:off x="6300043" y="4400550"/>
            <a:ext cx="342900" cy="28575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2</a:t>
            </a:r>
            <a:endParaRPr lang="en-US" sz="1200" dirty="0"/>
          </a:p>
        </p:txBody>
      </p:sp>
      <p:sp>
        <p:nvSpPr>
          <p:cNvPr id="32" name="Text 12"/>
          <p:cNvSpPr/>
          <p:nvPr/>
        </p:nvSpPr>
        <p:spPr>
          <a:xfrm>
            <a:off x="6638925" y="4400550"/>
            <a:ext cx="3965674"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Write Operation</a:t>
            </a:r>
            <a:endParaRPr lang="en-US" sz="1350" dirty="0"/>
          </a:p>
        </p:txBody>
      </p:sp>
      <p:sp>
        <p:nvSpPr>
          <p:cNvPr id="33" name="Text 13"/>
          <p:cNvSpPr/>
          <p:nvPr/>
        </p:nvSpPr>
        <p:spPr>
          <a:xfrm>
            <a:off x="6638925" y="4667250"/>
            <a:ext cx="475880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Write operations are performed on any replica table</a:t>
            </a:r>
            <a:endParaRPr lang="en-US" sz="1200" dirty="0"/>
          </a:p>
        </p:txBody>
      </p:sp>
      <p:sp>
        <p:nvSpPr>
          <p:cNvPr id="34" name="Text 14"/>
          <p:cNvSpPr/>
          <p:nvPr/>
        </p:nvSpPr>
        <p:spPr>
          <a:xfrm>
            <a:off x="470743" y="5267325"/>
            <a:ext cx="342900" cy="28575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3</a:t>
            </a:r>
            <a:endParaRPr lang="en-US" sz="1200" dirty="0"/>
          </a:p>
        </p:txBody>
      </p:sp>
      <p:sp>
        <p:nvSpPr>
          <p:cNvPr id="35" name="Text 15"/>
          <p:cNvSpPr/>
          <p:nvPr/>
        </p:nvSpPr>
        <p:spPr>
          <a:xfrm>
            <a:off x="809625" y="5267325"/>
            <a:ext cx="3961061"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Change Capture</a:t>
            </a:r>
            <a:endParaRPr lang="en-US" sz="1350" dirty="0"/>
          </a:p>
        </p:txBody>
      </p:sp>
      <p:sp>
        <p:nvSpPr>
          <p:cNvPr id="36" name="Text 16"/>
          <p:cNvSpPr/>
          <p:nvPr/>
        </p:nvSpPr>
        <p:spPr>
          <a:xfrm>
            <a:off x="809625" y="5534025"/>
            <a:ext cx="4753273"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DynamoDB captures the change as a stream record</a:t>
            </a:r>
            <a:endParaRPr lang="en-US" sz="1200" dirty="0"/>
          </a:p>
        </p:txBody>
      </p:sp>
      <p:sp>
        <p:nvSpPr>
          <p:cNvPr id="37" name="Text 17"/>
          <p:cNvSpPr/>
          <p:nvPr/>
        </p:nvSpPr>
        <p:spPr>
          <a:xfrm>
            <a:off x="6300043" y="5267325"/>
            <a:ext cx="342900" cy="28575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4</a:t>
            </a:r>
            <a:endParaRPr lang="en-US" sz="1200" dirty="0"/>
          </a:p>
        </p:txBody>
      </p:sp>
      <p:sp>
        <p:nvSpPr>
          <p:cNvPr id="38" name="Text 18"/>
          <p:cNvSpPr/>
          <p:nvPr/>
        </p:nvSpPr>
        <p:spPr>
          <a:xfrm>
            <a:off x="6638925" y="5267325"/>
            <a:ext cx="3724573"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Replication</a:t>
            </a:r>
            <a:endParaRPr lang="en-US" sz="1350" dirty="0"/>
          </a:p>
        </p:txBody>
      </p:sp>
      <p:sp>
        <p:nvSpPr>
          <p:cNvPr id="39" name="Text 19"/>
          <p:cNvSpPr/>
          <p:nvPr/>
        </p:nvSpPr>
        <p:spPr>
          <a:xfrm>
            <a:off x="6638925" y="5534025"/>
            <a:ext cx="446948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Changes are replicated to all other replica tables</a:t>
            </a:r>
            <a:endParaRPr lang="en-US" sz="1200" dirty="0"/>
          </a:p>
        </p:txBody>
      </p:sp>
      <p:sp>
        <p:nvSpPr>
          <p:cNvPr id="40" name="Text 20"/>
          <p:cNvSpPr/>
          <p:nvPr/>
        </p:nvSpPr>
        <p:spPr>
          <a:xfrm>
            <a:off x="685800" y="6134100"/>
            <a:ext cx="1231047"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Key Points</a:t>
            </a:r>
            <a:endParaRPr lang="en-US" sz="1350" dirty="0"/>
          </a:p>
        </p:txBody>
      </p:sp>
      <p:sp>
        <p:nvSpPr>
          <p:cNvPr id="41" name="Text 21"/>
          <p:cNvSpPr/>
          <p:nvPr/>
        </p:nvSpPr>
        <p:spPr>
          <a:xfrm>
            <a:off x="571500" y="6477000"/>
            <a:ext cx="112395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Replicas share the same table name and primary key schema</a:t>
            </a:r>
            <a:endParaRPr lang="en-US" sz="1200" dirty="0"/>
          </a:p>
        </p:txBody>
      </p:sp>
      <p:sp>
        <p:nvSpPr>
          <p:cNvPr id="42" name="Text 22"/>
          <p:cNvSpPr/>
          <p:nvPr/>
        </p:nvSpPr>
        <p:spPr>
          <a:xfrm>
            <a:off x="571500" y="6705600"/>
            <a:ext cx="112395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Replication typically occurs within seconds</a:t>
            </a:r>
            <a:endParaRPr lang="en-US" sz="1200" dirty="0"/>
          </a:p>
        </p:txBody>
      </p:sp>
      <p:sp>
        <p:nvSpPr>
          <p:cNvPr id="43" name="Text 23"/>
          <p:cNvSpPr/>
          <p:nvPr/>
        </p:nvSpPr>
        <p:spPr>
          <a:xfrm>
            <a:off x="571500" y="6934200"/>
            <a:ext cx="112395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374151"/>
                </a:solidFill>
                <a:latin typeface="ui-sans-serif" pitchFamily="34" charset="0"/>
                <a:ea typeface="ui-sans-serif" pitchFamily="34" charset="-122"/>
                <a:cs typeface="ui-sans-serif" pitchFamily="34" charset="-120"/>
              </a:rPr>
              <a:t>Each replica maintains full consistency with other replicas</a:t>
            </a:r>
            <a:endParaRPr lang="en-US" sz="1200" dirty="0"/>
          </a:p>
        </p:txBody>
      </p:sp>
      <p:sp>
        <p:nvSpPr>
          <p:cNvPr id="44" name="Text 24"/>
          <p:cNvSpPr/>
          <p:nvPr/>
        </p:nvSpPr>
        <p:spPr>
          <a:xfrm>
            <a:off x="11606510" y="7147471"/>
            <a:ext cx="473988" cy="205829"/>
          </a:xfrm>
          <a:prstGeom prst="rect">
            <a:avLst/>
          </a:prstGeom>
          <a:noFill/>
          <a:ln/>
        </p:spPr>
        <p:txBody>
          <a:bodyPr vert="horz" wrap="square" lIns="0" tIns="0" rIns="0" bIns="0" rtlCol="0" anchor="t"/>
          <a:lstStyle/>
          <a:p>
            <a:pPr marL="0" indent="0">
              <a:lnSpc>
                <a:spcPts val="1620"/>
              </a:lnSpc>
              <a:buNone/>
            </a:pPr>
            <a:r>
              <a:rPr lang="en-US" sz="1080" dirty="0">
                <a:solidFill>
                  <a:srgbClr val="666666"/>
                </a:solidFill>
                <a:latin typeface="ui-sans-serif" pitchFamily="34" charset="0"/>
                <a:ea typeface="ui-sans-serif" pitchFamily="34" charset="-122"/>
                <a:cs typeface="ui-sans-serif" pitchFamily="34" charset="-120"/>
              </a:rPr>
              <a:t>4 / 13</a:t>
            </a:r>
            <a:endParaRPr lang="en-US" sz="108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039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0"/>
          </a:xfrm>
          <a:prstGeom prst="rect">
            <a:avLst/>
          </a:prstGeom>
        </p:spPr>
      </p:pic>
      <p:pic>
        <p:nvPicPr>
          <p:cNvPr id="4" name="Image 2" descr="preencoded.png"/>
          <p:cNvPicPr>
            <a:picLocks noChangeAspect="1"/>
          </p:cNvPicPr>
          <p:nvPr/>
        </p:nvPicPr>
        <p:blipFill>
          <a:blip r:embed="rId5"/>
          <a:stretch>
            <a:fillRect/>
          </a:stretch>
        </p:blipFill>
        <p:spPr>
          <a:xfrm>
            <a:off x="228600" y="990600"/>
            <a:ext cx="5753100" cy="4762500"/>
          </a:xfrm>
          <a:prstGeom prst="rect">
            <a:avLst/>
          </a:prstGeom>
        </p:spPr>
      </p:pic>
      <p:pic>
        <p:nvPicPr>
          <p:cNvPr id="5" name="Image 3" descr="preencoded.png"/>
          <p:cNvPicPr>
            <a:picLocks noChangeAspect="1"/>
          </p:cNvPicPr>
          <p:nvPr/>
        </p:nvPicPr>
        <p:blipFill>
          <a:blip r:embed="rId6"/>
          <a:stretch>
            <a:fillRect/>
          </a:stretch>
        </p:blipFill>
        <p:spPr>
          <a:xfrm>
            <a:off x="228600" y="990600"/>
            <a:ext cx="5753100" cy="914400"/>
          </a:xfrm>
          <a:prstGeom prst="rect">
            <a:avLst/>
          </a:prstGeom>
        </p:spPr>
      </p:pic>
      <p:pic>
        <p:nvPicPr>
          <p:cNvPr id="6" name="Image 4" descr="preencoded.png"/>
          <p:cNvPicPr>
            <a:picLocks noChangeAspect="1"/>
          </p:cNvPicPr>
          <p:nvPr/>
        </p:nvPicPr>
        <p:blipFill>
          <a:blip r:embed="rId7"/>
          <a:stretch>
            <a:fillRect/>
          </a:stretch>
        </p:blipFill>
        <p:spPr>
          <a:xfrm>
            <a:off x="381000" y="1295400"/>
            <a:ext cx="228600" cy="304800"/>
          </a:xfrm>
          <a:prstGeom prst="rect">
            <a:avLst/>
          </a:prstGeom>
        </p:spPr>
      </p:pic>
      <p:pic>
        <p:nvPicPr>
          <p:cNvPr id="7" name="Image 5" descr="preencoded.png"/>
          <p:cNvPicPr>
            <a:picLocks noChangeAspect="1"/>
          </p:cNvPicPr>
          <p:nvPr/>
        </p:nvPicPr>
        <p:blipFill>
          <a:blip r:embed="rId8"/>
          <a:stretch>
            <a:fillRect/>
          </a:stretch>
        </p:blipFill>
        <p:spPr>
          <a:xfrm>
            <a:off x="1181100" y="2047875"/>
            <a:ext cx="381000" cy="381000"/>
          </a:xfrm>
          <a:prstGeom prst="rect">
            <a:avLst/>
          </a:prstGeom>
        </p:spPr>
      </p:pic>
      <p:pic>
        <p:nvPicPr>
          <p:cNvPr id="8" name="Image 6" descr="preencoded.png"/>
          <p:cNvPicPr>
            <a:picLocks noChangeAspect="1"/>
          </p:cNvPicPr>
          <p:nvPr/>
        </p:nvPicPr>
        <p:blipFill>
          <a:blip r:embed="rId9"/>
          <a:stretch>
            <a:fillRect/>
          </a:stretch>
        </p:blipFill>
        <p:spPr>
          <a:xfrm>
            <a:off x="3086100" y="2047875"/>
            <a:ext cx="381000" cy="381000"/>
          </a:xfrm>
          <a:prstGeom prst="rect">
            <a:avLst/>
          </a:prstGeom>
        </p:spPr>
      </p:pic>
      <p:pic>
        <p:nvPicPr>
          <p:cNvPr id="9" name="Image 7" descr="preencoded.png"/>
          <p:cNvPicPr>
            <a:picLocks noChangeAspect="1"/>
          </p:cNvPicPr>
          <p:nvPr/>
        </p:nvPicPr>
        <p:blipFill>
          <a:blip r:embed="rId8"/>
          <a:stretch>
            <a:fillRect/>
          </a:stretch>
        </p:blipFill>
        <p:spPr>
          <a:xfrm>
            <a:off x="4991100" y="2047875"/>
            <a:ext cx="381000" cy="381000"/>
          </a:xfrm>
          <a:prstGeom prst="rect">
            <a:avLst/>
          </a:prstGeom>
        </p:spPr>
      </p:pic>
      <p:pic>
        <p:nvPicPr>
          <p:cNvPr id="10" name="Image 8" descr="preencoded.png"/>
          <p:cNvPicPr>
            <a:picLocks noChangeAspect="1"/>
          </p:cNvPicPr>
          <p:nvPr/>
        </p:nvPicPr>
        <p:blipFill>
          <a:blip r:embed="rId10"/>
          <a:stretch>
            <a:fillRect/>
          </a:stretch>
        </p:blipFill>
        <p:spPr>
          <a:xfrm>
            <a:off x="1371600" y="2238375"/>
            <a:ext cx="1714500" cy="19050"/>
          </a:xfrm>
          <a:prstGeom prst="rect">
            <a:avLst/>
          </a:prstGeom>
        </p:spPr>
      </p:pic>
      <p:pic>
        <p:nvPicPr>
          <p:cNvPr id="11" name="Image 9" descr="preencoded.png"/>
          <p:cNvPicPr>
            <a:picLocks noChangeAspect="1"/>
          </p:cNvPicPr>
          <p:nvPr/>
        </p:nvPicPr>
        <p:blipFill>
          <a:blip r:embed="rId10"/>
          <a:stretch>
            <a:fillRect/>
          </a:stretch>
        </p:blipFill>
        <p:spPr>
          <a:xfrm>
            <a:off x="3276600" y="2238375"/>
            <a:ext cx="1714500" cy="19050"/>
          </a:xfrm>
          <a:prstGeom prst="rect">
            <a:avLst/>
          </a:prstGeom>
        </p:spPr>
      </p:pic>
      <p:pic>
        <p:nvPicPr>
          <p:cNvPr id="12" name="Image 10" descr="preencoded.png"/>
          <p:cNvPicPr>
            <a:picLocks noChangeAspect="1"/>
          </p:cNvPicPr>
          <p:nvPr/>
        </p:nvPicPr>
        <p:blipFill>
          <a:blip r:embed="rId11"/>
          <a:stretch>
            <a:fillRect/>
          </a:stretch>
        </p:blipFill>
        <p:spPr>
          <a:xfrm>
            <a:off x="2133600" y="2143125"/>
            <a:ext cx="152400" cy="152400"/>
          </a:xfrm>
          <a:prstGeom prst="rect">
            <a:avLst/>
          </a:prstGeom>
        </p:spPr>
      </p:pic>
      <p:pic>
        <p:nvPicPr>
          <p:cNvPr id="13" name="Image 11" descr="preencoded.png"/>
          <p:cNvPicPr>
            <a:picLocks noChangeAspect="1"/>
          </p:cNvPicPr>
          <p:nvPr/>
        </p:nvPicPr>
        <p:blipFill>
          <a:blip r:embed="rId11"/>
          <a:stretch>
            <a:fillRect/>
          </a:stretch>
        </p:blipFill>
        <p:spPr>
          <a:xfrm>
            <a:off x="4038600" y="2143125"/>
            <a:ext cx="152400" cy="152400"/>
          </a:xfrm>
          <a:prstGeom prst="rect">
            <a:avLst/>
          </a:prstGeom>
        </p:spPr>
      </p:pic>
      <p:pic>
        <p:nvPicPr>
          <p:cNvPr id="14" name="Image 12" descr="preencoded.png"/>
          <p:cNvPicPr>
            <a:picLocks noChangeAspect="1"/>
          </p:cNvPicPr>
          <p:nvPr/>
        </p:nvPicPr>
        <p:blipFill>
          <a:blip r:embed="rId12"/>
          <a:stretch>
            <a:fillRect/>
          </a:stretch>
        </p:blipFill>
        <p:spPr>
          <a:xfrm>
            <a:off x="381000" y="3486150"/>
            <a:ext cx="5448300" cy="685800"/>
          </a:xfrm>
          <a:prstGeom prst="rect">
            <a:avLst/>
          </a:prstGeom>
        </p:spPr>
      </p:pic>
      <p:pic>
        <p:nvPicPr>
          <p:cNvPr id="15" name="Image 13" descr="preencoded.png"/>
          <p:cNvPicPr>
            <a:picLocks noChangeAspect="1"/>
          </p:cNvPicPr>
          <p:nvPr/>
        </p:nvPicPr>
        <p:blipFill>
          <a:blip r:embed="rId13"/>
          <a:stretch>
            <a:fillRect/>
          </a:stretch>
        </p:blipFill>
        <p:spPr>
          <a:xfrm>
            <a:off x="533400" y="3676650"/>
            <a:ext cx="304800" cy="304800"/>
          </a:xfrm>
          <a:prstGeom prst="rect">
            <a:avLst/>
          </a:prstGeom>
        </p:spPr>
      </p:pic>
      <p:pic>
        <p:nvPicPr>
          <p:cNvPr id="16" name="Image 14" descr="preencoded.png"/>
          <p:cNvPicPr>
            <a:picLocks noChangeAspect="1"/>
          </p:cNvPicPr>
          <p:nvPr/>
        </p:nvPicPr>
        <p:blipFill>
          <a:blip r:embed="rId14"/>
          <a:stretch>
            <a:fillRect/>
          </a:stretch>
        </p:blipFill>
        <p:spPr>
          <a:xfrm>
            <a:off x="609600" y="3752850"/>
            <a:ext cx="152400" cy="152400"/>
          </a:xfrm>
          <a:prstGeom prst="rect">
            <a:avLst/>
          </a:prstGeom>
        </p:spPr>
      </p:pic>
      <p:pic>
        <p:nvPicPr>
          <p:cNvPr id="17" name="Image 15" descr="preencoded.png"/>
          <p:cNvPicPr>
            <a:picLocks noChangeAspect="1"/>
          </p:cNvPicPr>
          <p:nvPr/>
        </p:nvPicPr>
        <p:blipFill>
          <a:blip r:embed="rId12"/>
          <a:stretch>
            <a:fillRect/>
          </a:stretch>
        </p:blipFill>
        <p:spPr>
          <a:xfrm>
            <a:off x="381000" y="4171950"/>
            <a:ext cx="5448300" cy="685800"/>
          </a:xfrm>
          <a:prstGeom prst="rect">
            <a:avLst/>
          </a:prstGeom>
        </p:spPr>
      </p:pic>
      <p:pic>
        <p:nvPicPr>
          <p:cNvPr id="18" name="Image 16" descr="preencoded.png"/>
          <p:cNvPicPr>
            <a:picLocks noChangeAspect="1"/>
          </p:cNvPicPr>
          <p:nvPr/>
        </p:nvPicPr>
        <p:blipFill>
          <a:blip r:embed="rId13"/>
          <a:stretch>
            <a:fillRect/>
          </a:stretch>
        </p:blipFill>
        <p:spPr>
          <a:xfrm>
            <a:off x="533400" y="4362450"/>
            <a:ext cx="304800" cy="304800"/>
          </a:xfrm>
          <a:prstGeom prst="rect">
            <a:avLst/>
          </a:prstGeom>
        </p:spPr>
      </p:pic>
      <p:pic>
        <p:nvPicPr>
          <p:cNvPr id="19" name="Image 17" descr="preencoded.png"/>
          <p:cNvPicPr>
            <a:picLocks noChangeAspect="1"/>
          </p:cNvPicPr>
          <p:nvPr/>
        </p:nvPicPr>
        <p:blipFill>
          <a:blip r:embed="rId15"/>
          <a:stretch>
            <a:fillRect/>
          </a:stretch>
        </p:blipFill>
        <p:spPr>
          <a:xfrm>
            <a:off x="600075" y="4438650"/>
            <a:ext cx="171450" cy="152400"/>
          </a:xfrm>
          <a:prstGeom prst="rect">
            <a:avLst/>
          </a:prstGeom>
        </p:spPr>
      </p:pic>
      <p:pic>
        <p:nvPicPr>
          <p:cNvPr id="20" name="Image 18" descr="preencoded.png"/>
          <p:cNvPicPr>
            <a:picLocks noChangeAspect="1"/>
          </p:cNvPicPr>
          <p:nvPr/>
        </p:nvPicPr>
        <p:blipFill>
          <a:blip r:embed="rId16"/>
          <a:stretch>
            <a:fillRect/>
          </a:stretch>
        </p:blipFill>
        <p:spPr>
          <a:xfrm>
            <a:off x="381000" y="4857750"/>
            <a:ext cx="5448300" cy="914400"/>
          </a:xfrm>
          <a:prstGeom prst="rect">
            <a:avLst/>
          </a:prstGeom>
        </p:spPr>
      </p:pic>
      <p:pic>
        <p:nvPicPr>
          <p:cNvPr id="21" name="Image 19" descr="preencoded.png"/>
          <p:cNvPicPr>
            <a:picLocks noChangeAspect="1"/>
          </p:cNvPicPr>
          <p:nvPr/>
        </p:nvPicPr>
        <p:blipFill>
          <a:blip r:embed="rId17"/>
          <a:stretch>
            <a:fillRect/>
          </a:stretch>
        </p:blipFill>
        <p:spPr>
          <a:xfrm>
            <a:off x="533400" y="5162550"/>
            <a:ext cx="247352" cy="304800"/>
          </a:xfrm>
          <a:prstGeom prst="rect">
            <a:avLst/>
          </a:prstGeom>
        </p:spPr>
      </p:pic>
      <p:pic>
        <p:nvPicPr>
          <p:cNvPr id="22" name="Image 20" descr="preencoded.png"/>
          <p:cNvPicPr>
            <a:picLocks noChangeAspect="1"/>
          </p:cNvPicPr>
          <p:nvPr/>
        </p:nvPicPr>
        <p:blipFill>
          <a:blip r:embed="rId18"/>
          <a:stretch>
            <a:fillRect/>
          </a:stretch>
        </p:blipFill>
        <p:spPr>
          <a:xfrm>
            <a:off x="580876" y="5238750"/>
            <a:ext cx="152400" cy="152400"/>
          </a:xfrm>
          <a:prstGeom prst="rect">
            <a:avLst/>
          </a:prstGeom>
        </p:spPr>
      </p:pic>
      <p:pic>
        <p:nvPicPr>
          <p:cNvPr id="23" name="Image 21" descr="preencoded.png"/>
          <p:cNvPicPr>
            <a:picLocks noChangeAspect="1"/>
          </p:cNvPicPr>
          <p:nvPr/>
        </p:nvPicPr>
        <p:blipFill>
          <a:blip r:embed="rId12"/>
          <a:stretch>
            <a:fillRect/>
          </a:stretch>
        </p:blipFill>
        <p:spPr>
          <a:xfrm>
            <a:off x="381000" y="5772150"/>
            <a:ext cx="5448300" cy="685800"/>
          </a:xfrm>
          <a:prstGeom prst="rect">
            <a:avLst/>
          </a:prstGeom>
        </p:spPr>
      </p:pic>
      <p:pic>
        <p:nvPicPr>
          <p:cNvPr id="24" name="Image 22" descr="preencoded.png"/>
          <p:cNvPicPr>
            <a:picLocks noChangeAspect="1"/>
          </p:cNvPicPr>
          <p:nvPr/>
        </p:nvPicPr>
        <p:blipFill>
          <a:blip r:embed="rId13"/>
          <a:stretch>
            <a:fillRect/>
          </a:stretch>
        </p:blipFill>
        <p:spPr>
          <a:xfrm>
            <a:off x="533400" y="5962650"/>
            <a:ext cx="304800" cy="304800"/>
          </a:xfrm>
          <a:prstGeom prst="rect">
            <a:avLst/>
          </a:prstGeom>
        </p:spPr>
      </p:pic>
      <p:pic>
        <p:nvPicPr>
          <p:cNvPr id="25" name="Image 23" descr="preencoded.png"/>
          <p:cNvPicPr>
            <a:picLocks noChangeAspect="1"/>
          </p:cNvPicPr>
          <p:nvPr/>
        </p:nvPicPr>
        <p:blipFill>
          <a:blip r:embed="rId19"/>
          <a:stretch>
            <a:fillRect/>
          </a:stretch>
        </p:blipFill>
        <p:spPr>
          <a:xfrm>
            <a:off x="609600" y="6038850"/>
            <a:ext cx="152400" cy="152400"/>
          </a:xfrm>
          <a:prstGeom prst="rect">
            <a:avLst/>
          </a:prstGeom>
        </p:spPr>
      </p:pic>
      <p:pic>
        <p:nvPicPr>
          <p:cNvPr id="26" name="Image 24" descr="preencoded.png"/>
          <p:cNvPicPr>
            <a:picLocks noChangeAspect="1"/>
          </p:cNvPicPr>
          <p:nvPr/>
        </p:nvPicPr>
        <p:blipFill>
          <a:blip r:embed="rId12"/>
          <a:stretch>
            <a:fillRect/>
          </a:stretch>
        </p:blipFill>
        <p:spPr>
          <a:xfrm>
            <a:off x="381000" y="6457950"/>
            <a:ext cx="5448300" cy="685800"/>
          </a:xfrm>
          <a:prstGeom prst="rect">
            <a:avLst/>
          </a:prstGeom>
        </p:spPr>
      </p:pic>
      <p:pic>
        <p:nvPicPr>
          <p:cNvPr id="27" name="Image 25" descr="preencoded.png"/>
          <p:cNvPicPr>
            <a:picLocks noChangeAspect="1"/>
          </p:cNvPicPr>
          <p:nvPr/>
        </p:nvPicPr>
        <p:blipFill>
          <a:blip r:embed="rId13"/>
          <a:stretch>
            <a:fillRect/>
          </a:stretch>
        </p:blipFill>
        <p:spPr>
          <a:xfrm>
            <a:off x="533400" y="6648450"/>
            <a:ext cx="304800" cy="304800"/>
          </a:xfrm>
          <a:prstGeom prst="rect">
            <a:avLst/>
          </a:prstGeom>
        </p:spPr>
      </p:pic>
      <p:pic>
        <p:nvPicPr>
          <p:cNvPr id="28" name="Image 26" descr="preencoded.png"/>
          <p:cNvPicPr>
            <a:picLocks noChangeAspect="1"/>
          </p:cNvPicPr>
          <p:nvPr/>
        </p:nvPicPr>
        <p:blipFill>
          <a:blip r:embed="rId20"/>
          <a:stretch>
            <a:fillRect/>
          </a:stretch>
        </p:blipFill>
        <p:spPr>
          <a:xfrm>
            <a:off x="609600" y="6724650"/>
            <a:ext cx="152400" cy="152400"/>
          </a:xfrm>
          <a:prstGeom prst="rect">
            <a:avLst/>
          </a:prstGeom>
        </p:spPr>
      </p:pic>
      <p:pic>
        <p:nvPicPr>
          <p:cNvPr id="29" name="Image 27" descr="preencoded.png"/>
          <p:cNvPicPr>
            <a:picLocks noChangeAspect="1"/>
          </p:cNvPicPr>
          <p:nvPr/>
        </p:nvPicPr>
        <p:blipFill>
          <a:blip r:embed="rId21"/>
          <a:stretch>
            <a:fillRect/>
          </a:stretch>
        </p:blipFill>
        <p:spPr>
          <a:xfrm>
            <a:off x="381000" y="7391400"/>
            <a:ext cx="5448300" cy="876300"/>
          </a:xfrm>
          <a:prstGeom prst="rect">
            <a:avLst/>
          </a:prstGeom>
        </p:spPr>
      </p:pic>
      <p:pic>
        <p:nvPicPr>
          <p:cNvPr id="30" name="Image 28" descr="preencoded.png"/>
          <p:cNvPicPr>
            <a:picLocks noChangeAspect="1"/>
          </p:cNvPicPr>
          <p:nvPr/>
        </p:nvPicPr>
        <p:blipFill>
          <a:blip r:embed="rId22"/>
          <a:stretch>
            <a:fillRect/>
          </a:stretch>
        </p:blipFill>
        <p:spPr>
          <a:xfrm>
            <a:off x="476250" y="7524750"/>
            <a:ext cx="114300" cy="152400"/>
          </a:xfrm>
          <a:prstGeom prst="rect">
            <a:avLst/>
          </a:prstGeom>
        </p:spPr>
      </p:pic>
      <p:pic>
        <p:nvPicPr>
          <p:cNvPr id="31" name="Image 29" descr="preencoded.png"/>
          <p:cNvPicPr>
            <a:picLocks noChangeAspect="1"/>
          </p:cNvPicPr>
          <p:nvPr/>
        </p:nvPicPr>
        <p:blipFill>
          <a:blip r:embed="rId5"/>
          <a:stretch>
            <a:fillRect/>
          </a:stretch>
        </p:blipFill>
        <p:spPr>
          <a:xfrm>
            <a:off x="6210300" y="990600"/>
            <a:ext cx="5753100" cy="4762500"/>
          </a:xfrm>
          <a:prstGeom prst="rect">
            <a:avLst/>
          </a:prstGeom>
        </p:spPr>
      </p:pic>
      <p:pic>
        <p:nvPicPr>
          <p:cNvPr id="32" name="Image 30" descr="preencoded.png"/>
          <p:cNvPicPr>
            <a:picLocks noChangeAspect="1"/>
          </p:cNvPicPr>
          <p:nvPr/>
        </p:nvPicPr>
        <p:blipFill>
          <a:blip r:embed="rId6"/>
          <a:stretch>
            <a:fillRect/>
          </a:stretch>
        </p:blipFill>
        <p:spPr>
          <a:xfrm>
            <a:off x="6210300" y="990600"/>
            <a:ext cx="5753100" cy="914400"/>
          </a:xfrm>
          <a:prstGeom prst="rect">
            <a:avLst/>
          </a:prstGeom>
        </p:spPr>
      </p:pic>
      <p:pic>
        <p:nvPicPr>
          <p:cNvPr id="33" name="Image 31" descr="preencoded.png"/>
          <p:cNvPicPr>
            <a:picLocks noChangeAspect="1"/>
          </p:cNvPicPr>
          <p:nvPr/>
        </p:nvPicPr>
        <p:blipFill>
          <a:blip r:embed="rId23"/>
          <a:stretch>
            <a:fillRect/>
          </a:stretch>
        </p:blipFill>
        <p:spPr>
          <a:xfrm>
            <a:off x="6362700" y="1295400"/>
            <a:ext cx="285750" cy="304800"/>
          </a:xfrm>
          <a:prstGeom prst="rect">
            <a:avLst/>
          </a:prstGeom>
        </p:spPr>
      </p:pic>
      <p:pic>
        <p:nvPicPr>
          <p:cNvPr id="34" name="Image 32" descr="preencoded.png"/>
          <p:cNvPicPr>
            <a:picLocks noChangeAspect="1"/>
          </p:cNvPicPr>
          <p:nvPr/>
        </p:nvPicPr>
        <p:blipFill>
          <a:blip r:embed="rId24"/>
          <a:stretch>
            <a:fillRect/>
          </a:stretch>
        </p:blipFill>
        <p:spPr>
          <a:xfrm>
            <a:off x="7162800" y="2047875"/>
            <a:ext cx="381000" cy="381000"/>
          </a:xfrm>
          <a:prstGeom prst="rect">
            <a:avLst/>
          </a:prstGeom>
        </p:spPr>
      </p:pic>
      <p:pic>
        <p:nvPicPr>
          <p:cNvPr id="35" name="Image 33" descr="preencoded.png"/>
          <p:cNvPicPr>
            <a:picLocks noChangeAspect="1"/>
          </p:cNvPicPr>
          <p:nvPr/>
        </p:nvPicPr>
        <p:blipFill>
          <a:blip r:embed="rId8"/>
          <a:stretch>
            <a:fillRect/>
          </a:stretch>
        </p:blipFill>
        <p:spPr>
          <a:xfrm>
            <a:off x="9067800" y="2047875"/>
            <a:ext cx="381000" cy="381000"/>
          </a:xfrm>
          <a:prstGeom prst="rect">
            <a:avLst/>
          </a:prstGeom>
        </p:spPr>
      </p:pic>
      <p:pic>
        <p:nvPicPr>
          <p:cNvPr id="36" name="Image 34" descr="preencoded.png"/>
          <p:cNvPicPr>
            <a:picLocks noChangeAspect="1"/>
          </p:cNvPicPr>
          <p:nvPr/>
        </p:nvPicPr>
        <p:blipFill>
          <a:blip r:embed="rId25"/>
          <a:stretch>
            <a:fillRect/>
          </a:stretch>
        </p:blipFill>
        <p:spPr>
          <a:xfrm>
            <a:off x="10972800" y="2047875"/>
            <a:ext cx="381000" cy="381000"/>
          </a:xfrm>
          <a:prstGeom prst="rect">
            <a:avLst/>
          </a:prstGeom>
        </p:spPr>
      </p:pic>
      <p:pic>
        <p:nvPicPr>
          <p:cNvPr id="37" name="Image 35" descr="preencoded.png"/>
          <p:cNvPicPr>
            <a:picLocks noChangeAspect="1"/>
          </p:cNvPicPr>
          <p:nvPr/>
        </p:nvPicPr>
        <p:blipFill>
          <a:blip r:embed="rId26"/>
          <a:stretch>
            <a:fillRect/>
          </a:stretch>
        </p:blipFill>
        <p:spPr>
          <a:xfrm>
            <a:off x="7353300" y="2238375"/>
            <a:ext cx="1714500" cy="28575"/>
          </a:xfrm>
          <a:prstGeom prst="rect">
            <a:avLst/>
          </a:prstGeom>
        </p:spPr>
      </p:pic>
      <p:pic>
        <p:nvPicPr>
          <p:cNvPr id="38" name="Image 36" descr="preencoded.png"/>
          <p:cNvPicPr>
            <a:picLocks noChangeAspect="1"/>
          </p:cNvPicPr>
          <p:nvPr/>
        </p:nvPicPr>
        <p:blipFill>
          <a:blip r:embed="rId26"/>
          <a:stretch>
            <a:fillRect/>
          </a:stretch>
        </p:blipFill>
        <p:spPr>
          <a:xfrm>
            <a:off x="9258300" y="2238375"/>
            <a:ext cx="1714500" cy="28575"/>
          </a:xfrm>
          <a:prstGeom prst="rect">
            <a:avLst/>
          </a:prstGeom>
        </p:spPr>
      </p:pic>
      <p:pic>
        <p:nvPicPr>
          <p:cNvPr id="39" name="Image 37" descr="preencoded.png"/>
          <p:cNvPicPr>
            <a:picLocks noChangeAspect="1"/>
          </p:cNvPicPr>
          <p:nvPr/>
        </p:nvPicPr>
        <p:blipFill>
          <a:blip r:embed="rId27"/>
          <a:stretch>
            <a:fillRect/>
          </a:stretch>
        </p:blipFill>
        <p:spPr>
          <a:xfrm>
            <a:off x="8115300" y="2143125"/>
            <a:ext cx="28575" cy="190500"/>
          </a:xfrm>
          <a:prstGeom prst="rect">
            <a:avLst/>
          </a:prstGeom>
        </p:spPr>
      </p:pic>
      <p:pic>
        <p:nvPicPr>
          <p:cNvPr id="40" name="Image 38" descr="preencoded.png"/>
          <p:cNvPicPr>
            <a:picLocks noChangeAspect="1"/>
          </p:cNvPicPr>
          <p:nvPr/>
        </p:nvPicPr>
        <p:blipFill>
          <a:blip r:embed="rId27"/>
          <a:stretch>
            <a:fillRect/>
          </a:stretch>
        </p:blipFill>
        <p:spPr>
          <a:xfrm>
            <a:off x="10020300" y="2143125"/>
            <a:ext cx="28575" cy="190500"/>
          </a:xfrm>
          <a:prstGeom prst="rect">
            <a:avLst/>
          </a:prstGeom>
        </p:spPr>
      </p:pic>
      <p:pic>
        <p:nvPicPr>
          <p:cNvPr id="41" name="Image 39" descr="preencoded.png"/>
          <p:cNvPicPr>
            <a:picLocks noChangeAspect="1"/>
          </p:cNvPicPr>
          <p:nvPr/>
        </p:nvPicPr>
        <p:blipFill>
          <a:blip r:embed="rId12"/>
          <a:stretch>
            <a:fillRect/>
          </a:stretch>
        </p:blipFill>
        <p:spPr>
          <a:xfrm>
            <a:off x="6362700" y="3486150"/>
            <a:ext cx="5448300" cy="685800"/>
          </a:xfrm>
          <a:prstGeom prst="rect">
            <a:avLst/>
          </a:prstGeom>
        </p:spPr>
      </p:pic>
      <p:pic>
        <p:nvPicPr>
          <p:cNvPr id="42" name="Image 40" descr="preencoded.png"/>
          <p:cNvPicPr>
            <a:picLocks noChangeAspect="1"/>
          </p:cNvPicPr>
          <p:nvPr/>
        </p:nvPicPr>
        <p:blipFill>
          <a:blip r:embed="rId28"/>
          <a:stretch>
            <a:fillRect/>
          </a:stretch>
        </p:blipFill>
        <p:spPr>
          <a:xfrm>
            <a:off x="6515100" y="3676650"/>
            <a:ext cx="304800" cy="304800"/>
          </a:xfrm>
          <a:prstGeom prst="rect">
            <a:avLst/>
          </a:prstGeom>
        </p:spPr>
      </p:pic>
      <p:pic>
        <p:nvPicPr>
          <p:cNvPr id="43" name="Image 41" descr="preencoded.png"/>
          <p:cNvPicPr>
            <a:picLocks noChangeAspect="1"/>
          </p:cNvPicPr>
          <p:nvPr/>
        </p:nvPicPr>
        <p:blipFill>
          <a:blip r:embed="rId29"/>
          <a:stretch>
            <a:fillRect/>
          </a:stretch>
        </p:blipFill>
        <p:spPr>
          <a:xfrm>
            <a:off x="6572250" y="3752850"/>
            <a:ext cx="190500" cy="152400"/>
          </a:xfrm>
          <a:prstGeom prst="rect">
            <a:avLst/>
          </a:prstGeom>
        </p:spPr>
      </p:pic>
      <p:pic>
        <p:nvPicPr>
          <p:cNvPr id="44" name="Image 42" descr="preencoded.png"/>
          <p:cNvPicPr>
            <a:picLocks noChangeAspect="1"/>
          </p:cNvPicPr>
          <p:nvPr/>
        </p:nvPicPr>
        <p:blipFill>
          <a:blip r:embed="rId12"/>
          <a:stretch>
            <a:fillRect/>
          </a:stretch>
        </p:blipFill>
        <p:spPr>
          <a:xfrm>
            <a:off x="6362700" y="4171950"/>
            <a:ext cx="5448300" cy="685800"/>
          </a:xfrm>
          <a:prstGeom prst="rect">
            <a:avLst/>
          </a:prstGeom>
        </p:spPr>
      </p:pic>
      <p:pic>
        <p:nvPicPr>
          <p:cNvPr id="45" name="Image 43" descr="preencoded.png"/>
          <p:cNvPicPr>
            <a:picLocks noChangeAspect="1"/>
          </p:cNvPicPr>
          <p:nvPr/>
        </p:nvPicPr>
        <p:blipFill>
          <a:blip r:embed="rId28"/>
          <a:stretch>
            <a:fillRect/>
          </a:stretch>
        </p:blipFill>
        <p:spPr>
          <a:xfrm>
            <a:off x="6515100" y="4362450"/>
            <a:ext cx="304800" cy="304800"/>
          </a:xfrm>
          <a:prstGeom prst="rect">
            <a:avLst/>
          </a:prstGeom>
        </p:spPr>
      </p:pic>
      <p:pic>
        <p:nvPicPr>
          <p:cNvPr id="46" name="Image 44" descr="preencoded.png"/>
          <p:cNvPicPr>
            <a:picLocks noChangeAspect="1"/>
          </p:cNvPicPr>
          <p:nvPr/>
        </p:nvPicPr>
        <p:blipFill>
          <a:blip r:embed="rId15"/>
          <a:stretch>
            <a:fillRect/>
          </a:stretch>
        </p:blipFill>
        <p:spPr>
          <a:xfrm>
            <a:off x="6581775" y="4438650"/>
            <a:ext cx="171450" cy="152400"/>
          </a:xfrm>
          <a:prstGeom prst="rect">
            <a:avLst/>
          </a:prstGeom>
        </p:spPr>
      </p:pic>
      <p:pic>
        <p:nvPicPr>
          <p:cNvPr id="47" name="Image 45" descr="preencoded.png"/>
          <p:cNvPicPr>
            <a:picLocks noChangeAspect="1"/>
          </p:cNvPicPr>
          <p:nvPr/>
        </p:nvPicPr>
        <p:blipFill>
          <a:blip r:embed="rId12"/>
          <a:stretch>
            <a:fillRect/>
          </a:stretch>
        </p:blipFill>
        <p:spPr>
          <a:xfrm>
            <a:off x="6362700" y="4857750"/>
            <a:ext cx="5448300" cy="685800"/>
          </a:xfrm>
          <a:prstGeom prst="rect">
            <a:avLst/>
          </a:prstGeom>
        </p:spPr>
      </p:pic>
      <p:pic>
        <p:nvPicPr>
          <p:cNvPr id="48" name="Image 46" descr="preencoded.png"/>
          <p:cNvPicPr>
            <a:picLocks noChangeAspect="1"/>
          </p:cNvPicPr>
          <p:nvPr/>
        </p:nvPicPr>
        <p:blipFill>
          <a:blip r:embed="rId28"/>
          <a:stretch>
            <a:fillRect/>
          </a:stretch>
        </p:blipFill>
        <p:spPr>
          <a:xfrm>
            <a:off x="6515100" y="5048250"/>
            <a:ext cx="304800" cy="304800"/>
          </a:xfrm>
          <a:prstGeom prst="rect">
            <a:avLst/>
          </a:prstGeom>
        </p:spPr>
      </p:pic>
      <p:pic>
        <p:nvPicPr>
          <p:cNvPr id="49" name="Image 47" descr="preencoded.png"/>
          <p:cNvPicPr>
            <a:picLocks noChangeAspect="1"/>
          </p:cNvPicPr>
          <p:nvPr/>
        </p:nvPicPr>
        <p:blipFill>
          <a:blip r:embed="rId18"/>
          <a:stretch>
            <a:fillRect/>
          </a:stretch>
        </p:blipFill>
        <p:spPr>
          <a:xfrm>
            <a:off x="6591300" y="5124450"/>
            <a:ext cx="152400" cy="152400"/>
          </a:xfrm>
          <a:prstGeom prst="rect">
            <a:avLst/>
          </a:prstGeom>
        </p:spPr>
      </p:pic>
      <p:pic>
        <p:nvPicPr>
          <p:cNvPr id="50" name="Image 48" descr="preencoded.png"/>
          <p:cNvPicPr>
            <a:picLocks noChangeAspect="1"/>
          </p:cNvPicPr>
          <p:nvPr/>
        </p:nvPicPr>
        <p:blipFill>
          <a:blip r:embed="rId16"/>
          <a:stretch>
            <a:fillRect/>
          </a:stretch>
        </p:blipFill>
        <p:spPr>
          <a:xfrm>
            <a:off x="6362700" y="5543550"/>
            <a:ext cx="5448300" cy="914400"/>
          </a:xfrm>
          <a:prstGeom prst="rect">
            <a:avLst/>
          </a:prstGeom>
        </p:spPr>
      </p:pic>
      <p:pic>
        <p:nvPicPr>
          <p:cNvPr id="51" name="Image 49" descr="preencoded.png"/>
          <p:cNvPicPr>
            <a:picLocks noChangeAspect="1"/>
          </p:cNvPicPr>
          <p:nvPr/>
        </p:nvPicPr>
        <p:blipFill>
          <a:blip r:embed="rId30"/>
          <a:stretch>
            <a:fillRect/>
          </a:stretch>
        </p:blipFill>
        <p:spPr>
          <a:xfrm>
            <a:off x="6515100" y="5848350"/>
            <a:ext cx="299442" cy="304800"/>
          </a:xfrm>
          <a:prstGeom prst="rect">
            <a:avLst/>
          </a:prstGeom>
        </p:spPr>
      </p:pic>
      <p:pic>
        <p:nvPicPr>
          <p:cNvPr id="52" name="Image 50" descr="preencoded.png"/>
          <p:cNvPicPr>
            <a:picLocks noChangeAspect="1"/>
          </p:cNvPicPr>
          <p:nvPr/>
        </p:nvPicPr>
        <p:blipFill>
          <a:blip r:embed="rId31"/>
          <a:stretch>
            <a:fillRect/>
          </a:stretch>
        </p:blipFill>
        <p:spPr>
          <a:xfrm>
            <a:off x="6588621" y="5924550"/>
            <a:ext cx="152400" cy="152400"/>
          </a:xfrm>
          <a:prstGeom prst="rect">
            <a:avLst/>
          </a:prstGeom>
        </p:spPr>
      </p:pic>
      <p:pic>
        <p:nvPicPr>
          <p:cNvPr id="53" name="Image 51" descr="preencoded.png"/>
          <p:cNvPicPr>
            <a:picLocks noChangeAspect="1"/>
          </p:cNvPicPr>
          <p:nvPr/>
        </p:nvPicPr>
        <p:blipFill>
          <a:blip r:embed="rId12"/>
          <a:stretch>
            <a:fillRect/>
          </a:stretch>
        </p:blipFill>
        <p:spPr>
          <a:xfrm>
            <a:off x="6362700" y="6457950"/>
            <a:ext cx="5448300" cy="685800"/>
          </a:xfrm>
          <a:prstGeom prst="rect">
            <a:avLst/>
          </a:prstGeom>
        </p:spPr>
      </p:pic>
      <p:pic>
        <p:nvPicPr>
          <p:cNvPr id="54" name="Image 52" descr="preencoded.png"/>
          <p:cNvPicPr>
            <a:picLocks noChangeAspect="1"/>
          </p:cNvPicPr>
          <p:nvPr/>
        </p:nvPicPr>
        <p:blipFill>
          <a:blip r:embed="rId28"/>
          <a:stretch>
            <a:fillRect/>
          </a:stretch>
        </p:blipFill>
        <p:spPr>
          <a:xfrm>
            <a:off x="6515100" y="6648450"/>
            <a:ext cx="304800" cy="304800"/>
          </a:xfrm>
          <a:prstGeom prst="rect">
            <a:avLst/>
          </a:prstGeom>
        </p:spPr>
      </p:pic>
      <p:pic>
        <p:nvPicPr>
          <p:cNvPr id="55" name="Image 53" descr="preencoded.png"/>
          <p:cNvPicPr>
            <a:picLocks noChangeAspect="1"/>
          </p:cNvPicPr>
          <p:nvPr/>
        </p:nvPicPr>
        <p:blipFill>
          <a:blip r:embed="rId20"/>
          <a:stretch>
            <a:fillRect/>
          </a:stretch>
        </p:blipFill>
        <p:spPr>
          <a:xfrm>
            <a:off x="6591300" y="6724650"/>
            <a:ext cx="152400" cy="152400"/>
          </a:xfrm>
          <a:prstGeom prst="rect">
            <a:avLst/>
          </a:prstGeom>
        </p:spPr>
      </p:pic>
      <p:pic>
        <p:nvPicPr>
          <p:cNvPr id="56" name="Image 54" descr="preencoded.png"/>
          <p:cNvPicPr>
            <a:picLocks noChangeAspect="1"/>
          </p:cNvPicPr>
          <p:nvPr/>
        </p:nvPicPr>
        <p:blipFill>
          <a:blip r:embed="rId21"/>
          <a:stretch>
            <a:fillRect/>
          </a:stretch>
        </p:blipFill>
        <p:spPr>
          <a:xfrm>
            <a:off x="6362700" y="7391400"/>
            <a:ext cx="5448300" cy="876300"/>
          </a:xfrm>
          <a:prstGeom prst="rect">
            <a:avLst/>
          </a:prstGeom>
        </p:spPr>
      </p:pic>
      <p:pic>
        <p:nvPicPr>
          <p:cNvPr id="57" name="Image 55" descr="preencoded.png"/>
          <p:cNvPicPr>
            <a:picLocks noChangeAspect="1"/>
          </p:cNvPicPr>
          <p:nvPr/>
        </p:nvPicPr>
        <p:blipFill>
          <a:blip r:embed="rId22"/>
          <a:stretch>
            <a:fillRect/>
          </a:stretch>
        </p:blipFill>
        <p:spPr>
          <a:xfrm>
            <a:off x="6457950" y="7524750"/>
            <a:ext cx="114300" cy="152400"/>
          </a:xfrm>
          <a:prstGeom prst="rect">
            <a:avLst/>
          </a:prstGeom>
        </p:spPr>
      </p:pic>
      <p:sp>
        <p:nvSpPr>
          <p:cNvPr id="58" name="Text 0"/>
          <p:cNvSpPr/>
          <p:nvPr/>
        </p:nvSpPr>
        <p:spPr>
          <a:xfrm>
            <a:off x="381000" y="209550"/>
            <a:ext cx="6531173"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Replication &amp; Consistency Models</a:t>
            </a:r>
            <a:endParaRPr lang="en-US" sz="2250" dirty="0"/>
          </a:p>
        </p:txBody>
      </p:sp>
      <p:sp>
        <p:nvSpPr>
          <p:cNvPr id="59" name="Text 1"/>
          <p:cNvSpPr/>
          <p:nvPr/>
        </p:nvSpPr>
        <p:spPr>
          <a:xfrm>
            <a:off x="723900" y="1143000"/>
            <a:ext cx="51054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Multi-Region Eventual Consistency (MREC)</a:t>
            </a:r>
            <a:endParaRPr lang="en-US" sz="1800" dirty="0"/>
          </a:p>
        </p:txBody>
      </p:sp>
      <p:sp>
        <p:nvSpPr>
          <p:cNvPr id="60" name="Text 2"/>
          <p:cNvSpPr/>
          <p:nvPr/>
        </p:nvSpPr>
        <p:spPr>
          <a:xfrm>
            <a:off x="1282154" y="2047875"/>
            <a:ext cx="457200" cy="381000"/>
          </a:xfrm>
          <a:prstGeom prst="rect">
            <a:avLst/>
          </a:prstGeom>
          <a:noFill/>
          <a:ln/>
        </p:spPr>
        <p:txBody>
          <a:bodyPr vert="horz" wrap="square" lIns="0" tIns="0" rIns="0" bIns="0" rtlCol="0" anchor="t"/>
          <a:lstStyle/>
          <a:p>
            <a:pPr marL="0" indent="0">
              <a:lnSpc>
                <a:spcPts val="1440"/>
              </a:lnSpc>
              <a:buNone/>
            </a:pPr>
            <a:r>
              <a:rPr lang="en-US" sz="960" b="1" dirty="0">
                <a:solidFill>
                  <a:srgbClr val="FF9900"/>
                </a:solidFill>
                <a:latin typeface="ui-sans-serif" pitchFamily="34" charset="0"/>
                <a:ea typeface="ui-sans-serif" pitchFamily="34" charset="-122"/>
                <a:cs typeface="ui-sans-serif" pitchFamily="34" charset="-120"/>
              </a:rPr>
              <a:t>R1</a:t>
            </a:r>
            <a:endParaRPr lang="en-US" sz="960" dirty="0"/>
          </a:p>
        </p:txBody>
      </p:sp>
      <p:sp>
        <p:nvSpPr>
          <p:cNvPr id="61" name="Text 3"/>
          <p:cNvSpPr/>
          <p:nvPr/>
        </p:nvSpPr>
        <p:spPr>
          <a:xfrm>
            <a:off x="962025" y="2476500"/>
            <a:ext cx="914400" cy="182761"/>
          </a:xfrm>
          <a:prstGeom prst="rect">
            <a:avLst/>
          </a:prstGeom>
          <a:noFill/>
          <a:ln/>
        </p:spPr>
        <p:txBody>
          <a:bodyPr vert="horz" wrap="square" lIns="0" tIns="0" rIns="0" bIns="0" rtlCol="0" anchor="t"/>
          <a:lstStyle/>
          <a:p>
            <a:pPr marL="0" indent="0" algn="ctr">
              <a:lnSpc>
                <a:spcPts val="1440"/>
              </a:lnSpc>
              <a:buNone/>
            </a:pPr>
            <a:r>
              <a:rPr lang="en-US" sz="960" dirty="0">
                <a:solidFill>
                  <a:srgbClr val="333333"/>
                </a:solidFill>
                <a:latin typeface="ui-sans-serif" pitchFamily="34" charset="0"/>
                <a:ea typeface="ui-sans-serif" pitchFamily="34" charset="-122"/>
                <a:cs typeface="ui-sans-serif" pitchFamily="34" charset="-120"/>
              </a:rPr>
              <a:t>Region 1</a:t>
            </a:r>
            <a:endParaRPr lang="en-US" sz="960" dirty="0"/>
          </a:p>
        </p:txBody>
      </p:sp>
      <p:sp>
        <p:nvSpPr>
          <p:cNvPr id="62" name="Text 4"/>
          <p:cNvSpPr/>
          <p:nvPr/>
        </p:nvSpPr>
        <p:spPr>
          <a:xfrm>
            <a:off x="3187154" y="2047875"/>
            <a:ext cx="457200" cy="381000"/>
          </a:xfrm>
          <a:prstGeom prst="rect">
            <a:avLst/>
          </a:prstGeom>
          <a:noFill/>
          <a:ln/>
        </p:spPr>
        <p:txBody>
          <a:bodyPr vert="horz" wrap="square" lIns="0" tIns="0" rIns="0" bIns="0" rtlCol="0" anchor="t"/>
          <a:lstStyle/>
          <a:p>
            <a:pPr marL="0" indent="0">
              <a:lnSpc>
                <a:spcPts val="1440"/>
              </a:lnSpc>
              <a:buNone/>
            </a:pPr>
            <a:r>
              <a:rPr lang="en-US" sz="960" b="1" dirty="0">
                <a:solidFill>
                  <a:srgbClr val="FF9900"/>
                </a:solidFill>
                <a:latin typeface="ui-sans-serif" pitchFamily="34" charset="0"/>
                <a:ea typeface="ui-sans-serif" pitchFamily="34" charset="-122"/>
                <a:cs typeface="ui-sans-serif" pitchFamily="34" charset="-120"/>
              </a:rPr>
              <a:t>R2</a:t>
            </a:r>
            <a:endParaRPr lang="en-US" sz="960" dirty="0"/>
          </a:p>
        </p:txBody>
      </p:sp>
      <p:sp>
        <p:nvSpPr>
          <p:cNvPr id="63" name="Text 5"/>
          <p:cNvSpPr/>
          <p:nvPr/>
        </p:nvSpPr>
        <p:spPr>
          <a:xfrm>
            <a:off x="2867025" y="2476500"/>
            <a:ext cx="914400" cy="182761"/>
          </a:xfrm>
          <a:prstGeom prst="rect">
            <a:avLst/>
          </a:prstGeom>
          <a:noFill/>
          <a:ln/>
        </p:spPr>
        <p:txBody>
          <a:bodyPr vert="horz" wrap="square" lIns="0" tIns="0" rIns="0" bIns="0" rtlCol="0" anchor="t"/>
          <a:lstStyle/>
          <a:p>
            <a:pPr marL="0" indent="0" algn="ctr">
              <a:lnSpc>
                <a:spcPts val="1440"/>
              </a:lnSpc>
              <a:buNone/>
            </a:pPr>
            <a:r>
              <a:rPr lang="en-US" sz="960" dirty="0">
                <a:solidFill>
                  <a:srgbClr val="333333"/>
                </a:solidFill>
                <a:latin typeface="ui-sans-serif" pitchFamily="34" charset="0"/>
                <a:ea typeface="ui-sans-serif" pitchFamily="34" charset="-122"/>
                <a:cs typeface="ui-sans-serif" pitchFamily="34" charset="-120"/>
              </a:rPr>
              <a:t>Region 2</a:t>
            </a:r>
            <a:endParaRPr lang="en-US" sz="960" dirty="0"/>
          </a:p>
        </p:txBody>
      </p:sp>
      <p:sp>
        <p:nvSpPr>
          <p:cNvPr id="64" name="Text 6"/>
          <p:cNvSpPr/>
          <p:nvPr/>
        </p:nvSpPr>
        <p:spPr>
          <a:xfrm>
            <a:off x="5092154" y="2047875"/>
            <a:ext cx="457200" cy="381000"/>
          </a:xfrm>
          <a:prstGeom prst="rect">
            <a:avLst/>
          </a:prstGeom>
          <a:noFill/>
          <a:ln/>
        </p:spPr>
        <p:txBody>
          <a:bodyPr vert="horz" wrap="square" lIns="0" tIns="0" rIns="0" bIns="0" rtlCol="0" anchor="t"/>
          <a:lstStyle/>
          <a:p>
            <a:pPr marL="0" indent="0">
              <a:lnSpc>
                <a:spcPts val="1440"/>
              </a:lnSpc>
              <a:buNone/>
            </a:pPr>
            <a:r>
              <a:rPr lang="en-US" sz="960" b="1" dirty="0">
                <a:solidFill>
                  <a:srgbClr val="FF9900"/>
                </a:solidFill>
                <a:latin typeface="ui-sans-serif" pitchFamily="34" charset="0"/>
                <a:ea typeface="ui-sans-serif" pitchFamily="34" charset="-122"/>
                <a:cs typeface="ui-sans-serif" pitchFamily="34" charset="-120"/>
              </a:rPr>
              <a:t>R3</a:t>
            </a:r>
            <a:endParaRPr lang="en-US" sz="960" dirty="0"/>
          </a:p>
        </p:txBody>
      </p:sp>
      <p:sp>
        <p:nvSpPr>
          <p:cNvPr id="65" name="Text 7"/>
          <p:cNvSpPr/>
          <p:nvPr/>
        </p:nvSpPr>
        <p:spPr>
          <a:xfrm>
            <a:off x="4772025" y="2476500"/>
            <a:ext cx="914400" cy="182761"/>
          </a:xfrm>
          <a:prstGeom prst="rect">
            <a:avLst/>
          </a:prstGeom>
          <a:noFill/>
          <a:ln/>
        </p:spPr>
        <p:txBody>
          <a:bodyPr vert="horz" wrap="square" lIns="0" tIns="0" rIns="0" bIns="0" rtlCol="0" anchor="t"/>
          <a:lstStyle/>
          <a:p>
            <a:pPr marL="0" indent="0" algn="ctr">
              <a:lnSpc>
                <a:spcPts val="1440"/>
              </a:lnSpc>
              <a:buNone/>
            </a:pPr>
            <a:r>
              <a:rPr lang="en-US" sz="960" dirty="0">
                <a:solidFill>
                  <a:srgbClr val="333333"/>
                </a:solidFill>
                <a:latin typeface="ui-sans-serif" pitchFamily="34" charset="0"/>
                <a:ea typeface="ui-sans-serif" pitchFamily="34" charset="-122"/>
                <a:cs typeface="ui-sans-serif" pitchFamily="34" charset="-120"/>
              </a:rPr>
              <a:t>Region 3</a:t>
            </a:r>
            <a:endParaRPr lang="en-US" sz="960" dirty="0"/>
          </a:p>
        </p:txBody>
      </p:sp>
      <p:sp>
        <p:nvSpPr>
          <p:cNvPr id="66" name="Text 8"/>
          <p:cNvSpPr/>
          <p:nvPr/>
        </p:nvSpPr>
        <p:spPr>
          <a:xfrm>
            <a:off x="981075" y="3600450"/>
            <a:ext cx="2659261"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Replication Type</a:t>
            </a:r>
            <a:endParaRPr lang="en-US" sz="1200" dirty="0"/>
          </a:p>
        </p:txBody>
      </p:sp>
      <p:sp>
        <p:nvSpPr>
          <p:cNvPr id="67" name="Text 9"/>
          <p:cNvSpPr/>
          <p:nvPr/>
        </p:nvSpPr>
        <p:spPr>
          <a:xfrm>
            <a:off x="981075" y="3829050"/>
            <a:ext cx="265926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Asynchronous across regions</a:t>
            </a:r>
            <a:endParaRPr lang="en-US" sz="1200" dirty="0"/>
          </a:p>
        </p:txBody>
      </p:sp>
      <p:sp>
        <p:nvSpPr>
          <p:cNvPr id="68" name="Text 10"/>
          <p:cNvSpPr/>
          <p:nvPr/>
        </p:nvSpPr>
        <p:spPr>
          <a:xfrm>
            <a:off x="981075" y="4286250"/>
            <a:ext cx="1435715"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Write Latency</a:t>
            </a:r>
            <a:endParaRPr lang="en-US" sz="1200" dirty="0"/>
          </a:p>
        </p:txBody>
      </p:sp>
      <p:sp>
        <p:nvSpPr>
          <p:cNvPr id="69" name="Text 11"/>
          <p:cNvSpPr/>
          <p:nvPr/>
        </p:nvSpPr>
        <p:spPr>
          <a:xfrm>
            <a:off x="981075" y="4514850"/>
            <a:ext cx="119642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Lower</a:t>
            </a:r>
            <a:endParaRPr lang="en-US" sz="1200" dirty="0"/>
          </a:p>
        </p:txBody>
      </p:sp>
      <p:sp>
        <p:nvSpPr>
          <p:cNvPr id="70" name="Text 12"/>
          <p:cNvSpPr/>
          <p:nvPr/>
        </p:nvSpPr>
        <p:spPr>
          <a:xfrm>
            <a:off x="923627" y="4972050"/>
            <a:ext cx="4753273"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Read Consistency</a:t>
            </a:r>
            <a:endParaRPr lang="en-US" sz="1200" dirty="0"/>
          </a:p>
        </p:txBody>
      </p:sp>
      <p:sp>
        <p:nvSpPr>
          <p:cNvPr id="71" name="Text 13"/>
          <p:cNvSpPr/>
          <p:nvPr/>
        </p:nvSpPr>
        <p:spPr>
          <a:xfrm>
            <a:off x="923627" y="5200650"/>
            <a:ext cx="4753273"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Eventually consistent across Regions; strongly consistent within local Region</a:t>
            </a:r>
            <a:endParaRPr lang="en-US" sz="1200" dirty="0"/>
          </a:p>
        </p:txBody>
      </p:sp>
      <p:sp>
        <p:nvSpPr>
          <p:cNvPr id="72" name="Text 14"/>
          <p:cNvSpPr/>
          <p:nvPr/>
        </p:nvSpPr>
        <p:spPr>
          <a:xfrm>
            <a:off x="981075" y="5886450"/>
            <a:ext cx="4189512"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Conflict Resolution</a:t>
            </a:r>
            <a:endParaRPr lang="en-US" sz="1200" dirty="0"/>
          </a:p>
        </p:txBody>
      </p:sp>
      <p:sp>
        <p:nvSpPr>
          <p:cNvPr id="73" name="Text 15"/>
          <p:cNvSpPr/>
          <p:nvPr/>
        </p:nvSpPr>
        <p:spPr>
          <a:xfrm>
            <a:off x="981075" y="6115050"/>
            <a:ext cx="502741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"Last writer wins" (based on latest internal timestamp)</a:t>
            </a:r>
            <a:endParaRPr lang="en-US" sz="1200" dirty="0"/>
          </a:p>
        </p:txBody>
      </p:sp>
      <p:sp>
        <p:nvSpPr>
          <p:cNvPr id="74" name="Text 16"/>
          <p:cNvSpPr/>
          <p:nvPr/>
        </p:nvSpPr>
        <p:spPr>
          <a:xfrm>
            <a:off x="981075" y="6572250"/>
            <a:ext cx="3423493"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RPO</a:t>
            </a:r>
            <a:endParaRPr lang="en-US" sz="1200" dirty="0"/>
          </a:p>
        </p:txBody>
      </p:sp>
      <p:sp>
        <p:nvSpPr>
          <p:cNvPr id="75" name="Text 17"/>
          <p:cNvSpPr/>
          <p:nvPr/>
        </p:nvSpPr>
        <p:spPr>
          <a:xfrm>
            <a:off x="981075" y="6800850"/>
            <a:ext cx="4108192"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Equal to replication delay (typically seconds)</a:t>
            </a:r>
            <a:endParaRPr lang="en-US" sz="1200" dirty="0"/>
          </a:p>
        </p:txBody>
      </p:sp>
      <p:sp>
        <p:nvSpPr>
          <p:cNvPr id="76" name="Text 18"/>
          <p:cNvSpPr/>
          <p:nvPr/>
        </p:nvSpPr>
        <p:spPr>
          <a:xfrm>
            <a:off x="666750" y="7486650"/>
            <a:ext cx="5257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Best Use Cases</a:t>
            </a:r>
            <a:endParaRPr lang="en-US" sz="1200" dirty="0"/>
          </a:p>
        </p:txBody>
      </p:sp>
      <p:sp>
        <p:nvSpPr>
          <p:cNvPr id="77" name="Text 19"/>
          <p:cNvSpPr/>
          <p:nvPr/>
        </p:nvSpPr>
        <p:spPr>
          <a:xfrm>
            <a:off x="476250" y="7715250"/>
            <a:ext cx="5257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Applications where temporary inconsistencies are acceptable, such as user profiles, preferences, and append-only logs.</a:t>
            </a:r>
            <a:endParaRPr lang="en-US" sz="1200" dirty="0"/>
          </a:p>
        </p:txBody>
      </p:sp>
      <p:sp>
        <p:nvSpPr>
          <p:cNvPr id="78" name="Text 20"/>
          <p:cNvSpPr/>
          <p:nvPr/>
        </p:nvSpPr>
        <p:spPr>
          <a:xfrm>
            <a:off x="6762750" y="1143000"/>
            <a:ext cx="5048250" cy="6096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Multi-Region Strong Consistency (MRSC)</a:t>
            </a:r>
            <a:endParaRPr lang="en-US" sz="1800" dirty="0"/>
          </a:p>
        </p:txBody>
      </p:sp>
      <p:sp>
        <p:nvSpPr>
          <p:cNvPr id="79" name="Text 21"/>
          <p:cNvSpPr/>
          <p:nvPr/>
        </p:nvSpPr>
        <p:spPr>
          <a:xfrm>
            <a:off x="7263854" y="2047875"/>
            <a:ext cx="457200" cy="381000"/>
          </a:xfrm>
          <a:prstGeom prst="rect">
            <a:avLst/>
          </a:prstGeom>
          <a:noFill/>
          <a:ln/>
        </p:spPr>
        <p:txBody>
          <a:bodyPr vert="horz" wrap="square" lIns="0" tIns="0" rIns="0" bIns="0" rtlCol="0" anchor="t"/>
          <a:lstStyle/>
          <a:p>
            <a:pPr marL="0" indent="0">
              <a:lnSpc>
                <a:spcPts val="1440"/>
              </a:lnSpc>
              <a:buNone/>
            </a:pPr>
            <a:r>
              <a:rPr lang="en-US" sz="960" b="1" dirty="0">
                <a:solidFill>
                  <a:srgbClr val="FF9900"/>
                </a:solidFill>
                <a:latin typeface="ui-sans-serif" pitchFamily="34" charset="0"/>
                <a:ea typeface="ui-sans-serif" pitchFamily="34" charset="-122"/>
                <a:cs typeface="ui-sans-serif" pitchFamily="34" charset="-120"/>
              </a:rPr>
              <a:t>R1</a:t>
            </a:r>
            <a:endParaRPr lang="en-US" sz="960" dirty="0"/>
          </a:p>
        </p:txBody>
      </p:sp>
      <p:sp>
        <p:nvSpPr>
          <p:cNvPr id="80" name="Text 22"/>
          <p:cNvSpPr/>
          <p:nvPr/>
        </p:nvSpPr>
        <p:spPr>
          <a:xfrm>
            <a:off x="6943725" y="2476500"/>
            <a:ext cx="914400" cy="182761"/>
          </a:xfrm>
          <a:prstGeom prst="rect">
            <a:avLst/>
          </a:prstGeom>
          <a:noFill/>
          <a:ln/>
        </p:spPr>
        <p:txBody>
          <a:bodyPr vert="horz" wrap="square" lIns="0" tIns="0" rIns="0" bIns="0" rtlCol="0" anchor="t"/>
          <a:lstStyle/>
          <a:p>
            <a:pPr marL="0" indent="0" algn="ctr">
              <a:lnSpc>
                <a:spcPts val="1440"/>
              </a:lnSpc>
              <a:buNone/>
            </a:pPr>
            <a:r>
              <a:rPr lang="en-US" sz="960" dirty="0">
                <a:solidFill>
                  <a:srgbClr val="333333"/>
                </a:solidFill>
                <a:latin typeface="ui-sans-serif" pitchFamily="34" charset="0"/>
                <a:ea typeface="ui-sans-serif" pitchFamily="34" charset="-122"/>
                <a:cs typeface="ui-sans-serif" pitchFamily="34" charset="-120"/>
              </a:rPr>
              <a:t>Region 1</a:t>
            </a:r>
            <a:endParaRPr lang="en-US" sz="960" dirty="0"/>
          </a:p>
        </p:txBody>
      </p:sp>
      <p:sp>
        <p:nvSpPr>
          <p:cNvPr id="81" name="Text 23"/>
          <p:cNvSpPr/>
          <p:nvPr/>
        </p:nvSpPr>
        <p:spPr>
          <a:xfrm>
            <a:off x="9168854" y="2047875"/>
            <a:ext cx="457200" cy="381000"/>
          </a:xfrm>
          <a:prstGeom prst="rect">
            <a:avLst/>
          </a:prstGeom>
          <a:noFill/>
          <a:ln/>
        </p:spPr>
        <p:txBody>
          <a:bodyPr vert="horz" wrap="square" lIns="0" tIns="0" rIns="0" bIns="0" rtlCol="0" anchor="t"/>
          <a:lstStyle/>
          <a:p>
            <a:pPr marL="0" indent="0">
              <a:lnSpc>
                <a:spcPts val="1440"/>
              </a:lnSpc>
              <a:buNone/>
            </a:pPr>
            <a:r>
              <a:rPr lang="en-US" sz="960" b="1" dirty="0">
                <a:solidFill>
                  <a:srgbClr val="FF9900"/>
                </a:solidFill>
                <a:latin typeface="ui-sans-serif" pitchFamily="34" charset="0"/>
                <a:ea typeface="ui-sans-serif" pitchFamily="34" charset="-122"/>
                <a:cs typeface="ui-sans-serif" pitchFamily="34" charset="-120"/>
              </a:rPr>
              <a:t>R2</a:t>
            </a:r>
            <a:endParaRPr lang="en-US" sz="960" dirty="0"/>
          </a:p>
        </p:txBody>
      </p:sp>
      <p:sp>
        <p:nvSpPr>
          <p:cNvPr id="82" name="Text 24"/>
          <p:cNvSpPr/>
          <p:nvPr/>
        </p:nvSpPr>
        <p:spPr>
          <a:xfrm>
            <a:off x="8848725" y="2476500"/>
            <a:ext cx="914400" cy="182761"/>
          </a:xfrm>
          <a:prstGeom prst="rect">
            <a:avLst/>
          </a:prstGeom>
          <a:noFill/>
          <a:ln/>
        </p:spPr>
        <p:txBody>
          <a:bodyPr vert="horz" wrap="square" lIns="0" tIns="0" rIns="0" bIns="0" rtlCol="0" anchor="t"/>
          <a:lstStyle/>
          <a:p>
            <a:pPr marL="0" indent="0" algn="ctr">
              <a:lnSpc>
                <a:spcPts val="1440"/>
              </a:lnSpc>
              <a:buNone/>
            </a:pPr>
            <a:r>
              <a:rPr lang="en-US" sz="960" dirty="0">
                <a:solidFill>
                  <a:srgbClr val="333333"/>
                </a:solidFill>
                <a:latin typeface="ui-sans-serif" pitchFamily="34" charset="0"/>
                <a:ea typeface="ui-sans-serif" pitchFamily="34" charset="-122"/>
                <a:cs typeface="ui-sans-serif" pitchFamily="34" charset="-120"/>
              </a:rPr>
              <a:t>Region 2</a:t>
            </a:r>
            <a:endParaRPr lang="en-US" sz="960" dirty="0"/>
          </a:p>
        </p:txBody>
      </p:sp>
      <p:sp>
        <p:nvSpPr>
          <p:cNvPr id="83" name="Text 25"/>
          <p:cNvSpPr/>
          <p:nvPr/>
        </p:nvSpPr>
        <p:spPr>
          <a:xfrm>
            <a:off x="11073854" y="2047875"/>
            <a:ext cx="457200" cy="381000"/>
          </a:xfrm>
          <a:prstGeom prst="rect">
            <a:avLst/>
          </a:prstGeom>
          <a:noFill/>
          <a:ln/>
        </p:spPr>
        <p:txBody>
          <a:bodyPr vert="horz" wrap="square" lIns="0" tIns="0" rIns="0" bIns="0" rtlCol="0" anchor="t"/>
          <a:lstStyle/>
          <a:p>
            <a:pPr marL="0" indent="0">
              <a:lnSpc>
                <a:spcPts val="1440"/>
              </a:lnSpc>
              <a:buNone/>
            </a:pPr>
            <a:r>
              <a:rPr lang="en-US" sz="960" b="1" dirty="0">
                <a:solidFill>
                  <a:srgbClr val="FF9900"/>
                </a:solidFill>
                <a:latin typeface="ui-sans-serif" pitchFamily="34" charset="0"/>
                <a:ea typeface="ui-sans-serif" pitchFamily="34" charset="-122"/>
                <a:cs typeface="ui-sans-serif" pitchFamily="34" charset="-120"/>
              </a:rPr>
              <a:t>R3</a:t>
            </a:r>
            <a:endParaRPr lang="en-US" sz="960" dirty="0"/>
          </a:p>
        </p:txBody>
      </p:sp>
      <p:sp>
        <p:nvSpPr>
          <p:cNvPr id="84" name="Text 26"/>
          <p:cNvSpPr/>
          <p:nvPr/>
        </p:nvSpPr>
        <p:spPr>
          <a:xfrm>
            <a:off x="10753725" y="2476500"/>
            <a:ext cx="914400" cy="182761"/>
          </a:xfrm>
          <a:prstGeom prst="rect">
            <a:avLst/>
          </a:prstGeom>
          <a:noFill/>
          <a:ln/>
        </p:spPr>
        <p:txBody>
          <a:bodyPr vert="horz" wrap="square" lIns="0" tIns="0" rIns="0" bIns="0" rtlCol="0" anchor="t"/>
          <a:lstStyle/>
          <a:p>
            <a:pPr marL="0" indent="0" algn="ctr">
              <a:lnSpc>
                <a:spcPts val="1440"/>
              </a:lnSpc>
              <a:buNone/>
            </a:pPr>
            <a:r>
              <a:rPr lang="en-US" sz="960" dirty="0">
                <a:solidFill>
                  <a:srgbClr val="333333"/>
                </a:solidFill>
                <a:latin typeface="ui-sans-serif" pitchFamily="34" charset="0"/>
                <a:ea typeface="ui-sans-serif" pitchFamily="34" charset="-122"/>
                <a:cs typeface="ui-sans-serif" pitchFamily="34" charset="-120"/>
              </a:rPr>
              <a:t>Region 3</a:t>
            </a:r>
            <a:endParaRPr lang="en-US" sz="960" dirty="0"/>
          </a:p>
        </p:txBody>
      </p:sp>
      <p:sp>
        <p:nvSpPr>
          <p:cNvPr id="85" name="Text 27"/>
          <p:cNvSpPr/>
          <p:nvPr/>
        </p:nvSpPr>
        <p:spPr>
          <a:xfrm>
            <a:off x="6962775" y="3600450"/>
            <a:ext cx="3277939"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Replication Type</a:t>
            </a:r>
            <a:endParaRPr lang="en-US" sz="1200" dirty="0"/>
          </a:p>
        </p:txBody>
      </p:sp>
      <p:sp>
        <p:nvSpPr>
          <p:cNvPr id="86" name="Text 28"/>
          <p:cNvSpPr/>
          <p:nvPr/>
        </p:nvSpPr>
        <p:spPr>
          <a:xfrm>
            <a:off x="6962775" y="3829050"/>
            <a:ext cx="393352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Synchronous (to at least one other Region)</a:t>
            </a:r>
            <a:endParaRPr lang="en-US" sz="1200" dirty="0"/>
          </a:p>
        </p:txBody>
      </p:sp>
      <p:sp>
        <p:nvSpPr>
          <p:cNvPr id="87" name="Text 29"/>
          <p:cNvSpPr/>
          <p:nvPr/>
        </p:nvSpPr>
        <p:spPr>
          <a:xfrm>
            <a:off x="6962775" y="4286250"/>
            <a:ext cx="1435715"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Write Latency</a:t>
            </a:r>
            <a:endParaRPr lang="en-US" sz="1200" dirty="0"/>
          </a:p>
        </p:txBody>
      </p:sp>
      <p:sp>
        <p:nvSpPr>
          <p:cNvPr id="88" name="Text 30"/>
          <p:cNvSpPr/>
          <p:nvPr/>
        </p:nvSpPr>
        <p:spPr>
          <a:xfrm>
            <a:off x="6962775" y="4514850"/>
            <a:ext cx="119642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Higher</a:t>
            </a:r>
            <a:endParaRPr lang="en-US" sz="1200" dirty="0"/>
          </a:p>
        </p:txBody>
      </p:sp>
      <p:sp>
        <p:nvSpPr>
          <p:cNvPr id="89" name="Text 31"/>
          <p:cNvSpPr/>
          <p:nvPr/>
        </p:nvSpPr>
        <p:spPr>
          <a:xfrm>
            <a:off x="6962775" y="4972050"/>
            <a:ext cx="3457218"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Read Consistency</a:t>
            </a:r>
            <a:endParaRPr lang="en-US" sz="1200" dirty="0"/>
          </a:p>
        </p:txBody>
      </p:sp>
      <p:sp>
        <p:nvSpPr>
          <p:cNvPr id="90" name="Text 32"/>
          <p:cNvSpPr/>
          <p:nvPr/>
        </p:nvSpPr>
        <p:spPr>
          <a:xfrm>
            <a:off x="6962775" y="5200650"/>
            <a:ext cx="3457218"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Strongly consistent across all Regions</a:t>
            </a:r>
            <a:endParaRPr lang="en-US" sz="1200" dirty="0"/>
          </a:p>
        </p:txBody>
      </p:sp>
      <p:sp>
        <p:nvSpPr>
          <p:cNvPr id="91" name="Text 33"/>
          <p:cNvSpPr/>
          <p:nvPr/>
        </p:nvSpPr>
        <p:spPr>
          <a:xfrm>
            <a:off x="6957417" y="5657850"/>
            <a:ext cx="4701183"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Conflict Resolution</a:t>
            </a:r>
            <a:endParaRPr lang="en-US" sz="1200" dirty="0"/>
          </a:p>
        </p:txBody>
      </p:sp>
      <p:sp>
        <p:nvSpPr>
          <p:cNvPr id="92" name="Text 34"/>
          <p:cNvSpPr/>
          <p:nvPr/>
        </p:nvSpPr>
        <p:spPr>
          <a:xfrm>
            <a:off x="6957417" y="5886450"/>
            <a:ext cx="4701183"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Conflict prevention (write fails if item is concurrently modified)</a:t>
            </a:r>
            <a:endParaRPr lang="en-US" sz="1200" dirty="0"/>
          </a:p>
        </p:txBody>
      </p:sp>
      <p:sp>
        <p:nvSpPr>
          <p:cNvPr id="93" name="Text 35"/>
          <p:cNvSpPr/>
          <p:nvPr/>
        </p:nvSpPr>
        <p:spPr>
          <a:xfrm>
            <a:off x="6962775" y="6572250"/>
            <a:ext cx="1442442"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RPO</a:t>
            </a:r>
            <a:endParaRPr lang="en-US" sz="1200" dirty="0"/>
          </a:p>
        </p:txBody>
      </p:sp>
      <p:sp>
        <p:nvSpPr>
          <p:cNvPr id="94" name="Text 36"/>
          <p:cNvSpPr/>
          <p:nvPr/>
        </p:nvSpPr>
        <p:spPr>
          <a:xfrm>
            <a:off x="6962775" y="6800850"/>
            <a:ext cx="173093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Zero (no data loss)</a:t>
            </a:r>
            <a:endParaRPr lang="en-US" sz="1200" dirty="0"/>
          </a:p>
        </p:txBody>
      </p:sp>
      <p:sp>
        <p:nvSpPr>
          <p:cNvPr id="95" name="Text 37"/>
          <p:cNvSpPr/>
          <p:nvPr/>
        </p:nvSpPr>
        <p:spPr>
          <a:xfrm>
            <a:off x="6648450" y="7486650"/>
            <a:ext cx="52578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Best Use Cases</a:t>
            </a:r>
            <a:endParaRPr lang="en-US" sz="1200" dirty="0"/>
          </a:p>
        </p:txBody>
      </p:sp>
      <p:sp>
        <p:nvSpPr>
          <p:cNvPr id="96" name="Text 38"/>
          <p:cNvSpPr/>
          <p:nvPr/>
        </p:nvSpPr>
        <p:spPr>
          <a:xfrm>
            <a:off x="6457950" y="7715250"/>
            <a:ext cx="52578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Applications requiring strong consistency guarantees, such as financial services, inventory management, and transactional data.</a:t>
            </a:r>
            <a:endParaRPr lang="en-US" sz="1200" dirty="0"/>
          </a:p>
        </p:txBody>
      </p:sp>
      <p:sp>
        <p:nvSpPr>
          <p:cNvPr id="97" name="Text 39"/>
          <p:cNvSpPr/>
          <p:nvPr/>
        </p:nvSpPr>
        <p:spPr>
          <a:xfrm>
            <a:off x="11606510" y="7642771"/>
            <a:ext cx="473988" cy="205829"/>
          </a:xfrm>
          <a:prstGeom prst="rect">
            <a:avLst/>
          </a:prstGeom>
          <a:noFill/>
          <a:ln/>
        </p:spPr>
        <p:txBody>
          <a:bodyPr vert="horz" wrap="square" lIns="0" tIns="0" rIns="0" bIns="0" rtlCol="0" anchor="t"/>
          <a:lstStyle/>
          <a:p>
            <a:pPr marL="0" indent="0">
              <a:lnSpc>
                <a:spcPts val="1620"/>
              </a:lnSpc>
              <a:buNone/>
            </a:pPr>
            <a:r>
              <a:rPr lang="en-US" sz="1080" dirty="0">
                <a:solidFill>
                  <a:srgbClr val="666666"/>
                </a:solidFill>
                <a:latin typeface="ui-sans-serif" pitchFamily="34" charset="0"/>
                <a:ea typeface="ui-sans-serif" pitchFamily="34" charset="-122"/>
                <a:cs typeface="ui-sans-serif" pitchFamily="34" charset="-120"/>
              </a:rPr>
              <a:t>5 / 13</a:t>
            </a:r>
            <a:endParaRPr lang="en-US" sz="108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1818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0"/>
          </a:xfrm>
          <a:prstGeom prst="rect">
            <a:avLst/>
          </a:prstGeom>
        </p:spPr>
      </p:pic>
      <p:pic>
        <p:nvPicPr>
          <p:cNvPr id="4" name="Image 2" descr="preencoded.png"/>
          <p:cNvPicPr>
            <a:picLocks noChangeAspect="1"/>
          </p:cNvPicPr>
          <p:nvPr/>
        </p:nvPicPr>
        <p:blipFill>
          <a:blip r:embed="rId5"/>
          <a:stretch>
            <a:fillRect/>
          </a:stretch>
        </p:blipFill>
        <p:spPr>
          <a:xfrm>
            <a:off x="381000" y="1143000"/>
            <a:ext cx="11430000" cy="914400"/>
          </a:xfrm>
          <a:prstGeom prst="rect">
            <a:avLst/>
          </a:prstGeom>
        </p:spPr>
      </p:pic>
      <p:pic>
        <p:nvPicPr>
          <p:cNvPr id="5" name="Image 3" descr="preencoded.png"/>
          <p:cNvPicPr>
            <a:picLocks noChangeAspect="1"/>
          </p:cNvPicPr>
          <p:nvPr/>
        </p:nvPicPr>
        <p:blipFill>
          <a:blip r:embed="rId6"/>
          <a:stretch>
            <a:fillRect/>
          </a:stretch>
        </p:blipFill>
        <p:spPr>
          <a:xfrm>
            <a:off x="857250" y="2286000"/>
            <a:ext cx="2095500" cy="1905000"/>
          </a:xfrm>
          <a:prstGeom prst="rect">
            <a:avLst/>
          </a:prstGeom>
        </p:spPr>
      </p:pic>
      <p:pic>
        <p:nvPicPr>
          <p:cNvPr id="6" name="Image 4" descr="preencoded.png"/>
          <p:cNvPicPr>
            <a:picLocks noChangeAspect="1"/>
          </p:cNvPicPr>
          <p:nvPr/>
        </p:nvPicPr>
        <p:blipFill>
          <a:blip r:embed="rId7"/>
          <a:stretch>
            <a:fillRect/>
          </a:stretch>
        </p:blipFill>
        <p:spPr>
          <a:xfrm>
            <a:off x="1363414" y="2457450"/>
            <a:ext cx="152400" cy="152400"/>
          </a:xfrm>
          <a:prstGeom prst="rect">
            <a:avLst/>
          </a:prstGeom>
        </p:spPr>
      </p:pic>
      <p:pic>
        <p:nvPicPr>
          <p:cNvPr id="7" name="Image 5" descr="preencoded.png"/>
          <p:cNvPicPr>
            <a:picLocks noChangeAspect="1"/>
          </p:cNvPicPr>
          <p:nvPr/>
        </p:nvPicPr>
        <p:blipFill>
          <a:blip r:embed="rId8"/>
          <a:stretch>
            <a:fillRect/>
          </a:stretch>
        </p:blipFill>
        <p:spPr>
          <a:xfrm>
            <a:off x="1000125" y="2752725"/>
            <a:ext cx="1809750" cy="1106686"/>
          </a:xfrm>
          <a:prstGeom prst="rect">
            <a:avLst/>
          </a:prstGeom>
        </p:spPr>
      </p:pic>
      <p:pic>
        <p:nvPicPr>
          <p:cNvPr id="8" name="Image 6" descr="preencoded.png"/>
          <p:cNvPicPr>
            <a:picLocks noChangeAspect="1"/>
          </p:cNvPicPr>
          <p:nvPr/>
        </p:nvPicPr>
        <p:blipFill>
          <a:blip r:embed="rId9"/>
          <a:stretch>
            <a:fillRect/>
          </a:stretch>
        </p:blipFill>
        <p:spPr>
          <a:xfrm>
            <a:off x="2590800" y="3076575"/>
            <a:ext cx="123825" cy="182761"/>
          </a:xfrm>
          <a:prstGeom prst="rect">
            <a:avLst/>
          </a:prstGeom>
        </p:spPr>
      </p:pic>
      <p:pic>
        <p:nvPicPr>
          <p:cNvPr id="9" name="Image 7" descr="preencoded.png"/>
          <p:cNvPicPr>
            <a:picLocks noChangeAspect="1"/>
          </p:cNvPicPr>
          <p:nvPr/>
        </p:nvPicPr>
        <p:blipFill>
          <a:blip r:embed="rId10"/>
          <a:stretch>
            <a:fillRect/>
          </a:stretch>
        </p:blipFill>
        <p:spPr>
          <a:xfrm>
            <a:off x="1095375" y="3630811"/>
            <a:ext cx="104775" cy="114300"/>
          </a:xfrm>
          <a:prstGeom prst="rect">
            <a:avLst/>
          </a:prstGeom>
        </p:spPr>
      </p:pic>
      <p:pic>
        <p:nvPicPr>
          <p:cNvPr id="10" name="Image 8" descr="preencoded.png"/>
          <p:cNvPicPr>
            <a:picLocks noChangeAspect="1"/>
          </p:cNvPicPr>
          <p:nvPr/>
        </p:nvPicPr>
        <p:blipFill>
          <a:blip r:embed="rId11"/>
          <a:stretch>
            <a:fillRect/>
          </a:stretch>
        </p:blipFill>
        <p:spPr>
          <a:xfrm>
            <a:off x="3048000" y="3238500"/>
            <a:ext cx="952500" cy="19050"/>
          </a:xfrm>
          <a:prstGeom prst="rect">
            <a:avLst/>
          </a:prstGeom>
        </p:spPr>
      </p:pic>
      <p:pic>
        <p:nvPicPr>
          <p:cNvPr id="11" name="Image 9" descr="preencoded.png"/>
          <p:cNvPicPr>
            <a:picLocks noChangeAspect="1"/>
          </p:cNvPicPr>
          <p:nvPr/>
        </p:nvPicPr>
        <p:blipFill>
          <a:blip r:embed="rId6"/>
          <a:stretch>
            <a:fillRect/>
          </a:stretch>
        </p:blipFill>
        <p:spPr>
          <a:xfrm>
            <a:off x="4191000" y="2286000"/>
            <a:ext cx="2095500" cy="1905000"/>
          </a:xfrm>
          <a:prstGeom prst="rect">
            <a:avLst/>
          </a:prstGeom>
        </p:spPr>
      </p:pic>
      <p:pic>
        <p:nvPicPr>
          <p:cNvPr id="12" name="Image 10" descr="preencoded.png"/>
          <p:cNvPicPr>
            <a:picLocks noChangeAspect="1"/>
          </p:cNvPicPr>
          <p:nvPr/>
        </p:nvPicPr>
        <p:blipFill>
          <a:blip r:embed="rId12"/>
          <a:stretch>
            <a:fillRect/>
          </a:stretch>
        </p:blipFill>
        <p:spPr>
          <a:xfrm>
            <a:off x="4671864" y="2457450"/>
            <a:ext cx="152400" cy="152400"/>
          </a:xfrm>
          <a:prstGeom prst="rect">
            <a:avLst/>
          </a:prstGeom>
        </p:spPr>
      </p:pic>
      <p:pic>
        <p:nvPicPr>
          <p:cNvPr id="13" name="Image 11" descr="preencoded.png"/>
          <p:cNvPicPr>
            <a:picLocks noChangeAspect="1"/>
          </p:cNvPicPr>
          <p:nvPr/>
        </p:nvPicPr>
        <p:blipFill>
          <a:blip r:embed="rId8"/>
          <a:stretch>
            <a:fillRect/>
          </a:stretch>
        </p:blipFill>
        <p:spPr>
          <a:xfrm>
            <a:off x="4333875" y="2752725"/>
            <a:ext cx="1809750" cy="1106686"/>
          </a:xfrm>
          <a:prstGeom prst="rect">
            <a:avLst/>
          </a:prstGeom>
        </p:spPr>
      </p:pic>
      <p:pic>
        <p:nvPicPr>
          <p:cNvPr id="14" name="Image 12" descr="preencoded.png"/>
          <p:cNvPicPr>
            <a:picLocks noChangeAspect="1"/>
          </p:cNvPicPr>
          <p:nvPr/>
        </p:nvPicPr>
        <p:blipFill>
          <a:blip r:embed="rId9"/>
          <a:stretch>
            <a:fillRect/>
          </a:stretch>
        </p:blipFill>
        <p:spPr>
          <a:xfrm>
            <a:off x="5924550" y="3076575"/>
            <a:ext cx="123825" cy="182761"/>
          </a:xfrm>
          <a:prstGeom prst="rect">
            <a:avLst/>
          </a:prstGeom>
        </p:spPr>
      </p:pic>
      <p:pic>
        <p:nvPicPr>
          <p:cNvPr id="15" name="Image 13" descr="preencoded.png"/>
          <p:cNvPicPr>
            <a:picLocks noChangeAspect="1"/>
          </p:cNvPicPr>
          <p:nvPr/>
        </p:nvPicPr>
        <p:blipFill>
          <a:blip r:embed="rId13"/>
          <a:stretch>
            <a:fillRect/>
          </a:stretch>
        </p:blipFill>
        <p:spPr>
          <a:xfrm>
            <a:off x="4429125" y="3630811"/>
            <a:ext cx="114300" cy="114300"/>
          </a:xfrm>
          <a:prstGeom prst="rect">
            <a:avLst/>
          </a:prstGeom>
        </p:spPr>
      </p:pic>
      <p:pic>
        <p:nvPicPr>
          <p:cNvPr id="16" name="Image 14" descr="preencoded.png"/>
          <p:cNvPicPr>
            <a:picLocks noChangeAspect="1"/>
          </p:cNvPicPr>
          <p:nvPr/>
        </p:nvPicPr>
        <p:blipFill>
          <a:blip r:embed="rId11"/>
          <a:stretch>
            <a:fillRect/>
          </a:stretch>
        </p:blipFill>
        <p:spPr>
          <a:xfrm>
            <a:off x="6381750" y="3238500"/>
            <a:ext cx="952500" cy="19050"/>
          </a:xfrm>
          <a:prstGeom prst="rect">
            <a:avLst/>
          </a:prstGeom>
        </p:spPr>
      </p:pic>
      <p:pic>
        <p:nvPicPr>
          <p:cNvPr id="17" name="Image 15" descr="preencoded.png"/>
          <p:cNvPicPr>
            <a:picLocks noChangeAspect="1"/>
          </p:cNvPicPr>
          <p:nvPr/>
        </p:nvPicPr>
        <p:blipFill>
          <a:blip r:embed="rId14"/>
          <a:stretch>
            <a:fillRect/>
          </a:stretch>
        </p:blipFill>
        <p:spPr>
          <a:xfrm>
            <a:off x="7524750" y="2286000"/>
            <a:ext cx="2095500" cy="1905000"/>
          </a:xfrm>
          <a:prstGeom prst="rect">
            <a:avLst/>
          </a:prstGeom>
        </p:spPr>
      </p:pic>
      <p:pic>
        <p:nvPicPr>
          <p:cNvPr id="18" name="Image 16" descr="preencoded.png"/>
          <p:cNvPicPr>
            <a:picLocks noChangeAspect="1"/>
          </p:cNvPicPr>
          <p:nvPr/>
        </p:nvPicPr>
        <p:blipFill>
          <a:blip r:embed="rId15"/>
          <a:stretch>
            <a:fillRect/>
          </a:stretch>
        </p:blipFill>
        <p:spPr>
          <a:xfrm>
            <a:off x="7711976" y="2457450"/>
            <a:ext cx="152400" cy="152400"/>
          </a:xfrm>
          <a:prstGeom prst="rect">
            <a:avLst/>
          </a:prstGeom>
        </p:spPr>
      </p:pic>
      <p:pic>
        <p:nvPicPr>
          <p:cNvPr id="19" name="Image 17" descr="preencoded.png"/>
          <p:cNvPicPr>
            <a:picLocks noChangeAspect="1"/>
          </p:cNvPicPr>
          <p:nvPr/>
        </p:nvPicPr>
        <p:blipFill>
          <a:blip r:embed="rId16"/>
          <a:stretch>
            <a:fillRect/>
          </a:stretch>
        </p:blipFill>
        <p:spPr>
          <a:xfrm>
            <a:off x="7667625" y="2752725"/>
            <a:ext cx="1809750" cy="923925"/>
          </a:xfrm>
          <a:prstGeom prst="rect">
            <a:avLst/>
          </a:prstGeom>
        </p:spPr>
      </p:pic>
      <p:pic>
        <p:nvPicPr>
          <p:cNvPr id="20" name="Image 18" descr="preencoded.png"/>
          <p:cNvPicPr>
            <a:picLocks noChangeAspect="1"/>
          </p:cNvPicPr>
          <p:nvPr/>
        </p:nvPicPr>
        <p:blipFill>
          <a:blip r:embed="rId17"/>
          <a:stretch>
            <a:fillRect/>
          </a:stretch>
        </p:blipFill>
        <p:spPr>
          <a:xfrm>
            <a:off x="7762875" y="3448050"/>
            <a:ext cx="114300" cy="114300"/>
          </a:xfrm>
          <a:prstGeom prst="rect">
            <a:avLst/>
          </a:prstGeom>
        </p:spPr>
      </p:pic>
      <p:pic>
        <p:nvPicPr>
          <p:cNvPr id="21" name="Image 19" descr="preencoded.png"/>
          <p:cNvPicPr>
            <a:picLocks noChangeAspect="1"/>
          </p:cNvPicPr>
          <p:nvPr/>
        </p:nvPicPr>
        <p:blipFill>
          <a:blip r:embed="rId18"/>
          <a:stretch>
            <a:fillRect/>
          </a:stretch>
        </p:blipFill>
        <p:spPr>
          <a:xfrm>
            <a:off x="381000" y="4857750"/>
            <a:ext cx="11430000" cy="857250"/>
          </a:xfrm>
          <a:prstGeom prst="rect">
            <a:avLst/>
          </a:prstGeom>
        </p:spPr>
      </p:pic>
      <p:pic>
        <p:nvPicPr>
          <p:cNvPr id="22" name="Image 20" descr="preencoded.png"/>
          <p:cNvPicPr>
            <a:picLocks noChangeAspect="1"/>
          </p:cNvPicPr>
          <p:nvPr/>
        </p:nvPicPr>
        <p:blipFill>
          <a:blip r:embed="rId19"/>
          <a:stretch>
            <a:fillRect/>
          </a:stretch>
        </p:blipFill>
        <p:spPr>
          <a:xfrm>
            <a:off x="381000" y="6324600"/>
            <a:ext cx="333375" cy="333375"/>
          </a:xfrm>
          <a:prstGeom prst="rect">
            <a:avLst/>
          </a:prstGeom>
        </p:spPr>
      </p:pic>
      <p:pic>
        <p:nvPicPr>
          <p:cNvPr id="23" name="Image 21" descr="preencoded.png"/>
          <p:cNvPicPr>
            <a:picLocks noChangeAspect="1"/>
          </p:cNvPicPr>
          <p:nvPr/>
        </p:nvPicPr>
        <p:blipFill>
          <a:blip r:embed="rId20"/>
          <a:stretch>
            <a:fillRect/>
          </a:stretch>
        </p:blipFill>
        <p:spPr>
          <a:xfrm>
            <a:off x="490538" y="6415088"/>
            <a:ext cx="114300" cy="152400"/>
          </a:xfrm>
          <a:prstGeom prst="rect">
            <a:avLst/>
          </a:prstGeom>
        </p:spPr>
      </p:pic>
      <p:pic>
        <p:nvPicPr>
          <p:cNvPr id="24" name="Image 22" descr="preencoded.png"/>
          <p:cNvPicPr>
            <a:picLocks noChangeAspect="1"/>
          </p:cNvPicPr>
          <p:nvPr/>
        </p:nvPicPr>
        <p:blipFill>
          <a:blip r:embed="rId21"/>
          <a:stretch>
            <a:fillRect/>
          </a:stretch>
        </p:blipFill>
        <p:spPr>
          <a:xfrm>
            <a:off x="6172200" y="6324600"/>
            <a:ext cx="333375" cy="333375"/>
          </a:xfrm>
          <a:prstGeom prst="rect">
            <a:avLst/>
          </a:prstGeom>
        </p:spPr>
      </p:pic>
      <p:sp>
        <p:nvSpPr>
          <p:cNvPr id="25" name="Text 0"/>
          <p:cNvSpPr/>
          <p:nvPr/>
        </p:nvSpPr>
        <p:spPr>
          <a:xfrm>
            <a:off x="381000" y="209550"/>
            <a:ext cx="364867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Conflict Resolution</a:t>
            </a:r>
            <a:endParaRPr lang="en-US" sz="2250" dirty="0"/>
          </a:p>
        </p:txBody>
      </p:sp>
      <p:sp>
        <p:nvSpPr>
          <p:cNvPr id="26" name="Text 1"/>
          <p:cNvSpPr/>
          <p:nvPr/>
        </p:nvSpPr>
        <p:spPr>
          <a:xfrm>
            <a:off x="571500" y="1333500"/>
            <a:ext cx="110490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DynamoDB Global Tables use </a:t>
            </a:r>
            <a:r>
              <a:rPr lang="en-US" sz="1350" b="1" dirty="0">
                <a:solidFill>
                  <a:srgbClr val="F97316"/>
                </a:solidFill>
                <a:latin typeface="ui-sans-serif" pitchFamily="34" charset="0"/>
                <a:ea typeface="ui-sans-serif" pitchFamily="34" charset="-122"/>
                <a:cs typeface="ui-sans-serif" pitchFamily="34" charset="-120"/>
              </a:rPr>
              <a:t>"last writer wins"</a:t>
            </a:r>
            <a:r>
              <a:rPr lang="en-US" sz="1350" dirty="0">
                <a:solidFill>
                  <a:srgbClr val="374151"/>
                </a:solidFill>
                <a:latin typeface="ui-sans-serif" pitchFamily="34" charset="0"/>
                <a:ea typeface="ui-sans-serif" pitchFamily="34" charset="-122"/>
                <a:cs typeface="ui-sans-serif" pitchFamily="34" charset="-120"/>
              </a:rPr>
              <a:t> strategy to resolve conflicts arising from simultaneous updates to the same item in different regions.</a:t>
            </a:r>
            <a:endParaRPr lang="en-US" sz="1350" dirty="0"/>
          </a:p>
        </p:txBody>
      </p:sp>
      <p:sp>
        <p:nvSpPr>
          <p:cNvPr id="27" name="Text 2"/>
          <p:cNvSpPr/>
          <p:nvPr/>
        </p:nvSpPr>
        <p:spPr>
          <a:xfrm>
            <a:off x="819150" y="2428875"/>
            <a:ext cx="21717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ui-sans-serif" pitchFamily="34" charset="0"/>
                <a:ea typeface="ui-sans-serif" pitchFamily="34" charset="-122"/>
                <a:cs typeface="ui-sans-serif" pitchFamily="34" charset="-120"/>
              </a:rPr>
              <a:t> us-east-1</a:t>
            </a:r>
            <a:endParaRPr lang="en-US" sz="1200" dirty="0"/>
          </a:p>
        </p:txBody>
      </p:sp>
      <p:sp>
        <p:nvSpPr>
          <p:cNvPr id="28" name="Text 3"/>
          <p:cNvSpPr/>
          <p:nvPr/>
        </p:nvSpPr>
        <p:spPr>
          <a:xfrm>
            <a:off x="1095375" y="2847975"/>
            <a:ext cx="19431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666666"/>
                </a:solidFill>
                <a:latin typeface="ui-sans-serif" pitchFamily="34" charset="0"/>
                <a:ea typeface="ui-sans-serif" pitchFamily="34" charset="-122"/>
                <a:cs typeface="ui-sans-serif" pitchFamily="34" charset="-120"/>
              </a:rPr>
              <a:t>User:123</a:t>
            </a:r>
            <a:endParaRPr lang="en-US" sz="1200" dirty="0"/>
          </a:p>
        </p:txBody>
      </p:sp>
      <p:sp>
        <p:nvSpPr>
          <p:cNvPr id="29" name="Text 4"/>
          <p:cNvSpPr/>
          <p:nvPr/>
        </p:nvSpPr>
        <p:spPr>
          <a:xfrm>
            <a:off x="1095375" y="3076575"/>
            <a:ext cx="1569303" cy="182761"/>
          </a:xfrm>
          <a:prstGeom prst="rect">
            <a:avLst/>
          </a:prstGeom>
          <a:noFill/>
          <a:ln/>
        </p:spPr>
        <p:txBody>
          <a:bodyPr vert="horz" wrap="square" lIns="0" tIns="0" rIns="0" bIns="0" rtlCol="0" anchor="t"/>
          <a:lstStyle/>
          <a:p>
            <a:pPr marL="0" indent="0">
              <a:lnSpc>
                <a:spcPts val="1440"/>
              </a:lnSpc>
              <a:buNone/>
            </a:pPr>
            <a:r>
              <a:rPr lang="en-US" sz="960" dirty="0">
                <a:solidFill>
                  <a:srgbClr val="666666"/>
                </a:solidFill>
                <a:latin typeface="ui-sans-serif" pitchFamily="34" charset="0"/>
                <a:ea typeface="ui-sans-serif" pitchFamily="34" charset="-122"/>
                <a:cs typeface="ui-sans-serif" pitchFamily="34" charset="-120"/>
              </a:rPr>
              <a:t>Timestamp: 10:02:15</a:t>
            </a:r>
            <a:endParaRPr lang="en-US" sz="960" dirty="0"/>
          </a:p>
        </p:txBody>
      </p:sp>
      <p:sp>
        <p:nvSpPr>
          <p:cNvPr id="30" name="Text 5"/>
          <p:cNvSpPr/>
          <p:nvPr/>
        </p:nvSpPr>
        <p:spPr>
          <a:xfrm>
            <a:off x="1095375" y="3306961"/>
            <a:ext cx="19431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Value: "Updated"</a:t>
            </a:r>
            <a:endParaRPr lang="en-US" sz="1200" dirty="0"/>
          </a:p>
        </p:txBody>
      </p:sp>
      <p:sp>
        <p:nvSpPr>
          <p:cNvPr id="31" name="Text 6"/>
          <p:cNvSpPr/>
          <p:nvPr/>
        </p:nvSpPr>
        <p:spPr>
          <a:xfrm>
            <a:off x="1200150" y="3611761"/>
            <a:ext cx="1619250" cy="152400"/>
          </a:xfrm>
          <a:prstGeom prst="rect">
            <a:avLst/>
          </a:prstGeom>
          <a:noFill/>
          <a:ln/>
        </p:spPr>
        <p:txBody>
          <a:bodyPr vert="horz" wrap="square" lIns="0" tIns="0" rIns="0" bIns="0" rtlCol="0" anchor="t"/>
          <a:lstStyle/>
          <a:p>
            <a:pPr marL="0" indent="0">
              <a:lnSpc>
                <a:spcPts val="1200"/>
              </a:lnSpc>
              <a:buNone/>
            </a:pPr>
            <a:r>
              <a:rPr lang="en-US" sz="900" dirty="0">
                <a:solidFill>
                  <a:srgbClr val="6B7280"/>
                </a:solidFill>
                <a:latin typeface="ui-sans-serif" pitchFamily="34" charset="0"/>
                <a:ea typeface="ui-sans-serif" pitchFamily="34" charset="-122"/>
                <a:cs typeface="ui-sans-serif" pitchFamily="34" charset="-120"/>
              </a:rPr>
              <a:t> Last write</a:t>
            </a:r>
            <a:endParaRPr lang="en-US" sz="900" dirty="0"/>
          </a:p>
        </p:txBody>
      </p:sp>
      <p:sp>
        <p:nvSpPr>
          <p:cNvPr id="32" name="Text 7"/>
          <p:cNvSpPr/>
          <p:nvPr/>
        </p:nvSpPr>
        <p:spPr>
          <a:xfrm>
            <a:off x="4152900" y="2428875"/>
            <a:ext cx="21717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33333"/>
                </a:solidFill>
                <a:latin typeface="ui-sans-serif" pitchFamily="34" charset="0"/>
                <a:ea typeface="ui-sans-serif" pitchFamily="34" charset="-122"/>
                <a:cs typeface="ui-sans-serif" pitchFamily="34" charset="-120"/>
              </a:rPr>
              <a:t> eu-west-1</a:t>
            </a:r>
            <a:endParaRPr lang="en-US" sz="1200" dirty="0"/>
          </a:p>
        </p:txBody>
      </p:sp>
      <p:sp>
        <p:nvSpPr>
          <p:cNvPr id="33" name="Text 8"/>
          <p:cNvSpPr/>
          <p:nvPr/>
        </p:nvSpPr>
        <p:spPr>
          <a:xfrm>
            <a:off x="4429125" y="2847975"/>
            <a:ext cx="19431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666666"/>
                </a:solidFill>
                <a:latin typeface="ui-sans-serif" pitchFamily="34" charset="0"/>
                <a:ea typeface="ui-sans-serif" pitchFamily="34" charset="-122"/>
                <a:cs typeface="ui-sans-serif" pitchFamily="34" charset="-120"/>
              </a:rPr>
              <a:t>User:123</a:t>
            </a:r>
            <a:endParaRPr lang="en-US" sz="1200" dirty="0"/>
          </a:p>
        </p:txBody>
      </p:sp>
      <p:sp>
        <p:nvSpPr>
          <p:cNvPr id="34" name="Text 9"/>
          <p:cNvSpPr/>
          <p:nvPr/>
        </p:nvSpPr>
        <p:spPr>
          <a:xfrm>
            <a:off x="4429125" y="3076575"/>
            <a:ext cx="1569303" cy="182761"/>
          </a:xfrm>
          <a:prstGeom prst="rect">
            <a:avLst/>
          </a:prstGeom>
          <a:noFill/>
          <a:ln/>
        </p:spPr>
        <p:txBody>
          <a:bodyPr vert="horz" wrap="square" lIns="0" tIns="0" rIns="0" bIns="0" rtlCol="0" anchor="t"/>
          <a:lstStyle/>
          <a:p>
            <a:pPr marL="0" indent="0">
              <a:lnSpc>
                <a:spcPts val="1440"/>
              </a:lnSpc>
              <a:buNone/>
            </a:pPr>
            <a:r>
              <a:rPr lang="en-US" sz="960" dirty="0">
                <a:solidFill>
                  <a:srgbClr val="666666"/>
                </a:solidFill>
                <a:latin typeface="ui-sans-serif" pitchFamily="34" charset="0"/>
                <a:ea typeface="ui-sans-serif" pitchFamily="34" charset="-122"/>
                <a:cs typeface="ui-sans-serif" pitchFamily="34" charset="-120"/>
              </a:rPr>
              <a:t>Timestamp: 10:01:45</a:t>
            </a:r>
            <a:endParaRPr lang="en-US" sz="960" dirty="0"/>
          </a:p>
        </p:txBody>
      </p:sp>
      <p:sp>
        <p:nvSpPr>
          <p:cNvPr id="35" name="Text 10"/>
          <p:cNvSpPr/>
          <p:nvPr/>
        </p:nvSpPr>
        <p:spPr>
          <a:xfrm>
            <a:off x="4429125" y="3306961"/>
            <a:ext cx="19431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Value: "Old"</a:t>
            </a:r>
            <a:endParaRPr lang="en-US" sz="1200" dirty="0"/>
          </a:p>
        </p:txBody>
      </p:sp>
      <p:sp>
        <p:nvSpPr>
          <p:cNvPr id="36" name="Text 11"/>
          <p:cNvSpPr/>
          <p:nvPr/>
        </p:nvSpPr>
        <p:spPr>
          <a:xfrm>
            <a:off x="4543425" y="3611761"/>
            <a:ext cx="1619250" cy="152400"/>
          </a:xfrm>
          <a:prstGeom prst="rect">
            <a:avLst/>
          </a:prstGeom>
          <a:noFill/>
          <a:ln/>
        </p:spPr>
        <p:txBody>
          <a:bodyPr vert="horz" wrap="square" lIns="0" tIns="0" rIns="0" bIns="0" rtlCol="0" anchor="t"/>
          <a:lstStyle/>
          <a:p>
            <a:pPr marL="0" indent="0">
              <a:lnSpc>
                <a:spcPts val="1200"/>
              </a:lnSpc>
              <a:buNone/>
            </a:pPr>
            <a:r>
              <a:rPr lang="en-US" sz="900" dirty="0">
                <a:solidFill>
                  <a:srgbClr val="6B7280"/>
                </a:solidFill>
                <a:latin typeface="ui-sans-serif" pitchFamily="34" charset="0"/>
                <a:ea typeface="ui-sans-serif" pitchFamily="34" charset="-122"/>
                <a:cs typeface="ui-sans-serif" pitchFamily="34" charset="-120"/>
              </a:rPr>
              <a:t> Ignored</a:t>
            </a:r>
            <a:endParaRPr lang="en-US" sz="900" dirty="0"/>
          </a:p>
        </p:txBody>
      </p:sp>
      <p:sp>
        <p:nvSpPr>
          <p:cNvPr id="37" name="Text 12"/>
          <p:cNvSpPr/>
          <p:nvPr/>
        </p:nvSpPr>
        <p:spPr>
          <a:xfrm>
            <a:off x="7486650" y="2428875"/>
            <a:ext cx="21717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369A1"/>
                </a:solidFill>
                <a:latin typeface="ui-sans-serif" pitchFamily="34" charset="0"/>
                <a:ea typeface="ui-sans-serif" pitchFamily="34" charset="-122"/>
                <a:cs typeface="ui-sans-serif" pitchFamily="34" charset="-120"/>
              </a:rPr>
              <a:t> Converged State</a:t>
            </a:r>
            <a:endParaRPr lang="en-US" sz="1200" dirty="0"/>
          </a:p>
        </p:txBody>
      </p:sp>
      <p:sp>
        <p:nvSpPr>
          <p:cNvPr id="38" name="Text 13"/>
          <p:cNvSpPr/>
          <p:nvPr/>
        </p:nvSpPr>
        <p:spPr>
          <a:xfrm>
            <a:off x="7762875" y="2847975"/>
            <a:ext cx="19431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666666"/>
                </a:solidFill>
                <a:latin typeface="ui-sans-serif" pitchFamily="34" charset="0"/>
                <a:ea typeface="ui-sans-serif" pitchFamily="34" charset="-122"/>
                <a:cs typeface="ui-sans-serif" pitchFamily="34" charset="-120"/>
              </a:rPr>
              <a:t>User:123</a:t>
            </a:r>
            <a:endParaRPr lang="en-US" sz="1200" dirty="0"/>
          </a:p>
        </p:txBody>
      </p:sp>
      <p:sp>
        <p:nvSpPr>
          <p:cNvPr id="39" name="Text 14"/>
          <p:cNvSpPr/>
          <p:nvPr/>
        </p:nvSpPr>
        <p:spPr>
          <a:xfrm>
            <a:off x="7762875" y="3124200"/>
            <a:ext cx="19431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Value: "Updated"</a:t>
            </a:r>
            <a:endParaRPr lang="en-US" sz="1200" dirty="0"/>
          </a:p>
        </p:txBody>
      </p:sp>
      <p:sp>
        <p:nvSpPr>
          <p:cNvPr id="40" name="Text 15"/>
          <p:cNvSpPr/>
          <p:nvPr/>
        </p:nvSpPr>
        <p:spPr>
          <a:xfrm>
            <a:off x="7877175" y="3429000"/>
            <a:ext cx="1943100" cy="152400"/>
          </a:xfrm>
          <a:prstGeom prst="rect">
            <a:avLst/>
          </a:prstGeom>
          <a:noFill/>
          <a:ln/>
        </p:spPr>
        <p:txBody>
          <a:bodyPr vert="horz" wrap="square" lIns="0" tIns="0" rIns="0" bIns="0" rtlCol="0" anchor="t"/>
          <a:lstStyle/>
          <a:p>
            <a:pPr marL="0" indent="0">
              <a:lnSpc>
                <a:spcPts val="1200"/>
              </a:lnSpc>
              <a:buNone/>
            </a:pPr>
            <a:r>
              <a:rPr lang="en-US" sz="900" dirty="0">
                <a:solidFill>
                  <a:srgbClr val="6B7280"/>
                </a:solidFill>
                <a:latin typeface="ui-sans-serif" pitchFamily="34" charset="0"/>
                <a:ea typeface="ui-sans-serif" pitchFamily="34" charset="-122"/>
                <a:cs typeface="ui-sans-serif" pitchFamily="34" charset="-120"/>
              </a:rPr>
              <a:t> Consistent across regions</a:t>
            </a:r>
            <a:endParaRPr lang="en-US" sz="900" dirty="0"/>
          </a:p>
        </p:txBody>
      </p:sp>
      <p:sp>
        <p:nvSpPr>
          <p:cNvPr id="41" name="Text 16"/>
          <p:cNvSpPr/>
          <p:nvPr/>
        </p:nvSpPr>
        <p:spPr>
          <a:xfrm>
            <a:off x="523875" y="5000625"/>
            <a:ext cx="111442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Resolution Strategy</a:t>
            </a:r>
            <a:endParaRPr lang="en-US" sz="1350" dirty="0"/>
          </a:p>
        </p:txBody>
      </p:sp>
      <p:sp>
        <p:nvSpPr>
          <p:cNvPr id="42" name="Text 17"/>
          <p:cNvSpPr/>
          <p:nvPr/>
        </p:nvSpPr>
        <p:spPr>
          <a:xfrm>
            <a:off x="523875" y="5343525"/>
            <a:ext cx="1337310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DynamoDB determines the most recent update based on internal timestamps, ensuring all replicas converge to the same state.</a:t>
            </a:r>
            <a:endParaRPr lang="en-US" sz="1200" dirty="0"/>
          </a:p>
        </p:txBody>
      </p:sp>
      <p:sp>
        <p:nvSpPr>
          <p:cNvPr id="43" name="Text 18"/>
          <p:cNvSpPr/>
          <p:nvPr/>
        </p:nvSpPr>
        <p:spPr>
          <a:xfrm>
            <a:off x="381000" y="5943600"/>
            <a:ext cx="11430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Minimizing Conflicts</a:t>
            </a:r>
            <a:endParaRPr lang="en-US" sz="1350" dirty="0"/>
          </a:p>
        </p:txBody>
      </p:sp>
      <p:sp>
        <p:nvSpPr>
          <p:cNvPr id="44" name="Text 19"/>
          <p:cNvSpPr/>
          <p:nvPr/>
        </p:nvSpPr>
        <p:spPr>
          <a:xfrm>
            <a:off x="857250" y="6324600"/>
            <a:ext cx="5421213"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Designate a single primary Region</a:t>
            </a:r>
            <a:r>
              <a:rPr lang="en-US" sz="1200" dirty="0">
                <a:solidFill>
                  <a:srgbClr val="374151"/>
                </a:solidFill>
                <a:latin typeface="ui-sans-serif" pitchFamily="34" charset="0"/>
                <a:ea typeface="ui-sans-serif" pitchFamily="34" charset="-122"/>
                <a:cs typeface="ui-sans-serif" pitchFamily="34" charset="-120"/>
              </a:rPr>
              <a:t> for write operations</a:t>
            </a:r>
            <a:endParaRPr lang="en-US" sz="1200" dirty="0"/>
          </a:p>
        </p:txBody>
      </p:sp>
      <p:sp>
        <p:nvSpPr>
          <p:cNvPr id="45" name="Text 20"/>
          <p:cNvSpPr/>
          <p:nvPr/>
        </p:nvSpPr>
        <p:spPr>
          <a:xfrm>
            <a:off x="6648450" y="6324600"/>
            <a:ext cx="5706428" cy="2286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Implement idempotent updates</a:t>
            </a:r>
            <a:r>
              <a:rPr lang="en-US" sz="1200" dirty="0">
                <a:solidFill>
                  <a:srgbClr val="374151"/>
                </a:solidFill>
                <a:latin typeface="ui-sans-serif" pitchFamily="34" charset="0"/>
                <a:ea typeface="ui-sans-serif" pitchFamily="34" charset="-122"/>
                <a:cs typeface="ui-sans-serif" pitchFamily="34" charset="-120"/>
              </a:rPr>
              <a:t> to handle duplicate writes</a:t>
            </a:r>
            <a:endParaRPr lang="en-US" sz="1200" dirty="0"/>
          </a:p>
        </p:txBody>
      </p:sp>
      <p:sp>
        <p:nvSpPr>
          <p:cNvPr id="46" name="Text 21"/>
          <p:cNvSpPr/>
          <p:nvPr/>
        </p:nvSpPr>
        <p:spPr>
          <a:xfrm>
            <a:off x="11606510" y="6785521"/>
            <a:ext cx="473988" cy="205829"/>
          </a:xfrm>
          <a:prstGeom prst="rect">
            <a:avLst/>
          </a:prstGeom>
          <a:noFill/>
          <a:ln/>
        </p:spPr>
        <p:txBody>
          <a:bodyPr vert="horz" wrap="square" lIns="0" tIns="0" rIns="0" bIns="0" rtlCol="0" anchor="t"/>
          <a:lstStyle/>
          <a:p>
            <a:pPr marL="0" indent="0">
              <a:lnSpc>
                <a:spcPts val="1620"/>
              </a:lnSpc>
              <a:buNone/>
            </a:pPr>
            <a:r>
              <a:rPr lang="en-US" sz="1080" dirty="0">
                <a:solidFill>
                  <a:srgbClr val="666666"/>
                </a:solidFill>
                <a:latin typeface="ui-sans-serif" pitchFamily="34" charset="0"/>
                <a:ea typeface="ui-sans-serif" pitchFamily="34" charset="-122"/>
                <a:cs typeface="ui-sans-serif" pitchFamily="34" charset="-120"/>
              </a:rPr>
              <a:t>6 / 13</a:t>
            </a:r>
            <a:endParaRPr lang="en-US" sz="108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0"/>
          </a:xfrm>
          <a:prstGeom prst="rect">
            <a:avLst/>
          </a:prstGeom>
        </p:spPr>
      </p:pic>
      <p:pic>
        <p:nvPicPr>
          <p:cNvPr id="4" name="Image 2" descr="preencoded.png"/>
          <p:cNvPicPr>
            <a:picLocks noChangeAspect="1"/>
          </p:cNvPicPr>
          <p:nvPr/>
        </p:nvPicPr>
        <p:blipFill>
          <a:blip r:embed="rId5"/>
          <a:stretch>
            <a:fillRect/>
          </a:stretch>
        </p:blipFill>
        <p:spPr>
          <a:xfrm>
            <a:off x="304800" y="1524000"/>
            <a:ext cx="5638800" cy="990600"/>
          </a:xfrm>
          <a:prstGeom prst="rect">
            <a:avLst/>
          </a:prstGeom>
        </p:spPr>
      </p:pic>
      <p:pic>
        <p:nvPicPr>
          <p:cNvPr id="5" name="Image 3" descr="preencoded.png"/>
          <p:cNvPicPr>
            <a:picLocks noChangeAspect="1"/>
          </p:cNvPicPr>
          <p:nvPr/>
        </p:nvPicPr>
        <p:blipFill>
          <a:blip r:embed="rId6"/>
          <a:stretch>
            <a:fillRect/>
          </a:stretch>
        </p:blipFill>
        <p:spPr>
          <a:xfrm>
            <a:off x="457200" y="1676400"/>
            <a:ext cx="285601" cy="476250"/>
          </a:xfrm>
          <a:prstGeom prst="rect">
            <a:avLst/>
          </a:prstGeom>
        </p:spPr>
      </p:pic>
      <p:pic>
        <p:nvPicPr>
          <p:cNvPr id="6" name="Image 4" descr="preencoded.png"/>
          <p:cNvPicPr>
            <a:picLocks noChangeAspect="1"/>
          </p:cNvPicPr>
          <p:nvPr/>
        </p:nvPicPr>
        <p:blipFill>
          <a:blip r:embed="rId7"/>
          <a:stretch>
            <a:fillRect/>
          </a:stretch>
        </p:blipFill>
        <p:spPr>
          <a:xfrm>
            <a:off x="485626" y="1800225"/>
            <a:ext cx="228600" cy="228600"/>
          </a:xfrm>
          <a:prstGeom prst="rect">
            <a:avLst/>
          </a:prstGeom>
        </p:spPr>
      </p:pic>
      <p:pic>
        <p:nvPicPr>
          <p:cNvPr id="7" name="Image 5" descr="preencoded.png"/>
          <p:cNvPicPr>
            <a:picLocks noChangeAspect="1"/>
          </p:cNvPicPr>
          <p:nvPr/>
        </p:nvPicPr>
        <p:blipFill>
          <a:blip r:embed="rId5"/>
          <a:stretch>
            <a:fillRect/>
          </a:stretch>
        </p:blipFill>
        <p:spPr>
          <a:xfrm>
            <a:off x="304800" y="2667000"/>
            <a:ext cx="5638800" cy="990600"/>
          </a:xfrm>
          <a:prstGeom prst="rect">
            <a:avLst/>
          </a:prstGeom>
        </p:spPr>
      </p:pic>
      <p:pic>
        <p:nvPicPr>
          <p:cNvPr id="8" name="Image 6" descr="preencoded.png"/>
          <p:cNvPicPr>
            <a:picLocks noChangeAspect="1"/>
          </p:cNvPicPr>
          <p:nvPr/>
        </p:nvPicPr>
        <p:blipFill>
          <a:blip r:embed="rId8"/>
          <a:stretch>
            <a:fillRect/>
          </a:stretch>
        </p:blipFill>
        <p:spPr>
          <a:xfrm>
            <a:off x="457200" y="2819400"/>
            <a:ext cx="279202" cy="476250"/>
          </a:xfrm>
          <a:prstGeom prst="rect">
            <a:avLst/>
          </a:prstGeom>
        </p:spPr>
      </p:pic>
      <p:pic>
        <p:nvPicPr>
          <p:cNvPr id="9" name="Image 7" descr="preencoded.png"/>
          <p:cNvPicPr>
            <a:picLocks noChangeAspect="1"/>
          </p:cNvPicPr>
          <p:nvPr/>
        </p:nvPicPr>
        <p:blipFill>
          <a:blip r:embed="rId9"/>
          <a:stretch>
            <a:fillRect/>
          </a:stretch>
        </p:blipFill>
        <p:spPr>
          <a:xfrm>
            <a:off x="511076" y="2943225"/>
            <a:ext cx="171450" cy="228600"/>
          </a:xfrm>
          <a:prstGeom prst="rect">
            <a:avLst/>
          </a:prstGeom>
        </p:spPr>
      </p:pic>
      <p:pic>
        <p:nvPicPr>
          <p:cNvPr id="10" name="Image 8" descr="preencoded.png"/>
          <p:cNvPicPr>
            <a:picLocks noChangeAspect="1"/>
          </p:cNvPicPr>
          <p:nvPr/>
        </p:nvPicPr>
        <p:blipFill>
          <a:blip r:embed="rId5"/>
          <a:stretch>
            <a:fillRect/>
          </a:stretch>
        </p:blipFill>
        <p:spPr>
          <a:xfrm>
            <a:off x="304800" y="3810000"/>
            <a:ext cx="5638800" cy="990600"/>
          </a:xfrm>
          <a:prstGeom prst="rect">
            <a:avLst/>
          </a:prstGeom>
        </p:spPr>
      </p:pic>
      <p:pic>
        <p:nvPicPr>
          <p:cNvPr id="11" name="Image 9" descr="preencoded.png"/>
          <p:cNvPicPr>
            <a:picLocks noChangeAspect="1"/>
          </p:cNvPicPr>
          <p:nvPr/>
        </p:nvPicPr>
        <p:blipFill>
          <a:blip r:embed="rId10"/>
          <a:stretch>
            <a:fillRect/>
          </a:stretch>
        </p:blipFill>
        <p:spPr>
          <a:xfrm>
            <a:off x="457200" y="3962400"/>
            <a:ext cx="299591" cy="476250"/>
          </a:xfrm>
          <a:prstGeom prst="rect">
            <a:avLst/>
          </a:prstGeom>
        </p:spPr>
      </p:pic>
      <p:pic>
        <p:nvPicPr>
          <p:cNvPr id="12" name="Image 10" descr="preencoded.png"/>
          <p:cNvPicPr>
            <a:picLocks noChangeAspect="1"/>
          </p:cNvPicPr>
          <p:nvPr/>
        </p:nvPicPr>
        <p:blipFill>
          <a:blip r:embed="rId11"/>
          <a:stretch>
            <a:fillRect/>
          </a:stretch>
        </p:blipFill>
        <p:spPr>
          <a:xfrm>
            <a:off x="521196" y="4086225"/>
            <a:ext cx="171450" cy="228600"/>
          </a:xfrm>
          <a:prstGeom prst="rect">
            <a:avLst/>
          </a:prstGeom>
        </p:spPr>
      </p:pic>
      <p:pic>
        <p:nvPicPr>
          <p:cNvPr id="13" name="Image 11" descr="preencoded.png"/>
          <p:cNvPicPr>
            <a:picLocks noChangeAspect="1"/>
          </p:cNvPicPr>
          <p:nvPr/>
        </p:nvPicPr>
        <p:blipFill>
          <a:blip r:embed="rId12"/>
          <a:stretch>
            <a:fillRect/>
          </a:stretch>
        </p:blipFill>
        <p:spPr>
          <a:xfrm>
            <a:off x="6248400" y="1524000"/>
            <a:ext cx="381000" cy="381000"/>
          </a:xfrm>
          <a:prstGeom prst="rect">
            <a:avLst/>
          </a:prstGeom>
        </p:spPr>
      </p:pic>
      <p:pic>
        <p:nvPicPr>
          <p:cNvPr id="14" name="Image 12" descr="preencoded.png"/>
          <p:cNvPicPr>
            <a:picLocks noChangeAspect="1"/>
          </p:cNvPicPr>
          <p:nvPr/>
        </p:nvPicPr>
        <p:blipFill>
          <a:blip r:embed="rId13"/>
          <a:stretch>
            <a:fillRect/>
          </a:stretch>
        </p:blipFill>
        <p:spPr>
          <a:xfrm>
            <a:off x="6372225" y="1623120"/>
            <a:ext cx="133350" cy="182761"/>
          </a:xfrm>
          <a:prstGeom prst="rect">
            <a:avLst/>
          </a:prstGeom>
        </p:spPr>
      </p:pic>
      <p:pic>
        <p:nvPicPr>
          <p:cNvPr id="15" name="Image 13" descr="preencoded.png"/>
          <p:cNvPicPr>
            <a:picLocks noChangeAspect="1"/>
          </p:cNvPicPr>
          <p:nvPr/>
        </p:nvPicPr>
        <p:blipFill>
          <a:blip r:embed="rId14"/>
          <a:stretch>
            <a:fillRect/>
          </a:stretch>
        </p:blipFill>
        <p:spPr>
          <a:xfrm>
            <a:off x="6248400" y="2438400"/>
            <a:ext cx="381000" cy="381000"/>
          </a:xfrm>
          <a:prstGeom prst="rect">
            <a:avLst/>
          </a:prstGeom>
        </p:spPr>
      </p:pic>
      <p:pic>
        <p:nvPicPr>
          <p:cNvPr id="16" name="Image 14" descr="preencoded.png"/>
          <p:cNvPicPr>
            <a:picLocks noChangeAspect="1"/>
          </p:cNvPicPr>
          <p:nvPr/>
        </p:nvPicPr>
        <p:blipFill>
          <a:blip r:embed="rId15"/>
          <a:stretch>
            <a:fillRect/>
          </a:stretch>
        </p:blipFill>
        <p:spPr>
          <a:xfrm>
            <a:off x="6348413" y="2537520"/>
            <a:ext cx="180975" cy="182761"/>
          </a:xfrm>
          <a:prstGeom prst="rect">
            <a:avLst/>
          </a:prstGeom>
        </p:spPr>
      </p:pic>
      <p:pic>
        <p:nvPicPr>
          <p:cNvPr id="17" name="Image 15" descr="preencoded.png"/>
          <p:cNvPicPr>
            <a:picLocks noChangeAspect="1"/>
          </p:cNvPicPr>
          <p:nvPr/>
        </p:nvPicPr>
        <p:blipFill>
          <a:blip r:embed="rId14"/>
          <a:stretch>
            <a:fillRect/>
          </a:stretch>
        </p:blipFill>
        <p:spPr>
          <a:xfrm>
            <a:off x="6248400" y="3352800"/>
            <a:ext cx="381000" cy="381000"/>
          </a:xfrm>
          <a:prstGeom prst="rect">
            <a:avLst/>
          </a:prstGeom>
        </p:spPr>
      </p:pic>
      <p:pic>
        <p:nvPicPr>
          <p:cNvPr id="18" name="Image 16" descr="preencoded.png"/>
          <p:cNvPicPr>
            <a:picLocks noChangeAspect="1"/>
          </p:cNvPicPr>
          <p:nvPr/>
        </p:nvPicPr>
        <p:blipFill>
          <a:blip r:embed="rId16"/>
          <a:stretch>
            <a:fillRect/>
          </a:stretch>
        </p:blipFill>
        <p:spPr>
          <a:xfrm>
            <a:off x="6348413" y="3451920"/>
            <a:ext cx="180975" cy="182761"/>
          </a:xfrm>
          <a:prstGeom prst="rect">
            <a:avLst/>
          </a:prstGeom>
        </p:spPr>
      </p:pic>
      <p:pic>
        <p:nvPicPr>
          <p:cNvPr id="19" name="Image 17" descr="preencoded.png"/>
          <p:cNvPicPr>
            <a:picLocks noChangeAspect="1"/>
          </p:cNvPicPr>
          <p:nvPr/>
        </p:nvPicPr>
        <p:blipFill>
          <a:blip r:embed="rId14"/>
          <a:stretch>
            <a:fillRect/>
          </a:stretch>
        </p:blipFill>
        <p:spPr>
          <a:xfrm>
            <a:off x="6248400" y="4267200"/>
            <a:ext cx="381000" cy="381000"/>
          </a:xfrm>
          <a:prstGeom prst="rect">
            <a:avLst/>
          </a:prstGeom>
        </p:spPr>
      </p:pic>
      <p:pic>
        <p:nvPicPr>
          <p:cNvPr id="20" name="Image 18" descr="preencoded.png"/>
          <p:cNvPicPr>
            <a:picLocks noChangeAspect="1"/>
          </p:cNvPicPr>
          <p:nvPr/>
        </p:nvPicPr>
        <p:blipFill>
          <a:blip r:embed="rId17"/>
          <a:stretch>
            <a:fillRect/>
          </a:stretch>
        </p:blipFill>
        <p:spPr>
          <a:xfrm>
            <a:off x="6324600" y="4366320"/>
            <a:ext cx="228600" cy="182761"/>
          </a:xfrm>
          <a:prstGeom prst="rect">
            <a:avLst/>
          </a:prstGeom>
        </p:spPr>
      </p:pic>
      <p:sp>
        <p:nvSpPr>
          <p:cNvPr id="21" name="Text 0"/>
          <p:cNvSpPr/>
          <p:nvPr/>
        </p:nvSpPr>
        <p:spPr>
          <a:xfrm>
            <a:off x="381000" y="209550"/>
            <a:ext cx="4878467"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Write &amp; Routing Patterns</a:t>
            </a:r>
            <a:endParaRPr lang="en-US" sz="2250" dirty="0"/>
          </a:p>
        </p:txBody>
      </p:sp>
      <p:sp>
        <p:nvSpPr>
          <p:cNvPr id="22" name="Text 1"/>
          <p:cNvSpPr/>
          <p:nvPr/>
        </p:nvSpPr>
        <p:spPr>
          <a:xfrm>
            <a:off x="304800" y="1066800"/>
            <a:ext cx="2260818"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Write Patterns</a:t>
            </a:r>
            <a:endParaRPr lang="en-US" sz="1800" dirty="0"/>
          </a:p>
        </p:txBody>
      </p:sp>
      <p:sp>
        <p:nvSpPr>
          <p:cNvPr id="23" name="Text 2"/>
          <p:cNvSpPr/>
          <p:nvPr/>
        </p:nvSpPr>
        <p:spPr>
          <a:xfrm>
            <a:off x="895201" y="1676400"/>
            <a:ext cx="4895999"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Write to "Any" Region</a:t>
            </a:r>
            <a:endParaRPr lang="en-US" sz="1350" dirty="0"/>
          </a:p>
        </p:txBody>
      </p:sp>
      <p:sp>
        <p:nvSpPr>
          <p:cNvPr id="24" name="Text 3"/>
          <p:cNvSpPr/>
          <p:nvPr/>
        </p:nvSpPr>
        <p:spPr>
          <a:xfrm>
            <a:off x="895201" y="1981200"/>
            <a:ext cx="4895999"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Fully active-active approach allowing writes in any Region. Best for idempotent operations where conflicts are acceptable.</a:t>
            </a:r>
            <a:endParaRPr lang="en-US" sz="1050" dirty="0"/>
          </a:p>
        </p:txBody>
      </p:sp>
      <p:sp>
        <p:nvSpPr>
          <p:cNvPr id="25" name="Text 4"/>
          <p:cNvSpPr/>
          <p:nvPr/>
        </p:nvSpPr>
        <p:spPr>
          <a:xfrm>
            <a:off x="888802" y="2819400"/>
            <a:ext cx="4902398"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Write to "One" Region</a:t>
            </a:r>
            <a:endParaRPr lang="en-US" sz="1350" dirty="0"/>
          </a:p>
        </p:txBody>
      </p:sp>
      <p:sp>
        <p:nvSpPr>
          <p:cNvPr id="26" name="Text 5"/>
          <p:cNvSpPr/>
          <p:nvPr/>
        </p:nvSpPr>
        <p:spPr>
          <a:xfrm>
            <a:off x="888802" y="3124200"/>
            <a:ext cx="4902398"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Active-passive strategy with all writes to a single Region. Best for applications requiring strong consistency and transactions.</a:t>
            </a:r>
            <a:endParaRPr lang="en-US" sz="1050" dirty="0"/>
          </a:p>
        </p:txBody>
      </p:sp>
      <p:sp>
        <p:nvSpPr>
          <p:cNvPr id="27" name="Text 6"/>
          <p:cNvSpPr/>
          <p:nvPr/>
        </p:nvSpPr>
        <p:spPr>
          <a:xfrm>
            <a:off x="909191" y="3962400"/>
            <a:ext cx="4882009"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Write to "Your" Region</a:t>
            </a:r>
            <a:endParaRPr lang="en-US" sz="1350" dirty="0"/>
          </a:p>
        </p:txBody>
      </p:sp>
      <p:sp>
        <p:nvSpPr>
          <p:cNvPr id="28" name="Text 7"/>
          <p:cNvSpPr/>
          <p:nvPr/>
        </p:nvSpPr>
        <p:spPr>
          <a:xfrm>
            <a:off x="909191" y="4267200"/>
            <a:ext cx="4882009"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Active-passive model assigning data subsets to specific Regions. Optimizes for data locality and lower write latency.</a:t>
            </a:r>
            <a:endParaRPr lang="en-US" sz="1050" dirty="0"/>
          </a:p>
        </p:txBody>
      </p:sp>
      <p:sp>
        <p:nvSpPr>
          <p:cNvPr id="29" name="Text 8"/>
          <p:cNvSpPr/>
          <p:nvPr/>
        </p:nvSpPr>
        <p:spPr>
          <a:xfrm>
            <a:off x="6248400" y="1066800"/>
            <a:ext cx="42782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Request Routing Strategies</a:t>
            </a:r>
            <a:endParaRPr lang="en-US" sz="1800" dirty="0"/>
          </a:p>
        </p:txBody>
      </p:sp>
      <p:sp>
        <p:nvSpPr>
          <p:cNvPr id="30" name="Text 9"/>
          <p:cNvSpPr/>
          <p:nvPr/>
        </p:nvSpPr>
        <p:spPr>
          <a:xfrm>
            <a:off x="6772275" y="1524000"/>
            <a:ext cx="51149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Client-Driven Routing</a:t>
            </a:r>
            <a:endParaRPr lang="en-US" sz="1350" dirty="0"/>
          </a:p>
        </p:txBody>
      </p:sp>
      <p:sp>
        <p:nvSpPr>
          <p:cNvPr id="31" name="Text 10"/>
          <p:cNvSpPr/>
          <p:nvPr/>
        </p:nvSpPr>
        <p:spPr>
          <a:xfrm>
            <a:off x="6772275" y="1790700"/>
            <a:ext cx="51149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Client application determines optimal Region based on latency or health checks.</a:t>
            </a:r>
            <a:endParaRPr lang="en-US" sz="1200" dirty="0"/>
          </a:p>
        </p:txBody>
      </p:sp>
      <p:sp>
        <p:nvSpPr>
          <p:cNvPr id="32" name="Text 11"/>
          <p:cNvSpPr/>
          <p:nvPr/>
        </p:nvSpPr>
        <p:spPr>
          <a:xfrm>
            <a:off x="6772275" y="2438400"/>
            <a:ext cx="51149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Compute-Layer Routing</a:t>
            </a:r>
            <a:endParaRPr lang="en-US" sz="1350" dirty="0"/>
          </a:p>
        </p:txBody>
      </p:sp>
      <p:sp>
        <p:nvSpPr>
          <p:cNvPr id="33" name="Text 12"/>
          <p:cNvSpPr/>
          <p:nvPr/>
        </p:nvSpPr>
        <p:spPr>
          <a:xfrm>
            <a:off x="6772275" y="2705100"/>
            <a:ext cx="51149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Application logic decides whether to process locally or forward to another Region.</a:t>
            </a:r>
            <a:endParaRPr lang="en-US" sz="1200" dirty="0"/>
          </a:p>
        </p:txBody>
      </p:sp>
      <p:sp>
        <p:nvSpPr>
          <p:cNvPr id="34" name="Text 13"/>
          <p:cNvSpPr/>
          <p:nvPr/>
        </p:nvSpPr>
        <p:spPr>
          <a:xfrm>
            <a:off x="6772275" y="3352800"/>
            <a:ext cx="51149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Amazon Route 53</a:t>
            </a:r>
            <a:endParaRPr lang="en-US" sz="1350" dirty="0"/>
          </a:p>
        </p:txBody>
      </p:sp>
      <p:sp>
        <p:nvSpPr>
          <p:cNvPr id="35" name="Text 14"/>
          <p:cNvSpPr/>
          <p:nvPr/>
        </p:nvSpPr>
        <p:spPr>
          <a:xfrm>
            <a:off x="6772275" y="3619500"/>
            <a:ext cx="51149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DNS-based routing policies for latency or geographic routing to the nearest healthy endpoint.</a:t>
            </a:r>
            <a:endParaRPr lang="en-US" sz="1200" dirty="0"/>
          </a:p>
        </p:txBody>
      </p:sp>
      <p:sp>
        <p:nvSpPr>
          <p:cNvPr id="36" name="Text 15"/>
          <p:cNvSpPr/>
          <p:nvPr/>
        </p:nvSpPr>
        <p:spPr>
          <a:xfrm>
            <a:off x="6772275" y="4267200"/>
            <a:ext cx="51149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AWS Global Accelerator</a:t>
            </a:r>
            <a:endParaRPr lang="en-US" sz="1350" dirty="0"/>
          </a:p>
        </p:txBody>
      </p:sp>
      <p:sp>
        <p:nvSpPr>
          <p:cNvPr id="37" name="Text 16"/>
          <p:cNvSpPr/>
          <p:nvPr/>
        </p:nvSpPr>
        <p:spPr>
          <a:xfrm>
            <a:off x="6772275" y="4533900"/>
            <a:ext cx="51149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Routes traffic through AWS edge locations for optimized, latency-aware routing.</a:t>
            </a:r>
            <a:endParaRPr lang="en-US" sz="1200" dirty="0"/>
          </a:p>
        </p:txBody>
      </p:sp>
      <p:sp>
        <p:nvSpPr>
          <p:cNvPr id="38" name="Text 17"/>
          <p:cNvSpPr/>
          <p:nvPr/>
        </p:nvSpPr>
        <p:spPr>
          <a:xfrm>
            <a:off x="11606510" y="6461671"/>
            <a:ext cx="473988" cy="205829"/>
          </a:xfrm>
          <a:prstGeom prst="rect">
            <a:avLst/>
          </a:prstGeom>
          <a:noFill/>
          <a:ln/>
        </p:spPr>
        <p:txBody>
          <a:bodyPr vert="horz" wrap="square" lIns="0" tIns="0" rIns="0" bIns="0" rtlCol="0" anchor="t"/>
          <a:lstStyle/>
          <a:p>
            <a:pPr marL="0" indent="0">
              <a:lnSpc>
                <a:spcPts val="1620"/>
              </a:lnSpc>
              <a:buNone/>
            </a:pPr>
            <a:r>
              <a:rPr lang="en-US" sz="1080" dirty="0">
                <a:solidFill>
                  <a:srgbClr val="666666"/>
                </a:solidFill>
                <a:latin typeface="ui-sans-serif" pitchFamily="34" charset="0"/>
                <a:ea typeface="ui-sans-serif" pitchFamily="34" charset="-122"/>
                <a:cs typeface="ui-sans-serif" pitchFamily="34" charset="-120"/>
              </a:rPr>
              <a:t>7 / 13</a:t>
            </a:r>
            <a:endParaRPr lang="en-US" sz="108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0"/>
          </a:xfrm>
          <a:prstGeom prst="rect">
            <a:avLst/>
          </a:prstGeom>
        </p:spPr>
      </p:pic>
      <p:pic>
        <p:nvPicPr>
          <p:cNvPr id="4" name="Image 2" descr="preencoded.png"/>
          <p:cNvPicPr>
            <a:picLocks noChangeAspect="1"/>
          </p:cNvPicPr>
          <p:nvPr/>
        </p:nvPicPr>
        <p:blipFill>
          <a:blip r:embed="rId5"/>
          <a:stretch>
            <a:fillRect/>
          </a:stretch>
        </p:blipFill>
        <p:spPr>
          <a:xfrm>
            <a:off x="304800" y="1066800"/>
            <a:ext cx="2316361" cy="457200"/>
          </a:xfrm>
          <a:prstGeom prst="rect">
            <a:avLst/>
          </a:prstGeom>
        </p:spPr>
      </p:pic>
      <p:pic>
        <p:nvPicPr>
          <p:cNvPr id="5" name="Image 3" descr="preencoded.png"/>
          <p:cNvPicPr>
            <a:picLocks noChangeAspect="1"/>
          </p:cNvPicPr>
          <p:nvPr/>
        </p:nvPicPr>
        <p:blipFill>
          <a:blip r:embed="rId6"/>
          <a:stretch>
            <a:fillRect/>
          </a:stretch>
        </p:blipFill>
        <p:spPr>
          <a:xfrm>
            <a:off x="2621161" y="1066800"/>
            <a:ext cx="4632871" cy="457200"/>
          </a:xfrm>
          <a:prstGeom prst="rect">
            <a:avLst/>
          </a:prstGeom>
        </p:spPr>
      </p:pic>
      <p:pic>
        <p:nvPicPr>
          <p:cNvPr id="6" name="Image 4" descr="preencoded.png"/>
          <p:cNvPicPr>
            <a:picLocks noChangeAspect="1"/>
          </p:cNvPicPr>
          <p:nvPr/>
        </p:nvPicPr>
        <p:blipFill>
          <a:blip r:embed="rId6"/>
          <a:stretch>
            <a:fillRect/>
          </a:stretch>
        </p:blipFill>
        <p:spPr>
          <a:xfrm>
            <a:off x="7254032" y="1066800"/>
            <a:ext cx="4633168" cy="457200"/>
          </a:xfrm>
          <a:prstGeom prst="rect">
            <a:avLst/>
          </a:prstGeom>
        </p:spPr>
      </p:pic>
      <p:pic>
        <p:nvPicPr>
          <p:cNvPr id="7" name="Image 5" descr="preencoded.png"/>
          <p:cNvPicPr>
            <a:picLocks noChangeAspect="1"/>
          </p:cNvPicPr>
          <p:nvPr/>
        </p:nvPicPr>
        <p:blipFill>
          <a:blip r:embed="rId7"/>
          <a:stretch>
            <a:fillRect/>
          </a:stretch>
        </p:blipFill>
        <p:spPr>
          <a:xfrm>
            <a:off x="304800" y="1524000"/>
            <a:ext cx="2316361" cy="571500"/>
          </a:xfrm>
          <a:prstGeom prst="rect">
            <a:avLst/>
          </a:prstGeom>
        </p:spPr>
      </p:pic>
      <p:pic>
        <p:nvPicPr>
          <p:cNvPr id="8" name="Image 6" descr="preencoded.png"/>
          <p:cNvPicPr>
            <a:picLocks noChangeAspect="1"/>
          </p:cNvPicPr>
          <p:nvPr/>
        </p:nvPicPr>
        <p:blipFill>
          <a:blip r:embed="rId8"/>
          <a:stretch>
            <a:fillRect/>
          </a:stretch>
        </p:blipFill>
        <p:spPr>
          <a:xfrm>
            <a:off x="2621161" y="1524000"/>
            <a:ext cx="4632871" cy="571500"/>
          </a:xfrm>
          <a:prstGeom prst="rect">
            <a:avLst/>
          </a:prstGeom>
        </p:spPr>
      </p:pic>
      <p:pic>
        <p:nvPicPr>
          <p:cNvPr id="9" name="Image 7" descr="preencoded.png"/>
          <p:cNvPicPr>
            <a:picLocks noChangeAspect="1"/>
          </p:cNvPicPr>
          <p:nvPr/>
        </p:nvPicPr>
        <p:blipFill>
          <a:blip r:embed="rId9"/>
          <a:stretch>
            <a:fillRect/>
          </a:stretch>
        </p:blipFill>
        <p:spPr>
          <a:xfrm>
            <a:off x="2735461" y="1638300"/>
            <a:ext cx="342900" cy="342900"/>
          </a:xfrm>
          <a:prstGeom prst="rect">
            <a:avLst/>
          </a:prstGeom>
        </p:spPr>
      </p:pic>
      <p:pic>
        <p:nvPicPr>
          <p:cNvPr id="10" name="Image 8" descr="preencoded.png"/>
          <p:cNvPicPr>
            <a:picLocks noChangeAspect="1"/>
          </p:cNvPicPr>
          <p:nvPr/>
        </p:nvPicPr>
        <p:blipFill>
          <a:blip r:embed="rId10"/>
          <a:stretch>
            <a:fillRect/>
          </a:stretch>
        </p:blipFill>
        <p:spPr>
          <a:xfrm>
            <a:off x="2830711" y="1733550"/>
            <a:ext cx="152400" cy="152400"/>
          </a:xfrm>
          <a:prstGeom prst="rect">
            <a:avLst/>
          </a:prstGeom>
        </p:spPr>
      </p:pic>
      <p:pic>
        <p:nvPicPr>
          <p:cNvPr id="11" name="Image 9" descr="preencoded.png"/>
          <p:cNvPicPr>
            <a:picLocks noChangeAspect="1"/>
          </p:cNvPicPr>
          <p:nvPr/>
        </p:nvPicPr>
        <p:blipFill>
          <a:blip r:embed="rId11"/>
          <a:stretch>
            <a:fillRect/>
          </a:stretch>
        </p:blipFill>
        <p:spPr>
          <a:xfrm>
            <a:off x="7254032" y="1524000"/>
            <a:ext cx="4633168" cy="571500"/>
          </a:xfrm>
          <a:prstGeom prst="rect">
            <a:avLst/>
          </a:prstGeom>
        </p:spPr>
      </p:pic>
      <p:pic>
        <p:nvPicPr>
          <p:cNvPr id="12" name="Image 10" descr="preencoded.png"/>
          <p:cNvPicPr>
            <a:picLocks noChangeAspect="1"/>
          </p:cNvPicPr>
          <p:nvPr/>
        </p:nvPicPr>
        <p:blipFill>
          <a:blip r:embed="rId12"/>
          <a:stretch>
            <a:fillRect/>
          </a:stretch>
        </p:blipFill>
        <p:spPr>
          <a:xfrm>
            <a:off x="7368332" y="1638300"/>
            <a:ext cx="342900" cy="342900"/>
          </a:xfrm>
          <a:prstGeom prst="rect">
            <a:avLst/>
          </a:prstGeom>
        </p:spPr>
      </p:pic>
      <p:pic>
        <p:nvPicPr>
          <p:cNvPr id="13" name="Image 11" descr="preencoded.png"/>
          <p:cNvPicPr>
            <a:picLocks noChangeAspect="1"/>
          </p:cNvPicPr>
          <p:nvPr/>
        </p:nvPicPr>
        <p:blipFill>
          <a:blip r:embed="rId13"/>
          <a:stretch>
            <a:fillRect/>
          </a:stretch>
        </p:blipFill>
        <p:spPr>
          <a:xfrm>
            <a:off x="7463582" y="173355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304800" y="2095500"/>
            <a:ext cx="11582400" cy="571500"/>
          </a:xfrm>
          <a:prstGeom prst="rect">
            <a:avLst/>
          </a:prstGeom>
        </p:spPr>
      </p:pic>
      <p:pic>
        <p:nvPicPr>
          <p:cNvPr id="15" name="Image 13" descr="preencoded.png"/>
          <p:cNvPicPr>
            <a:picLocks noChangeAspect="1"/>
          </p:cNvPicPr>
          <p:nvPr/>
        </p:nvPicPr>
        <p:blipFill>
          <a:blip r:embed="rId7"/>
          <a:stretch>
            <a:fillRect/>
          </a:stretch>
        </p:blipFill>
        <p:spPr>
          <a:xfrm>
            <a:off x="304800" y="2095500"/>
            <a:ext cx="2316361" cy="571500"/>
          </a:xfrm>
          <a:prstGeom prst="rect">
            <a:avLst/>
          </a:prstGeom>
        </p:spPr>
      </p:pic>
      <p:pic>
        <p:nvPicPr>
          <p:cNvPr id="16" name="Image 14" descr="preencoded.png"/>
          <p:cNvPicPr>
            <a:picLocks noChangeAspect="1"/>
          </p:cNvPicPr>
          <p:nvPr/>
        </p:nvPicPr>
        <p:blipFill>
          <a:blip r:embed="rId8"/>
          <a:stretch>
            <a:fillRect/>
          </a:stretch>
        </p:blipFill>
        <p:spPr>
          <a:xfrm>
            <a:off x="2621161" y="2095500"/>
            <a:ext cx="4632871" cy="571500"/>
          </a:xfrm>
          <a:prstGeom prst="rect">
            <a:avLst/>
          </a:prstGeom>
        </p:spPr>
      </p:pic>
      <p:pic>
        <p:nvPicPr>
          <p:cNvPr id="17" name="Image 15" descr="preencoded.png"/>
          <p:cNvPicPr>
            <a:picLocks noChangeAspect="1"/>
          </p:cNvPicPr>
          <p:nvPr/>
        </p:nvPicPr>
        <p:blipFill>
          <a:blip r:embed="rId15"/>
          <a:stretch>
            <a:fillRect/>
          </a:stretch>
        </p:blipFill>
        <p:spPr>
          <a:xfrm>
            <a:off x="2735461" y="2209800"/>
            <a:ext cx="342900" cy="342900"/>
          </a:xfrm>
          <a:prstGeom prst="rect">
            <a:avLst/>
          </a:prstGeom>
        </p:spPr>
      </p:pic>
      <p:pic>
        <p:nvPicPr>
          <p:cNvPr id="18" name="Image 16" descr="preencoded.png"/>
          <p:cNvPicPr>
            <a:picLocks noChangeAspect="1"/>
          </p:cNvPicPr>
          <p:nvPr/>
        </p:nvPicPr>
        <p:blipFill>
          <a:blip r:embed="rId16"/>
          <a:stretch>
            <a:fillRect/>
          </a:stretch>
        </p:blipFill>
        <p:spPr>
          <a:xfrm>
            <a:off x="2821186" y="2305050"/>
            <a:ext cx="171450" cy="152400"/>
          </a:xfrm>
          <a:prstGeom prst="rect">
            <a:avLst/>
          </a:prstGeom>
        </p:spPr>
      </p:pic>
      <p:pic>
        <p:nvPicPr>
          <p:cNvPr id="19" name="Image 17" descr="preencoded.png"/>
          <p:cNvPicPr>
            <a:picLocks noChangeAspect="1"/>
          </p:cNvPicPr>
          <p:nvPr/>
        </p:nvPicPr>
        <p:blipFill>
          <a:blip r:embed="rId11"/>
          <a:stretch>
            <a:fillRect/>
          </a:stretch>
        </p:blipFill>
        <p:spPr>
          <a:xfrm>
            <a:off x="7254032" y="2095500"/>
            <a:ext cx="4633168" cy="571500"/>
          </a:xfrm>
          <a:prstGeom prst="rect">
            <a:avLst/>
          </a:prstGeom>
        </p:spPr>
      </p:pic>
      <p:pic>
        <p:nvPicPr>
          <p:cNvPr id="20" name="Image 18" descr="preencoded.png"/>
          <p:cNvPicPr>
            <a:picLocks noChangeAspect="1"/>
          </p:cNvPicPr>
          <p:nvPr/>
        </p:nvPicPr>
        <p:blipFill>
          <a:blip r:embed="rId17"/>
          <a:stretch>
            <a:fillRect/>
          </a:stretch>
        </p:blipFill>
        <p:spPr>
          <a:xfrm>
            <a:off x="7368332" y="2209800"/>
            <a:ext cx="342900" cy="342900"/>
          </a:xfrm>
          <a:prstGeom prst="rect">
            <a:avLst/>
          </a:prstGeom>
        </p:spPr>
      </p:pic>
      <p:pic>
        <p:nvPicPr>
          <p:cNvPr id="21" name="Image 19" descr="preencoded.png"/>
          <p:cNvPicPr>
            <a:picLocks noChangeAspect="1"/>
          </p:cNvPicPr>
          <p:nvPr/>
        </p:nvPicPr>
        <p:blipFill>
          <a:blip r:embed="rId18"/>
          <a:stretch>
            <a:fillRect/>
          </a:stretch>
        </p:blipFill>
        <p:spPr>
          <a:xfrm>
            <a:off x="7492157" y="2305050"/>
            <a:ext cx="95250" cy="152400"/>
          </a:xfrm>
          <a:prstGeom prst="rect">
            <a:avLst/>
          </a:prstGeom>
        </p:spPr>
      </p:pic>
      <p:pic>
        <p:nvPicPr>
          <p:cNvPr id="22" name="Image 20" descr="preencoded.png"/>
          <p:cNvPicPr>
            <a:picLocks noChangeAspect="1"/>
          </p:cNvPicPr>
          <p:nvPr/>
        </p:nvPicPr>
        <p:blipFill>
          <a:blip r:embed="rId7"/>
          <a:stretch>
            <a:fillRect/>
          </a:stretch>
        </p:blipFill>
        <p:spPr>
          <a:xfrm>
            <a:off x="304800" y="2667000"/>
            <a:ext cx="2316361" cy="571500"/>
          </a:xfrm>
          <a:prstGeom prst="rect">
            <a:avLst/>
          </a:prstGeom>
        </p:spPr>
      </p:pic>
      <p:pic>
        <p:nvPicPr>
          <p:cNvPr id="23" name="Image 21" descr="preencoded.png"/>
          <p:cNvPicPr>
            <a:picLocks noChangeAspect="1"/>
          </p:cNvPicPr>
          <p:nvPr/>
        </p:nvPicPr>
        <p:blipFill>
          <a:blip r:embed="rId8"/>
          <a:stretch>
            <a:fillRect/>
          </a:stretch>
        </p:blipFill>
        <p:spPr>
          <a:xfrm>
            <a:off x="2621161" y="2667000"/>
            <a:ext cx="4632871" cy="571500"/>
          </a:xfrm>
          <a:prstGeom prst="rect">
            <a:avLst/>
          </a:prstGeom>
        </p:spPr>
      </p:pic>
      <p:pic>
        <p:nvPicPr>
          <p:cNvPr id="24" name="Image 22" descr="preencoded.png"/>
          <p:cNvPicPr>
            <a:picLocks noChangeAspect="1"/>
          </p:cNvPicPr>
          <p:nvPr/>
        </p:nvPicPr>
        <p:blipFill>
          <a:blip r:embed="rId9"/>
          <a:stretch>
            <a:fillRect/>
          </a:stretch>
        </p:blipFill>
        <p:spPr>
          <a:xfrm>
            <a:off x="2735461" y="2781300"/>
            <a:ext cx="342900" cy="342900"/>
          </a:xfrm>
          <a:prstGeom prst="rect">
            <a:avLst/>
          </a:prstGeom>
        </p:spPr>
      </p:pic>
      <p:pic>
        <p:nvPicPr>
          <p:cNvPr id="25" name="Image 23" descr="preencoded.png"/>
          <p:cNvPicPr>
            <a:picLocks noChangeAspect="1"/>
          </p:cNvPicPr>
          <p:nvPr/>
        </p:nvPicPr>
        <p:blipFill>
          <a:blip r:embed="rId19"/>
          <a:stretch>
            <a:fillRect/>
          </a:stretch>
        </p:blipFill>
        <p:spPr>
          <a:xfrm>
            <a:off x="2811661" y="2876550"/>
            <a:ext cx="190500" cy="152400"/>
          </a:xfrm>
          <a:prstGeom prst="rect">
            <a:avLst/>
          </a:prstGeom>
        </p:spPr>
      </p:pic>
      <p:pic>
        <p:nvPicPr>
          <p:cNvPr id="26" name="Image 24" descr="preencoded.png"/>
          <p:cNvPicPr>
            <a:picLocks noChangeAspect="1"/>
          </p:cNvPicPr>
          <p:nvPr/>
        </p:nvPicPr>
        <p:blipFill>
          <a:blip r:embed="rId11"/>
          <a:stretch>
            <a:fillRect/>
          </a:stretch>
        </p:blipFill>
        <p:spPr>
          <a:xfrm>
            <a:off x="7254032" y="2667000"/>
            <a:ext cx="4633168" cy="571500"/>
          </a:xfrm>
          <a:prstGeom prst="rect">
            <a:avLst/>
          </a:prstGeom>
        </p:spPr>
      </p:pic>
      <p:pic>
        <p:nvPicPr>
          <p:cNvPr id="27" name="Image 25" descr="preencoded.png"/>
          <p:cNvPicPr>
            <a:picLocks noChangeAspect="1"/>
          </p:cNvPicPr>
          <p:nvPr/>
        </p:nvPicPr>
        <p:blipFill>
          <a:blip r:embed="rId12"/>
          <a:stretch>
            <a:fillRect/>
          </a:stretch>
        </p:blipFill>
        <p:spPr>
          <a:xfrm>
            <a:off x="7368332" y="2781300"/>
            <a:ext cx="342900" cy="342900"/>
          </a:xfrm>
          <a:prstGeom prst="rect">
            <a:avLst/>
          </a:prstGeom>
        </p:spPr>
      </p:pic>
      <p:pic>
        <p:nvPicPr>
          <p:cNvPr id="28" name="Image 26" descr="preencoded.png"/>
          <p:cNvPicPr>
            <a:picLocks noChangeAspect="1"/>
          </p:cNvPicPr>
          <p:nvPr/>
        </p:nvPicPr>
        <p:blipFill>
          <a:blip r:embed="rId20"/>
          <a:stretch>
            <a:fillRect/>
          </a:stretch>
        </p:blipFill>
        <p:spPr>
          <a:xfrm>
            <a:off x="7473107" y="2876550"/>
            <a:ext cx="133350" cy="152400"/>
          </a:xfrm>
          <a:prstGeom prst="rect">
            <a:avLst/>
          </a:prstGeom>
        </p:spPr>
      </p:pic>
      <p:pic>
        <p:nvPicPr>
          <p:cNvPr id="29" name="Image 27" descr="preencoded.png"/>
          <p:cNvPicPr>
            <a:picLocks noChangeAspect="1"/>
          </p:cNvPicPr>
          <p:nvPr/>
        </p:nvPicPr>
        <p:blipFill>
          <a:blip r:embed="rId14"/>
          <a:stretch>
            <a:fillRect/>
          </a:stretch>
        </p:blipFill>
        <p:spPr>
          <a:xfrm>
            <a:off x="304800" y="3238500"/>
            <a:ext cx="11582400" cy="571500"/>
          </a:xfrm>
          <a:prstGeom prst="rect">
            <a:avLst/>
          </a:prstGeom>
        </p:spPr>
      </p:pic>
      <p:pic>
        <p:nvPicPr>
          <p:cNvPr id="30" name="Image 28" descr="preencoded.png"/>
          <p:cNvPicPr>
            <a:picLocks noChangeAspect="1"/>
          </p:cNvPicPr>
          <p:nvPr/>
        </p:nvPicPr>
        <p:blipFill>
          <a:blip r:embed="rId7"/>
          <a:stretch>
            <a:fillRect/>
          </a:stretch>
        </p:blipFill>
        <p:spPr>
          <a:xfrm>
            <a:off x="304800" y="3238500"/>
            <a:ext cx="2316361" cy="571500"/>
          </a:xfrm>
          <a:prstGeom prst="rect">
            <a:avLst/>
          </a:prstGeom>
        </p:spPr>
      </p:pic>
      <p:pic>
        <p:nvPicPr>
          <p:cNvPr id="31" name="Image 29" descr="preencoded.png"/>
          <p:cNvPicPr>
            <a:picLocks noChangeAspect="1"/>
          </p:cNvPicPr>
          <p:nvPr/>
        </p:nvPicPr>
        <p:blipFill>
          <a:blip r:embed="rId8"/>
          <a:stretch>
            <a:fillRect/>
          </a:stretch>
        </p:blipFill>
        <p:spPr>
          <a:xfrm>
            <a:off x="2621161" y="3238500"/>
            <a:ext cx="4632871" cy="571500"/>
          </a:xfrm>
          <a:prstGeom prst="rect">
            <a:avLst/>
          </a:prstGeom>
        </p:spPr>
      </p:pic>
      <p:pic>
        <p:nvPicPr>
          <p:cNvPr id="32" name="Image 30" descr="preencoded.png"/>
          <p:cNvPicPr>
            <a:picLocks noChangeAspect="1"/>
          </p:cNvPicPr>
          <p:nvPr/>
        </p:nvPicPr>
        <p:blipFill>
          <a:blip r:embed="rId9"/>
          <a:stretch>
            <a:fillRect/>
          </a:stretch>
        </p:blipFill>
        <p:spPr>
          <a:xfrm>
            <a:off x="2735461" y="3352800"/>
            <a:ext cx="342900" cy="342900"/>
          </a:xfrm>
          <a:prstGeom prst="rect">
            <a:avLst/>
          </a:prstGeom>
        </p:spPr>
      </p:pic>
      <p:pic>
        <p:nvPicPr>
          <p:cNvPr id="33" name="Image 31" descr="preencoded.png"/>
          <p:cNvPicPr>
            <a:picLocks noChangeAspect="1"/>
          </p:cNvPicPr>
          <p:nvPr/>
        </p:nvPicPr>
        <p:blipFill>
          <a:blip r:embed="rId21"/>
          <a:stretch>
            <a:fillRect/>
          </a:stretch>
        </p:blipFill>
        <p:spPr>
          <a:xfrm>
            <a:off x="2830711" y="3448050"/>
            <a:ext cx="152400" cy="152400"/>
          </a:xfrm>
          <a:prstGeom prst="rect">
            <a:avLst/>
          </a:prstGeom>
        </p:spPr>
      </p:pic>
      <p:pic>
        <p:nvPicPr>
          <p:cNvPr id="34" name="Image 32" descr="preencoded.png"/>
          <p:cNvPicPr>
            <a:picLocks noChangeAspect="1"/>
          </p:cNvPicPr>
          <p:nvPr/>
        </p:nvPicPr>
        <p:blipFill>
          <a:blip r:embed="rId11"/>
          <a:stretch>
            <a:fillRect/>
          </a:stretch>
        </p:blipFill>
        <p:spPr>
          <a:xfrm>
            <a:off x="7254032" y="3238500"/>
            <a:ext cx="4633168" cy="571500"/>
          </a:xfrm>
          <a:prstGeom prst="rect">
            <a:avLst/>
          </a:prstGeom>
        </p:spPr>
      </p:pic>
      <p:pic>
        <p:nvPicPr>
          <p:cNvPr id="35" name="Image 33" descr="preencoded.png"/>
          <p:cNvPicPr>
            <a:picLocks noChangeAspect="1"/>
          </p:cNvPicPr>
          <p:nvPr/>
        </p:nvPicPr>
        <p:blipFill>
          <a:blip r:embed="rId12"/>
          <a:stretch>
            <a:fillRect/>
          </a:stretch>
        </p:blipFill>
        <p:spPr>
          <a:xfrm>
            <a:off x="7368332" y="3352800"/>
            <a:ext cx="342900" cy="342900"/>
          </a:xfrm>
          <a:prstGeom prst="rect">
            <a:avLst/>
          </a:prstGeom>
        </p:spPr>
      </p:pic>
      <p:pic>
        <p:nvPicPr>
          <p:cNvPr id="36" name="Image 34" descr="preencoded.png"/>
          <p:cNvPicPr>
            <a:picLocks noChangeAspect="1"/>
          </p:cNvPicPr>
          <p:nvPr/>
        </p:nvPicPr>
        <p:blipFill>
          <a:blip r:embed="rId22"/>
          <a:stretch>
            <a:fillRect/>
          </a:stretch>
        </p:blipFill>
        <p:spPr>
          <a:xfrm>
            <a:off x="7444532" y="3448050"/>
            <a:ext cx="190500" cy="152400"/>
          </a:xfrm>
          <a:prstGeom prst="rect">
            <a:avLst/>
          </a:prstGeom>
        </p:spPr>
      </p:pic>
      <p:pic>
        <p:nvPicPr>
          <p:cNvPr id="37" name="Image 35" descr="preencoded.png"/>
          <p:cNvPicPr>
            <a:picLocks noChangeAspect="1"/>
          </p:cNvPicPr>
          <p:nvPr/>
        </p:nvPicPr>
        <p:blipFill>
          <a:blip r:embed="rId23"/>
          <a:stretch>
            <a:fillRect/>
          </a:stretch>
        </p:blipFill>
        <p:spPr>
          <a:xfrm>
            <a:off x="304800" y="4114800"/>
            <a:ext cx="5676900" cy="1466850"/>
          </a:xfrm>
          <a:prstGeom prst="rect">
            <a:avLst/>
          </a:prstGeom>
        </p:spPr>
      </p:pic>
      <p:pic>
        <p:nvPicPr>
          <p:cNvPr id="38" name="Image 36" descr="preencoded.png"/>
          <p:cNvPicPr>
            <a:picLocks noChangeAspect="1"/>
          </p:cNvPicPr>
          <p:nvPr/>
        </p:nvPicPr>
        <p:blipFill>
          <a:blip r:embed="rId24"/>
          <a:stretch>
            <a:fillRect/>
          </a:stretch>
        </p:blipFill>
        <p:spPr>
          <a:xfrm>
            <a:off x="447675" y="4286250"/>
            <a:ext cx="171450" cy="171450"/>
          </a:xfrm>
          <a:prstGeom prst="rect">
            <a:avLst/>
          </a:prstGeom>
        </p:spPr>
      </p:pic>
      <p:pic>
        <p:nvPicPr>
          <p:cNvPr id="39" name="Image 37" descr="preencoded.png"/>
          <p:cNvPicPr>
            <a:picLocks noChangeAspect="1"/>
          </p:cNvPicPr>
          <p:nvPr/>
        </p:nvPicPr>
        <p:blipFill>
          <a:blip r:embed="rId25"/>
          <a:stretch>
            <a:fillRect/>
          </a:stretch>
        </p:blipFill>
        <p:spPr>
          <a:xfrm>
            <a:off x="447675" y="4638675"/>
            <a:ext cx="152400" cy="152400"/>
          </a:xfrm>
          <a:prstGeom prst="rect">
            <a:avLst/>
          </a:prstGeom>
        </p:spPr>
      </p:pic>
      <p:pic>
        <p:nvPicPr>
          <p:cNvPr id="40" name="Image 38" descr="preencoded.png"/>
          <p:cNvPicPr>
            <a:picLocks noChangeAspect="1"/>
          </p:cNvPicPr>
          <p:nvPr/>
        </p:nvPicPr>
        <p:blipFill>
          <a:blip r:embed="rId26"/>
          <a:stretch>
            <a:fillRect/>
          </a:stretch>
        </p:blipFill>
        <p:spPr>
          <a:xfrm>
            <a:off x="447675" y="4943475"/>
            <a:ext cx="171450" cy="152400"/>
          </a:xfrm>
          <a:prstGeom prst="rect">
            <a:avLst/>
          </a:prstGeom>
        </p:spPr>
      </p:pic>
      <p:pic>
        <p:nvPicPr>
          <p:cNvPr id="41" name="Image 39" descr="preencoded.png"/>
          <p:cNvPicPr>
            <a:picLocks noChangeAspect="1"/>
          </p:cNvPicPr>
          <p:nvPr/>
        </p:nvPicPr>
        <p:blipFill>
          <a:blip r:embed="rId27"/>
          <a:stretch>
            <a:fillRect/>
          </a:stretch>
        </p:blipFill>
        <p:spPr>
          <a:xfrm>
            <a:off x="447675" y="5248275"/>
            <a:ext cx="152400" cy="152400"/>
          </a:xfrm>
          <a:prstGeom prst="rect">
            <a:avLst/>
          </a:prstGeom>
        </p:spPr>
      </p:pic>
      <p:pic>
        <p:nvPicPr>
          <p:cNvPr id="42" name="Image 40" descr="preencoded.png"/>
          <p:cNvPicPr>
            <a:picLocks noChangeAspect="1"/>
          </p:cNvPicPr>
          <p:nvPr/>
        </p:nvPicPr>
        <p:blipFill>
          <a:blip r:embed="rId23"/>
          <a:stretch>
            <a:fillRect/>
          </a:stretch>
        </p:blipFill>
        <p:spPr>
          <a:xfrm>
            <a:off x="6210300" y="4114800"/>
            <a:ext cx="5676900" cy="1466850"/>
          </a:xfrm>
          <a:prstGeom prst="rect">
            <a:avLst/>
          </a:prstGeom>
        </p:spPr>
      </p:pic>
      <p:pic>
        <p:nvPicPr>
          <p:cNvPr id="43" name="Image 41" descr="preencoded.png"/>
          <p:cNvPicPr>
            <a:picLocks noChangeAspect="1"/>
          </p:cNvPicPr>
          <p:nvPr/>
        </p:nvPicPr>
        <p:blipFill>
          <a:blip r:embed="rId24"/>
          <a:stretch>
            <a:fillRect/>
          </a:stretch>
        </p:blipFill>
        <p:spPr>
          <a:xfrm>
            <a:off x="6353175" y="4286250"/>
            <a:ext cx="171450" cy="171450"/>
          </a:xfrm>
          <a:prstGeom prst="rect">
            <a:avLst/>
          </a:prstGeom>
        </p:spPr>
      </p:pic>
      <p:pic>
        <p:nvPicPr>
          <p:cNvPr id="44" name="Image 42" descr="preencoded.png"/>
          <p:cNvPicPr>
            <a:picLocks noChangeAspect="1"/>
          </p:cNvPicPr>
          <p:nvPr/>
        </p:nvPicPr>
        <p:blipFill>
          <a:blip r:embed="rId28"/>
          <a:stretch>
            <a:fillRect/>
          </a:stretch>
        </p:blipFill>
        <p:spPr>
          <a:xfrm>
            <a:off x="6353175" y="4638675"/>
            <a:ext cx="152400" cy="152400"/>
          </a:xfrm>
          <a:prstGeom prst="rect">
            <a:avLst/>
          </a:prstGeom>
        </p:spPr>
      </p:pic>
      <p:pic>
        <p:nvPicPr>
          <p:cNvPr id="45" name="Image 43" descr="preencoded.png"/>
          <p:cNvPicPr>
            <a:picLocks noChangeAspect="1"/>
          </p:cNvPicPr>
          <p:nvPr/>
        </p:nvPicPr>
        <p:blipFill>
          <a:blip r:embed="rId29"/>
          <a:stretch>
            <a:fillRect/>
          </a:stretch>
        </p:blipFill>
        <p:spPr>
          <a:xfrm>
            <a:off x="6353175" y="4943475"/>
            <a:ext cx="171450" cy="152400"/>
          </a:xfrm>
          <a:prstGeom prst="rect">
            <a:avLst/>
          </a:prstGeom>
        </p:spPr>
      </p:pic>
      <p:pic>
        <p:nvPicPr>
          <p:cNvPr id="46" name="Image 44" descr="preencoded.png"/>
          <p:cNvPicPr>
            <a:picLocks noChangeAspect="1"/>
          </p:cNvPicPr>
          <p:nvPr/>
        </p:nvPicPr>
        <p:blipFill>
          <a:blip r:embed="rId30"/>
          <a:stretch>
            <a:fillRect/>
          </a:stretch>
        </p:blipFill>
        <p:spPr>
          <a:xfrm>
            <a:off x="6353175" y="5248275"/>
            <a:ext cx="152400" cy="152400"/>
          </a:xfrm>
          <a:prstGeom prst="rect">
            <a:avLst/>
          </a:prstGeom>
        </p:spPr>
      </p:pic>
      <p:sp>
        <p:nvSpPr>
          <p:cNvPr id="47" name="Text 0"/>
          <p:cNvSpPr/>
          <p:nvPr/>
        </p:nvSpPr>
        <p:spPr>
          <a:xfrm>
            <a:off x="381000" y="209550"/>
            <a:ext cx="4971157"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Global Tables vs. Streams</a:t>
            </a:r>
            <a:endParaRPr lang="en-US" sz="2250" dirty="0"/>
          </a:p>
        </p:txBody>
      </p:sp>
      <p:sp>
        <p:nvSpPr>
          <p:cNvPr id="48" name="Text 1"/>
          <p:cNvSpPr/>
          <p:nvPr/>
        </p:nvSpPr>
        <p:spPr>
          <a:xfrm>
            <a:off x="419100" y="1066800"/>
            <a:ext cx="2316361"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ui-sans-serif" pitchFamily="34" charset="0"/>
                <a:ea typeface="ui-sans-serif" pitchFamily="34" charset="-122"/>
                <a:cs typeface="ui-sans-serif" pitchFamily="34" charset="-120"/>
              </a:rPr>
              <a:t>Feature</a:t>
            </a:r>
            <a:endParaRPr lang="en-US" sz="1200" dirty="0"/>
          </a:p>
        </p:txBody>
      </p:sp>
      <p:sp>
        <p:nvSpPr>
          <p:cNvPr id="49" name="Text 2"/>
          <p:cNvSpPr/>
          <p:nvPr/>
        </p:nvSpPr>
        <p:spPr>
          <a:xfrm>
            <a:off x="2735461" y="1066800"/>
            <a:ext cx="4632871"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ui-sans-serif" pitchFamily="34" charset="0"/>
                <a:ea typeface="ui-sans-serif" pitchFamily="34" charset="-122"/>
                <a:cs typeface="ui-sans-serif" pitchFamily="34" charset="-120"/>
              </a:rPr>
              <a:t>DynamoDB Global Tables</a:t>
            </a:r>
            <a:endParaRPr lang="en-US" sz="1200" dirty="0"/>
          </a:p>
        </p:txBody>
      </p:sp>
      <p:sp>
        <p:nvSpPr>
          <p:cNvPr id="50" name="Text 3"/>
          <p:cNvSpPr/>
          <p:nvPr/>
        </p:nvSpPr>
        <p:spPr>
          <a:xfrm>
            <a:off x="7368332" y="1066800"/>
            <a:ext cx="4633168"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ui-sans-serif" pitchFamily="34" charset="0"/>
                <a:ea typeface="ui-sans-serif" pitchFamily="34" charset="-122"/>
                <a:cs typeface="ui-sans-serif" pitchFamily="34" charset="-120"/>
              </a:rPr>
              <a:t>DynamoDB Streams</a:t>
            </a:r>
            <a:endParaRPr lang="en-US" sz="1200" dirty="0"/>
          </a:p>
        </p:txBody>
      </p:sp>
      <p:sp>
        <p:nvSpPr>
          <p:cNvPr id="51" name="Text 4"/>
          <p:cNvSpPr/>
          <p:nvPr/>
        </p:nvSpPr>
        <p:spPr>
          <a:xfrm>
            <a:off x="419100" y="1524000"/>
            <a:ext cx="2779633" cy="5715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Data Replication</a:t>
            </a:r>
            <a:endParaRPr lang="en-US" sz="1200" dirty="0"/>
          </a:p>
        </p:txBody>
      </p:sp>
      <p:sp>
        <p:nvSpPr>
          <p:cNvPr id="52" name="Text 5"/>
          <p:cNvSpPr/>
          <p:nvPr/>
        </p:nvSpPr>
        <p:spPr>
          <a:xfrm>
            <a:off x="3173611" y="1695450"/>
            <a:ext cx="3534370"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Fully managed multi-region replication</a:t>
            </a:r>
            <a:endParaRPr lang="en-US" sz="1200" dirty="0"/>
          </a:p>
        </p:txBody>
      </p:sp>
      <p:sp>
        <p:nvSpPr>
          <p:cNvPr id="53" name="Text 6"/>
          <p:cNvSpPr/>
          <p:nvPr/>
        </p:nvSpPr>
        <p:spPr>
          <a:xfrm>
            <a:off x="7806482" y="1695450"/>
            <a:ext cx="4042470"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Change data capture with 24-hour retention</a:t>
            </a:r>
            <a:endParaRPr lang="en-US" sz="1200" dirty="0"/>
          </a:p>
        </p:txBody>
      </p:sp>
      <p:sp>
        <p:nvSpPr>
          <p:cNvPr id="54" name="Text 7"/>
          <p:cNvSpPr/>
          <p:nvPr/>
        </p:nvSpPr>
        <p:spPr>
          <a:xfrm>
            <a:off x="419100" y="2095500"/>
            <a:ext cx="2316361" cy="5715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Ordering</a:t>
            </a:r>
            <a:endParaRPr lang="en-US" sz="1200" dirty="0"/>
          </a:p>
        </p:txBody>
      </p:sp>
      <p:sp>
        <p:nvSpPr>
          <p:cNvPr id="55" name="Text 8"/>
          <p:cNvSpPr/>
          <p:nvPr/>
        </p:nvSpPr>
        <p:spPr>
          <a:xfrm>
            <a:off x="3173611" y="2266950"/>
            <a:ext cx="3115747"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Strong consistency across regions</a:t>
            </a:r>
            <a:endParaRPr lang="en-US" sz="1200" dirty="0"/>
          </a:p>
        </p:txBody>
      </p:sp>
      <p:sp>
        <p:nvSpPr>
          <p:cNvPr id="56" name="Text 9"/>
          <p:cNvSpPr/>
          <p:nvPr/>
        </p:nvSpPr>
        <p:spPr>
          <a:xfrm>
            <a:off x="7806482" y="2266950"/>
            <a:ext cx="3495437"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Strict ordering per item; no duplicates</a:t>
            </a:r>
            <a:endParaRPr lang="en-US" sz="1200" dirty="0"/>
          </a:p>
        </p:txBody>
      </p:sp>
      <p:sp>
        <p:nvSpPr>
          <p:cNvPr id="57" name="Text 10"/>
          <p:cNvSpPr/>
          <p:nvPr/>
        </p:nvSpPr>
        <p:spPr>
          <a:xfrm>
            <a:off x="419100" y="2667000"/>
            <a:ext cx="2316361" cy="5715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Consumers</a:t>
            </a:r>
            <a:endParaRPr lang="en-US" sz="1200" dirty="0"/>
          </a:p>
        </p:txBody>
      </p:sp>
      <p:sp>
        <p:nvSpPr>
          <p:cNvPr id="58" name="Text 11"/>
          <p:cNvSpPr/>
          <p:nvPr/>
        </p:nvSpPr>
        <p:spPr>
          <a:xfrm>
            <a:off x="3173611" y="2838450"/>
            <a:ext cx="3940671"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Up to 2 simultaneous consumers per shard</a:t>
            </a:r>
            <a:endParaRPr lang="en-US" sz="1200" dirty="0"/>
          </a:p>
        </p:txBody>
      </p:sp>
      <p:sp>
        <p:nvSpPr>
          <p:cNvPr id="59" name="Text 12"/>
          <p:cNvSpPr/>
          <p:nvPr/>
        </p:nvSpPr>
        <p:spPr>
          <a:xfrm>
            <a:off x="7806482" y="2838450"/>
            <a:ext cx="3120033"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Manual push required for Firehose</a:t>
            </a:r>
            <a:endParaRPr lang="en-US" sz="1200" dirty="0"/>
          </a:p>
        </p:txBody>
      </p:sp>
      <p:sp>
        <p:nvSpPr>
          <p:cNvPr id="60" name="Text 13"/>
          <p:cNvSpPr/>
          <p:nvPr/>
        </p:nvSpPr>
        <p:spPr>
          <a:xfrm>
            <a:off x="419100" y="3238500"/>
            <a:ext cx="2316361" cy="571500"/>
          </a:xfrm>
          <a:prstGeom prst="rect">
            <a:avLst/>
          </a:prstGeom>
          <a:noFill/>
          <a:ln/>
        </p:spPr>
        <p:txBody>
          <a:bodyPr vert="horz" wrap="square" lIns="0" tIns="0" rIns="0" bIns="0" rtlCol="0" anchor="t"/>
          <a:lstStyle/>
          <a:p>
            <a:pPr marL="0" indent="0">
              <a:lnSpc>
                <a:spcPts val="1800"/>
              </a:lnSpc>
              <a:buNone/>
            </a:pPr>
            <a:r>
              <a:rPr lang="en-US" sz="1200" b="1" dirty="0">
                <a:solidFill>
                  <a:srgbClr val="000000"/>
                </a:solidFill>
                <a:latin typeface="ui-sans-serif" pitchFamily="34" charset="0"/>
                <a:ea typeface="ui-sans-serif" pitchFamily="34" charset="-122"/>
                <a:cs typeface="ui-sans-serif" pitchFamily="34" charset="-120"/>
              </a:rPr>
              <a:t>Management</a:t>
            </a:r>
            <a:endParaRPr lang="en-US" sz="1200" dirty="0"/>
          </a:p>
        </p:txBody>
      </p:sp>
      <p:sp>
        <p:nvSpPr>
          <p:cNvPr id="61" name="Text 14"/>
          <p:cNvSpPr/>
          <p:nvPr/>
        </p:nvSpPr>
        <p:spPr>
          <a:xfrm>
            <a:off x="3173611" y="3409950"/>
            <a:ext cx="2736771"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Fully managed; auto-sharding</a:t>
            </a:r>
            <a:endParaRPr lang="en-US" sz="1200" dirty="0"/>
          </a:p>
        </p:txBody>
      </p:sp>
      <p:sp>
        <p:nvSpPr>
          <p:cNvPr id="62" name="Text 15"/>
          <p:cNvSpPr/>
          <p:nvPr/>
        </p:nvSpPr>
        <p:spPr>
          <a:xfrm>
            <a:off x="7806482" y="3409950"/>
            <a:ext cx="3083600"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User manages shards and scaling</a:t>
            </a:r>
            <a:endParaRPr lang="en-US" sz="1200" dirty="0"/>
          </a:p>
        </p:txBody>
      </p:sp>
      <p:sp>
        <p:nvSpPr>
          <p:cNvPr id="63" name="Text 16"/>
          <p:cNvSpPr/>
          <p:nvPr/>
        </p:nvSpPr>
        <p:spPr>
          <a:xfrm>
            <a:off x="695325" y="4257675"/>
            <a:ext cx="53911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 Use Global Tables when:</a:t>
            </a:r>
            <a:endParaRPr lang="en-US" sz="1350" dirty="0"/>
          </a:p>
        </p:txBody>
      </p:sp>
      <p:sp>
        <p:nvSpPr>
          <p:cNvPr id="64" name="Text 17"/>
          <p:cNvSpPr/>
          <p:nvPr/>
        </p:nvSpPr>
        <p:spPr>
          <a:xfrm>
            <a:off x="676275" y="4600575"/>
            <a:ext cx="372939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Building globally distributed applications</a:t>
            </a:r>
            <a:endParaRPr lang="en-US" sz="1200" dirty="0"/>
          </a:p>
        </p:txBody>
      </p:sp>
      <p:sp>
        <p:nvSpPr>
          <p:cNvPr id="65" name="Text 18"/>
          <p:cNvSpPr/>
          <p:nvPr/>
        </p:nvSpPr>
        <p:spPr>
          <a:xfrm>
            <a:off x="695325" y="4905375"/>
            <a:ext cx="410676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Need low-latency data access across regions</a:t>
            </a:r>
            <a:endParaRPr lang="en-US" sz="1200" dirty="0"/>
          </a:p>
        </p:txBody>
      </p:sp>
      <p:sp>
        <p:nvSpPr>
          <p:cNvPr id="66" name="Text 19"/>
          <p:cNvSpPr/>
          <p:nvPr/>
        </p:nvSpPr>
        <p:spPr>
          <a:xfrm>
            <a:off x="676275" y="5210175"/>
            <a:ext cx="425499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Require high availability and disaster recovery</a:t>
            </a:r>
            <a:endParaRPr lang="en-US" sz="1200" dirty="0"/>
          </a:p>
        </p:txBody>
      </p:sp>
      <p:sp>
        <p:nvSpPr>
          <p:cNvPr id="67" name="Text 20"/>
          <p:cNvSpPr/>
          <p:nvPr/>
        </p:nvSpPr>
        <p:spPr>
          <a:xfrm>
            <a:off x="6600825" y="4257675"/>
            <a:ext cx="53911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 Use Streams when:</a:t>
            </a:r>
            <a:endParaRPr lang="en-US" sz="1350" dirty="0"/>
          </a:p>
        </p:txBody>
      </p:sp>
      <p:sp>
        <p:nvSpPr>
          <p:cNvPr id="68" name="Text 21"/>
          <p:cNvSpPr/>
          <p:nvPr/>
        </p:nvSpPr>
        <p:spPr>
          <a:xfrm>
            <a:off x="6581775" y="4600575"/>
            <a:ext cx="455146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Need change data capture with 24-hour retention</a:t>
            </a:r>
            <a:endParaRPr lang="en-US" sz="1200" dirty="0"/>
          </a:p>
        </p:txBody>
      </p:sp>
      <p:sp>
        <p:nvSpPr>
          <p:cNvPr id="69" name="Text 22"/>
          <p:cNvSpPr/>
          <p:nvPr/>
        </p:nvSpPr>
        <p:spPr>
          <a:xfrm>
            <a:off x="6600825" y="4905375"/>
            <a:ext cx="375636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Implementing event-driven architectures</a:t>
            </a:r>
            <a:endParaRPr lang="en-US" sz="1200" dirty="0"/>
          </a:p>
        </p:txBody>
      </p:sp>
      <p:sp>
        <p:nvSpPr>
          <p:cNvPr id="70" name="Text 23"/>
          <p:cNvSpPr/>
          <p:nvPr/>
        </p:nvSpPr>
        <p:spPr>
          <a:xfrm>
            <a:off x="6581775" y="5210175"/>
            <a:ext cx="324737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Building data integration workflows</a:t>
            </a:r>
            <a:endParaRPr lang="en-US" sz="1200" dirty="0"/>
          </a:p>
        </p:txBody>
      </p:sp>
      <p:sp>
        <p:nvSpPr>
          <p:cNvPr id="71" name="Text 24"/>
          <p:cNvSpPr/>
          <p:nvPr/>
        </p:nvSpPr>
        <p:spPr>
          <a:xfrm>
            <a:off x="11606510" y="6461671"/>
            <a:ext cx="473988" cy="205829"/>
          </a:xfrm>
          <a:prstGeom prst="rect">
            <a:avLst/>
          </a:prstGeom>
          <a:noFill/>
          <a:ln/>
        </p:spPr>
        <p:txBody>
          <a:bodyPr vert="horz" wrap="square" lIns="0" tIns="0" rIns="0" bIns="0" rtlCol="0" anchor="t"/>
          <a:lstStyle/>
          <a:p>
            <a:pPr marL="0" indent="0">
              <a:lnSpc>
                <a:spcPts val="1620"/>
              </a:lnSpc>
              <a:buNone/>
            </a:pPr>
            <a:r>
              <a:rPr lang="en-US" sz="1080" dirty="0">
                <a:solidFill>
                  <a:srgbClr val="666666"/>
                </a:solidFill>
                <a:latin typeface="ui-sans-serif" pitchFamily="34" charset="0"/>
                <a:ea typeface="ui-sans-serif" pitchFamily="34" charset="-122"/>
                <a:cs typeface="ui-sans-serif" pitchFamily="34" charset="-120"/>
              </a:rPr>
              <a:t>9 / 13</a:t>
            </a:r>
            <a:endParaRPr lang="en-US" sz="108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675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0"/>
          </a:xfrm>
          <a:prstGeom prst="rect">
            <a:avLst/>
          </a:prstGeom>
        </p:spPr>
      </p:pic>
      <p:pic>
        <p:nvPicPr>
          <p:cNvPr id="4" name="Image 2" descr="preencoded.png"/>
          <p:cNvPicPr>
            <a:picLocks noChangeAspect="1"/>
          </p:cNvPicPr>
          <p:nvPr/>
        </p:nvPicPr>
        <p:blipFill>
          <a:blip r:embed="rId5"/>
          <a:stretch>
            <a:fillRect/>
          </a:stretch>
        </p:blipFill>
        <p:spPr>
          <a:xfrm>
            <a:off x="304800" y="1066800"/>
            <a:ext cx="3708350" cy="2352675"/>
          </a:xfrm>
          <a:prstGeom prst="rect">
            <a:avLst/>
          </a:prstGeom>
        </p:spPr>
      </p:pic>
      <p:pic>
        <p:nvPicPr>
          <p:cNvPr id="5" name="Image 3" descr="preencoded.png"/>
          <p:cNvPicPr>
            <a:picLocks noChangeAspect="1"/>
          </p:cNvPicPr>
          <p:nvPr/>
        </p:nvPicPr>
        <p:blipFill>
          <a:blip r:embed="rId6"/>
          <a:stretch>
            <a:fillRect/>
          </a:stretch>
        </p:blipFill>
        <p:spPr>
          <a:xfrm>
            <a:off x="1873151" y="1257300"/>
            <a:ext cx="571500" cy="571500"/>
          </a:xfrm>
          <a:prstGeom prst="rect">
            <a:avLst/>
          </a:prstGeom>
        </p:spPr>
      </p:pic>
      <p:pic>
        <p:nvPicPr>
          <p:cNvPr id="6" name="Image 4" descr="preencoded.png"/>
          <p:cNvPicPr>
            <a:picLocks noChangeAspect="1"/>
          </p:cNvPicPr>
          <p:nvPr/>
        </p:nvPicPr>
        <p:blipFill>
          <a:blip r:embed="rId7"/>
          <a:stretch>
            <a:fillRect/>
          </a:stretch>
        </p:blipFill>
        <p:spPr>
          <a:xfrm>
            <a:off x="2006501" y="1405830"/>
            <a:ext cx="304800" cy="274290"/>
          </a:xfrm>
          <a:prstGeom prst="rect">
            <a:avLst/>
          </a:prstGeom>
        </p:spPr>
      </p:pic>
      <p:pic>
        <p:nvPicPr>
          <p:cNvPr id="7" name="Image 5" descr="preencoded.png"/>
          <p:cNvPicPr>
            <a:picLocks noChangeAspect="1"/>
          </p:cNvPicPr>
          <p:nvPr/>
        </p:nvPicPr>
        <p:blipFill>
          <a:blip r:embed="rId8"/>
          <a:stretch>
            <a:fillRect/>
          </a:stretch>
        </p:blipFill>
        <p:spPr>
          <a:xfrm>
            <a:off x="4241750" y="1066800"/>
            <a:ext cx="3708350" cy="2352675"/>
          </a:xfrm>
          <a:prstGeom prst="rect">
            <a:avLst/>
          </a:prstGeom>
        </p:spPr>
      </p:pic>
      <p:pic>
        <p:nvPicPr>
          <p:cNvPr id="8" name="Image 6" descr="preencoded.png"/>
          <p:cNvPicPr>
            <a:picLocks noChangeAspect="1"/>
          </p:cNvPicPr>
          <p:nvPr/>
        </p:nvPicPr>
        <p:blipFill>
          <a:blip r:embed="rId9"/>
          <a:stretch>
            <a:fillRect/>
          </a:stretch>
        </p:blipFill>
        <p:spPr>
          <a:xfrm>
            <a:off x="5810101" y="1257300"/>
            <a:ext cx="571500" cy="571500"/>
          </a:xfrm>
          <a:prstGeom prst="rect">
            <a:avLst/>
          </a:prstGeom>
        </p:spPr>
      </p:pic>
      <p:pic>
        <p:nvPicPr>
          <p:cNvPr id="9" name="Image 7" descr="preencoded.png"/>
          <p:cNvPicPr>
            <a:picLocks noChangeAspect="1"/>
          </p:cNvPicPr>
          <p:nvPr/>
        </p:nvPicPr>
        <p:blipFill>
          <a:blip r:embed="rId10"/>
          <a:stretch>
            <a:fillRect/>
          </a:stretch>
        </p:blipFill>
        <p:spPr>
          <a:xfrm>
            <a:off x="5924401" y="1405830"/>
            <a:ext cx="342900" cy="274290"/>
          </a:xfrm>
          <a:prstGeom prst="rect">
            <a:avLst/>
          </a:prstGeom>
        </p:spPr>
      </p:pic>
      <p:pic>
        <p:nvPicPr>
          <p:cNvPr id="10" name="Image 8" descr="preencoded.png"/>
          <p:cNvPicPr>
            <a:picLocks noChangeAspect="1"/>
          </p:cNvPicPr>
          <p:nvPr/>
        </p:nvPicPr>
        <p:blipFill>
          <a:blip r:embed="rId11"/>
          <a:stretch>
            <a:fillRect/>
          </a:stretch>
        </p:blipFill>
        <p:spPr>
          <a:xfrm>
            <a:off x="8178701" y="1066800"/>
            <a:ext cx="3708499" cy="2352675"/>
          </a:xfrm>
          <a:prstGeom prst="rect">
            <a:avLst/>
          </a:prstGeom>
        </p:spPr>
      </p:pic>
      <p:pic>
        <p:nvPicPr>
          <p:cNvPr id="11" name="Image 9" descr="preencoded.png"/>
          <p:cNvPicPr>
            <a:picLocks noChangeAspect="1"/>
          </p:cNvPicPr>
          <p:nvPr/>
        </p:nvPicPr>
        <p:blipFill>
          <a:blip r:embed="rId12"/>
          <a:stretch>
            <a:fillRect/>
          </a:stretch>
        </p:blipFill>
        <p:spPr>
          <a:xfrm>
            <a:off x="9747200" y="1257300"/>
            <a:ext cx="571500" cy="571500"/>
          </a:xfrm>
          <a:prstGeom prst="rect">
            <a:avLst/>
          </a:prstGeom>
        </p:spPr>
      </p:pic>
      <p:pic>
        <p:nvPicPr>
          <p:cNvPr id="12" name="Image 10" descr="preencoded.png"/>
          <p:cNvPicPr>
            <a:picLocks noChangeAspect="1"/>
          </p:cNvPicPr>
          <p:nvPr/>
        </p:nvPicPr>
        <p:blipFill>
          <a:blip r:embed="rId13"/>
          <a:stretch>
            <a:fillRect/>
          </a:stretch>
        </p:blipFill>
        <p:spPr>
          <a:xfrm>
            <a:off x="9894838" y="1405830"/>
            <a:ext cx="276225" cy="274290"/>
          </a:xfrm>
          <a:prstGeom prst="rect">
            <a:avLst/>
          </a:prstGeom>
        </p:spPr>
      </p:pic>
      <p:pic>
        <p:nvPicPr>
          <p:cNvPr id="13" name="Image 11" descr="preencoded.png"/>
          <p:cNvPicPr>
            <a:picLocks noChangeAspect="1"/>
          </p:cNvPicPr>
          <p:nvPr/>
        </p:nvPicPr>
        <p:blipFill>
          <a:blip r:embed="rId5"/>
          <a:stretch>
            <a:fillRect/>
          </a:stretch>
        </p:blipFill>
        <p:spPr>
          <a:xfrm>
            <a:off x="304800" y="3648075"/>
            <a:ext cx="3708350" cy="2352675"/>
          </a:xfrm>
          <a:prstGeom prst="rect">
            <a:avLst/>
          </a:prstGeom>
        </p:spPr>
      </p:pic>
      <p:pic>
        <p:nvPicPr>
          <p:cNvPr id="14" name="Image 12" descr="preencoded.png"/>
          <p:cNvPicPr>
            <a:picLocks noChangeAspect="1"/>
          </p:cNvPicPr>
          <p:nvPr/>
        </p:nvPicPr>
        <p:blipFill>
          <a:blip r:embed="rId14"/>
          <a:stretch>
            <a:fillRect/>
          </a:stretch>
        </p:blipFill>
        <p:spPr>
          <a:xfrm>
            <a:off x="1873151" y="3838575"/>
            <a:ext cx="571500" cy="571500"/>
          </a:xfrm>
          <a:prstGeom prst="rect">
            <a:avLst/>
          </a:prstGeom>
        </p:spPr>
      </p:pic>
      <p:pic>
        <p:nvPicPr>
          <p:cNvPr id="15" name="Image 13" descr="preencoded.png"/>
          <p:cNvPicPr>
            <a:picLocks noChangeAspect="1"/>
          </p:cNvPicPr>
          <p:nvPr/>
        </p:nvPicPr>
        <p:blipFill>
          <a:blip r:embed="rId15"/>
          <a:stretch>
            <a:fillRect/>
          </a:stretch>
        </p:blipFill>
        <p:spPr>
          <a:xfrm>
            <a:off x="2054126" y="3987105"/>
            <a:ext cx="209550" cy="274290"/>
          </a:xfrm>
          <a:prstGeom prst="rect">
            <a:avLst/>
          </a:prstGeom>
        </p:spPr>
      </p:pic>
      <p:pic>
        <p:nvPicPr>
          <p:cNvPr id="16" name="Image 14" descr="preencoded.png"/>
          <p:cNvPicPr>
            <a:picLocks noChangeAspect="1"/>
          </p:cNvPicPr>
          <p:nvPr/>
        </p:nvPicPr>
        <p:blipFill>
          <a:blip r:embed="rId8"/>
          <a:stretch>
            <a:fillRect/>
          </a:stretch>
        </p:blipFill>
        <p:spPr>
          <a:xfrm>
            <a:off x="4241750" y="3648075"/>
            <a:ext cx="3708350" cy="2352675"/>
          </a:xfrm>
          <a:prstGeom prst="rect">
            <a:avLst/>
          </a:prstGeom>
        </p:spPr>
      </p:pic>
      <p:pic>
        <p:nvPicPr>
          <p:cNvPr id="17" name="Image 15" descr="preencoded.png"/>
          <p:cNvPicPr>
            <a:picLocks noChangeAspect="1"/>
          </p:cNvPicPr>
          <p:nvPr/>
        </p:nvPicPr>
        <p:blipFill>
          <a:blip r:embed="rId16"/>
          <a:stretch>
            <a:fillRect/>
          </a:stretch>
        </p:blipFill>
        <p:spPr>
          <a:xfrm>
            <a:off x="5810101" y="3838575"/>
            <a:ext cx="571500" cy="571500"/>
          </a:xfrm>
          <a:prstGeom prst="rect">
            <a:avLst/>
          </a:prstGeom>
        </p:spPr>
      </p:pic>
      <p:pic>
        <p:nvPicPr>
          <p:cNvPr id="18" name="Image 16" descr="preencoded.png"/>
          <p:cNvPicPr>
            <a:picLocks noChangeAspect="1"/>
          </p:cNvPicPr>
          <p:nvPr/>
        </p:nvPicPr>
        <p:blipFill>
          <a:blip r:embed="rId17"/>
          <a:stretch>
            <a:fillRect/>
          </a:stretch>
        </p:blipFill>
        <p:spPr>
          <a:xfrm>
            <a:off x="5957739" y="3987105"/>
            <a:ext cx="276225" cy="274290"/>
          </a:xfrm>
          <a:prstGeom prst="rect">
            <a:avLst/>
          </a:prstGeom>
        </p:spPr>
      </p:pic>
      <p:pic>
        <p:nvPicPr>
          <p:cNvPr id="19" name="Image 17" descr="preencoded.png"/>
          <p:cNvPicPr>
            <a:picLocks noChangeAspect="1"/>
          </p:cNvPicPr>
          <p:nvPr/>
        </p:nvPicPr>
        <p:blipFill>
          <a:blip r:embed="rId18"/>
          <a:stretch>
            <a:fillRect/>
          </a:stretch>
        </p:blipFill>
        <p:spPr>
          <a:xfrm>
            <a:off x="8178701" y="3648075"/>
            <a:ext cx="3708499" cy="2352675"/>
          </a:xfrm>
          <a:prstGeom prst="rect">
            <a:avLst/>
          </a:prstGeom>
        </p:spPr>
      </p:pic>
      <p:pic>
        <p:nvPicPr>
          <p:cNvPr id="20" name="Image 18" descr="preencoded.png"/>
          <p:cNvPicPr>
            <a:picLocks noChangeAspect="1"/>
          </p:cNvPicPr>
          <p:nvPr/>
        </p:nvPicPr>
        <p:blipFill>
          <a:blip r:embed="rId19"/>
          <a:stretch>
            <a:fillRect/>
          </a:stretch>
        </p:blipFill>
        <p:spPr>
          <a:xfrm>
            <a:off x="9747200" y="3838575"/>
            <a:ext cx="571500" cy="571500"/>
          </a:xfrm>
          <a:prstGeom prst="rect">
            <a:avLst/>
          </a:prstGeom>
        </p:spPr>
      </p:pic>
      <p:pic>
        <p:nvPicPr>
          <p:cNvPr id="21" name="Image 19" descr="preencoded.png"/>
          <p:cNvPicPr>
            <a:picLocks noChangeAspect="1"/>
          </p:cNvPicPr>
          <p:nvPr/>
        </p:nvPicPr>
        <p:blipFill>
          <a:blip r:embed="rId20"/>
          <a:stretch>
            <a:fillRect/>
          </a:stretch>
        </p:blipFill>
        <p:spPr>
          <a:xfrm>
            <a:off x="9894838" y="3987105"/>
            <a:ext cx="276225" cy="274290"/>
          </a:xfrm>
          <a:prstGeom prst="rect">
            <a:avLst/>
          </a:prstGeom>
        </p:spPr>
      </p:pic>
      <p:pic>
        <p:nvPicPr>
          <p:cNvPr id="22" name="Image 20" descr="preencoded.png"/>
          <p:cNvPicPr>
            <a:picLocks noChangeAspect="1"/>
          </p:cNvPicPr>
          <p:nvPr/>
        </p:nvPicPr>
        <p:blipFill>
          <a:blip r:embed="rId21"/>
          <a:stretch>
            <a:fillRect/>
          </a:stretch>
        </p:blipFill>
        <p:spPr>
          <a:xfrm>
            <a:off x="787747" y="6334125"/>
            <a:ext cx="152400" cy="152400"/>
          </a:xfrm>
          <a:prstGeom prst="rect">
            <a:avLst/>
          </a:prstGeom>
        </p:spPr>
      </p:pic>
      <p:sp>
        <p:nvSpPr>
          <p:cNvPr id="23" name="Text 0"/>
          <p:cNvSpPr/>
          <p:nvPr/>
        </p:nvSpPr>
        <p:spPr>
          <a:xfrm>
            <a:off x="381000" y="209550"/>
            <a:ext cx="375922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Common Use Cases</a:t>
            </a:r>
            <a:endParaRPr lang="en-US" sz="2250" dirty="0"/>
          </a:p>
        </p:txBody>
      </p:sp>
      <p:sp>
        <p:nvSpPr>
          <p:cNvPr id="24" name="Text 1"/>
          <p:cNvSpPr/>
          <p:nvPr/>
        </p:nvSpPr>
        <p:spPr>
          <a:xfrm>
            <a:off x="571500" y="1971675"/>
            <a:ext cx="3809762"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Global E-commerce Platforms</a:t>
            </a:r>
            <a:endParaRPr lang="en-US" sz="1500" dirty="0"/>
          </a:p>
        </p:txBody>
      </p:sp>
      <p:sp>
        <p:nvSpPr>
          <p:cNvPr id="25" name="Text 2"/>
          <p:cNvSpPr/>
          <p:nvPr/>
        </p:nvSpPr>
        <p:spPr>
          <a:xfrm>
            <a:off x="495300" y="2314575"/>
            <a:ext cx="3327350" cy="6858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Fast access to product catalogs, inventory, and user data for customers worldwide, enhancing the shopping experience.</a:t>
            </a:r>
            <a:endParaRPr lang="en-US" sz="1200" dirty="0"/>
          </a:p>
        </p:txBody>
      </p:sp>
      <p:sp>
        <p:nvSpPr>
          <p:cNvPr id="26" name="Text 3"/>
          <p:cNvSpPr/>
          <p:nvPr/>
        </p:nvSpPr>
        <p:spPr>
          <a:xfrm>
            <a:off x="4913263" y="1971675"/>
            <a:ext cx="2838212"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Gaming Leaderboards</a:t>
            </a:r>
            <a:endParaRPr lang="en-US" sz="1500" dirty="0"/>
          </a:p>
        </p:txBody>
      </p:sp>
      <p:sp>
        <p:nvSpPr>
          <p:cNvPr id="27" name="Text 4"/>
          <p:cNvSpPr/>
          <p:nvPr/>
        </p:nvSpPr>
        <p:spPr>
          <a:xfrm>
            <a:off x="4432250" y="2314575"/>
            <a:ext cx="3327350" cy="6858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Real-time updates and access to player scores for a global player base, supporting competitive gaming environments.</a:t>
            </a:r>
            <a:endParaRPr lang="en-US" sz="1200" dirty="0"/>
          </a:p>
        </p:txBody>
      </p:sp>
      <p:sp>
        <p:nvSpPr>
          <p:cNvPr id="28" name="Text 5"/>
          <p:cNvSpPr/>
          <p:nvPr/>
        </p:nvSpPr>
        <p:spPr>
          <a:xfrm>
            <a:off x="9063335" y="1971675"/>
            <a:ext cx="2326898"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Financial Services</a:t>
            </a:r>
            <a:endParaRPr lang="en-US" sz="1500" dirty="0"/>
          </a:p>
        </p:txBody>
      </p:sp>
      <p:sp>
        <p:nvSpPr>
          <p:cNvPr id="29" name="Text 6"/>
          <p:cNvSpPr/>
          <p:nvPr/>
        </p:nvSpPr>
        <p:spPr>
          <a:xfrm>
            <a:off x="8369201" y="2314575"/>
            <a:ext cx="3327499" cy="9144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Secure, low-latency transactions and account management for users across different continents, crucial for banking and trading applications.</a:t>
            </a:r>
            <a:endParaRPr lang="en-US" sz="1200" dirty="0"/>
          </a:p>
        </p:txBody>
      </p:sp>
      <p:sp>
        <p:nvSpPr>
          <p:cNvPr id="30" name="Text 7"/>
          <p:cNvSpPr/>
          <p:nvPr/>
        </p:nvSpPr>
        <p:spPr>
          <a:xfrm>
            <a:off x="602159" y="4552950"/>
            <a:ext cx="3736181"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Mobile and Web Applications</a:t>
            </a:r>
            <a:endParaRPr lang="en-US" sz="1500" dirty="0"/>
          </a:p>
        </p:txBody>
      </p:sp>
      <p:sp>
        <p:nvSpPr>
          <p:cNvPr id="31" name="Text 8"/>
          <p:cNvSpPr/>
          <p:nvPr/>
        </p:nvSpPr>
        <p:spPr>
          <a:xfrm>
            <a:off x="495300" y="4895850"/>
            <a:ext cx="3327350" cy="9144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Serving a large, geographically dispersed user base with responsive and highly available services for a consistent user experience.</a:t>
            </a:r>
            <a:endParaRPr lang="en-US" sz="1200" dirty="0"/>
          </a:p>
        </p:txBody>
      </p:sp>
      <p:sp>
        <p:nvSpPr>
          <p:cNvPr id="32" name="Text 9"/>
          <p:cNvSpPr/>
          <p:nvPr/>
        </p:nvSpPr>
        <p:spPr>
          <a:xfrm>
            <a:off x="5232648" y="4552950"/>
            <a:ext cx="2071866"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IoT Applications</a:t>
            </a:r>
            <a:endParaRPr lang="en-US" sz="1500" dirty="0"/>
          </a:p>
        </p:txBody>
      </p:sp>
      <p:sp>
        <p:nvSpPr>
          <p:cNvPr id="33" name="Text 10"/>
          <p:cNvSpPr/>
          <p:nvPr/>
        </p:nvSpPr>
        <p:spPr>
          <a:xfrm>
            <a:off x="4432250" y="4895850"/>
            <a:ext cx="3327350" cy="9144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Handling high-frequency writes from millions of distributed devices and providing low-latency access to device data for monitoring and control.</a:t>
            </a:r>
            <a:endParaRPr lang="en-US" sz="1200" dirty="0"/>
          </a:p>
        </p:txBody>
      </p:sp>
      <p:sp>
        <p:nvSpPr>
          <p:cNvPr id="34" name="Text 11"/>
          <p:cNvSpPr/>
          <p:nvPr/>
        </p:nvSpPr>
        <p:spPr>
          <a:xfrm>
            <a:off x="9057680" y="4552950"/>
            <a:ext cx="23406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Disaster Recovery</a:t>
            </a:r>
            <a:endParaRPr lang="en-US" sz="1500" dirty="0"/>
          </a:p>
        </p:txBody>
      </p:sp>
      <p:sp>
        <p:nvSpPr>
          <p:cNvPr id="35" name="Text 12"/>
          <p:cNvSpPr/>
          <p:nvPr/>
        </p:nvSpPr>
        <p:spPr>
          <a:xfrm>
            <a:off x="8369201" y="4895850"/>
            <a:ext cx="3327499" cy="6858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Ensuring business continuity by allowing applications to failover to a healthy Region with minimal data loss and downtime.</a:t>
            </a:r>
            <a:endParaRPr lang="en-US" sz="1200" dirty="0"/>
          </a:p>
        </p:txBody>
      </p:sp>
      <p:sp>
        <p:nvSpPr>
          <p:cNvPr id="36" name="Text 13"/>
          <p:cNvSpPr/>
          <p:nvPr/>
        </p:nvSpPr>
        <p:spPr>
          <a:xfrm>
            <a:off x="304800" y="6305550"/>
            <a:ext cx="11582400" cy="457200"/>
          </a:xfrm>
          <a:prstGeom prst="rect">
            <a:avLst/>
          </a:prstGeom>
          <a:noFill/>
          <a:ln/>
        </p:spPr>
        <p:txBody>
          <a:bodyPr vert="horz" wrap="square" lIns="0" tIns="0" rIns="0" bIns="0" rtlCol="0" anchor="t"/>
          <a:lstStyle/>
          <a:p>
            <a:pPr marL="0" indent="0" algn="ctr">
              <a:lnSpc>
                <a:spcPts val="1800"/>
              </a:lnSpc>
              <a:buNone/>
            </a:pPr>
            <a:r>
              <a:rPr lang="en-US" sz="1200" i="1" dirty="0">
                <a:solidFill>
                  <a:srgbClr val="374151"/>
                </a:solidFill>
                <a:latin typeface="ui-sans-serif" pitchFamily="34" charset="0"/>
                <a:ea typeface="ui-sans-serif" pitchFamily="34" charset="-122"/>
                <a:cs typeface="ui-sans-serif" pitchFamily="34" charset="-120"/>
              </a:rPr>
              <a:t> Global Tables simplify the development of globally distributed applications by handling multi-Region replication, conflict resolution, and infrastructure management.</a:t>
            </a:r>
            <a:endParaRPr lang="en-US" sz="1200" dirty="0"/>
          </a:p>
        </p:txBody>
      </p:sp>
      <p:sp>
        <p:nvSpPr>
          <p:cNvPr id="37" name="Text 14"/>
          <p:cNvSpPr/>
          <p:nvPr/>
        </p:nvSpPr>
        <p:spPr>
          <a:xfrm>
            <a:off x="11519297" y="6671221"/>
            <a:ext cx="578644" cy="205829"/>
          </a:xfrm>
          <a:prstGeom prst="rect">
            <a:avLst/>
          </a:prstGeom>
          <a:noFill/>
          <a:ln/>
        </p:spPr>
        <p:txBody>
          <a:bodyPr vert="horz" wrap="square" lIns="0" tIns="0" rIns="0" bIns="0" rtlCol="0" anchor="t"/>
          <a:lstStyle/>
          <a:p>
            <a:pPr marL="0" indent="0">
              <a:lnSpc>
                <a:spcPts val="1620"/>
              </a:lnSpc>
              <a:buNone/>
            </a:pPr>
            <a:r>
              <a:rPr lang="en-US" sz="1080" dirty="0">
                <a:solidFill>
                  <a:srgbClr val="666666"/>
                </a:solidFill>
                <a:latin typeface="ui-sans-serif" pitchFamily="34" charset="0"/>
                <a:ea typeface="ui-sans-serif" pitchFamily="34" charset="-122"/>
                <a:cs typeface="ui-sans-serif" pitchFamily="34" charset="-120"/>
              </a:rPr>
              <a:t>10 / 13</a:t>
            </a:r>
            <a:endParaRPr lang="en-US" sz="108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620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81000" y="2019300"/>
            <a:ext cx="5600700" cy="838200"/>
          </a:xfrm>
          <a:prstGeom prst="rect">
            <a:avLst/>
          </a:prstGeom>
        </p:spPr>
      </p:pic>
      <p:pic>
        <p:nvPicPr>
          <p:cNvPr id="6" name="Image 4" descr="preencoded.png"/>
          <p:cNvPicPr>
            <a:picLocks noChangeAspect="1"/>
          </p:cNvPicPr>
          <p:nvPr/>
        </p:nvPicPr>
        <p:blipFill>
          <a:blip r:embed="rId6"/>
          <a:stretch>
            <a:fillRect/>
          </a:stretch>
        </p:blipFill>
        <p:spPr>
          <a:xfrm>
            <a:off x="6210300" y="2019300"/>
            <a:ext cx="5600700" cy="838200"/>
          </a:xfrm>
          <a:prstGeom prst="rect">
            <a:avLst/>
          </a:prstGeom>
        </p:spPr>
      </p:pic>
      <p:pic>
        <p:nvPicPr>
          <p:cNvPr id="7" name="Image 5" descr="preencoded.png"/>
          <p:cNvPicPr>
            <a:picLocks noChangeAspect="1"/>
          </p:cNvPicPr>
          <p:nvPr/>
        </p:nvPicPr>
        <p:blipFill>
          <a:blip r:embed="rId7"/>
          <a:stretch>
            <a:fillRect/>
          </a:stretch>
        </p:blipFill>
        <p:spPr>
          <a:xfrm>
            <a:off x="381000" y="3086100"/>
            <a:ext cx="5600700" cy="838200"/>
          </a:xfrm>
          <a:prstGeom prst="rect">
            <a:avLst/>
          </a:prstGeom>
        </p:spPr>
      </p:pic>
      <p:pic>
        <p:nvPicPr>
          <p:cNvPr id="8" name="Image 6" descr="preencoded.png"/>
          <p:cNvPicPr>
            <a:picLocks noChangeAspect="1"/>
          </p:cNvPicPr>
          <p:nvPr/>
        </p:nvPicPr>
        <p:blipFill>
          <a:blip r:embed="rId6"/>
          <a:stretch>
            <a:fillRect/>
          </a:stretch>
        </p:blipFill>
        <p:spPr>
          <a:xfrm>
            <a:off x="6210300" y="3086100"/>
            <a:ext cx="5600700" cy="838200"/>
          </a:xfrm>
          <a:prstGeom prst="rect">
            <a:avLst/>
          </a:prstGeom>
        </p:spPr>
      </p:pic>
      <p:pic>
        <p:nvPicPr>
          <p:cNvPr id="9" name="Image 7" descr="preencoded.png"/>
          <p:cNvPicPr>
            <a:picLocks noChangeAspect="1"/>
          </p:cNvPicPr>
          <p:nvPr/>
        </p:nvPicPr>
        <p:blipFill>
          <a:blip r:embed="rId8"/>
          <a:stretch>
            <a:fillRect/>
          </a:stretch>
        </p:blipFill>
        <p:spPr>
          <a:xfrm>
            <a:off x="9639300" y="762000"/>
            <a:ext cx="571500" cy="571500"/>
          </a:xfrm>
          <a:prstGeom prst="rect">
            <a:avLst/>
          </a:prstGeom>
        </p:spPr>
      </p:pic>
      <p:pic>
        <p:nvPicPr>
          <p:cNvPr id="10" name="Image 8" descr="preencoded.png"/>
          <p:cNvPicPr>
            <a:picLocks noChangeAspect="1"/>
          </p:cNvPicPr>
          <p:nvPr/>
        </p:nvPicPr>
        <p:blipFill>
          <a:blip r:embed="rId9"/>
          <a:stretch>
            <a:fillRect/>
          </a:stretch>
        </p:blipFill>
        <p:spPr>
          <a:xfrm>
            <a:off x="9782175" y="895350"/>
            <a:ext cx="285750" cy="304800"/>
          </a:xfrm>
          <a:prstGeom prst="rect">
            <a:avLst/>
          </a:prstGeom>
        </p:spPr>
      </p:pic>
      <p:pic>
        <p:nvPicPr>
          <p:cNvPr id="11" name="Image 9" descr="preencoded.png"/>
          <p:cNvPicPr>
            <a:picLocks noChangeAspect="1"/>
          </p:cNvPicPr>
          <p:nvPr/>
        </p:nvPicPr>
        <p:blipFill>
          <a:blip r:embed="rId10"/>
          <a:stretch>
            <a:fillRect/>
          </a:stretch>
        </p:blipFill>
        <p:spPr>
          <a:xfrm>
            <a:off x="10363200" y="762000"/>
            <a:ext cx="571500" cy="571500"/>
          </a:xfrm>
          <a:prstGeom prst="rect">
            <a:avLst/>
          </a:prstGeom>
        </p:spPr>
      </p:pic>
      <p:pic>
        <p:nvPicPr>
          <p:cNvPr id="12" name="Image 10" descr="preencoded.png"/>
          <p:cNvPicPr>
            <a:picLocks noChangeAspect="1"/>
          </p:cNvPicPr>
          <p:nvPr/>
        </p:nvPicPr>
        <p:blipFill>
          <a:blip r:embed="rId9"/>
          <a:stretch>
            <a:fillRect/>
          </a:stretch>
        </p:blipFill>
        <p:spPr>
          <a:xfrm>
            <a:off x="10506075" y="895350"/>
            <a:ext cx="285750" cy="304800"/>
          </a:xfrm>
          <a:prstGeom prst="rect">
            <a:avLst/>
          </a:prstGeom>
        </p:spPr>
      </p:pic>
      <p:pic>
        <p:nvPicPr>
          <p:cNvPr id="13" name="Image 11" descr="preencoded.png"/>
          <p:cNvPicPr>
            <a:picLocks noChangeAspect="1"/>
          </p:cNvPicPr>
          <p:nvPr/>
        </p:nvPicPr>
        <p:blipFill>
          <a:blip r:embed="rId11"/>
          <a:stretch>
            <a:fillRect/>
          </a:stretch>
        </p:blipFill>
        <p:spPr>
          <a:xfrm>
            <a:off x="11087100" y="762000"/>
            <a:ext cx="571500" cy="571500"/>
          </a:xfrm>
          <a:prstGeom prst="rect">
            <a:avLst/>
          </a:prstGeom>
        </p:spPr>
      </p:pic>
      <p:pic>
        <p:nvPicPr>
          <p:cNvPr id="14" name="Image 12" descr="preencoded.png"/>
          <p:cNvPicPr>
            <a:picLocks noChangeAspect="1"/>
          </p:cNvPicPr>
          <p:nvPr/>
        </p:nvPicPr>
        <p:blipFill>
          <a:blip r:embed="rId9"/>
          <a:stretch>
            <a:fillRect/>
          </a:stretch>
        </p:blipFill>
        <p:spPr>
          <a:xfrm>
            <a:off x="11229975" y="895350"/>
            <a:ext cx="285750" cy="304800"/>
          </a:xfrm>
          <a:prstGeom prst="rect">
            <a:avLst/>
          </a:prstGeom>
        </p:spPr>
      </p:pic>
      <p:pic>
        <p:nvPicPr>
          <p:cNvPr id="15" name="Image 13" descr="preencoded.png"/>
          <p:cNvPicPr>
            <a:picLocks noChangeAspect="1"/>
          </p:cNvPicPr>
          <p:nvPr/>
        </p:nvPicPr>
        <p:blipFill>
          <a:blip r:embed="rId12"/>
          <a:stretch>
            <a:fillRect/>
          </a:stretch>
        </p:blipFill>
        <p:spPr>
          <a:xfrm>
            <a:off x="381000" y="6419850"/>
            <a:ext cx="11430000" cy="57150"/>
          </a:xfrm>
          <a:prstGeom prst="rect">
            <a:avLst/>
          </a:prstGeom>
        </p:spPr>
      </p:pic>
      <p:pic>
        <p:nvPicPr>
          <p:cNvPr id="16" name="Image 14" descr="preencoded.png"/>
          <p:cNvPicPr>
            <a:picLocks noChangeAspect="1"/>
          </p:cNvPicPr>
          <p:nvPr/>
        </p:nvPicPr>
        <p:blipFill>
          <a:blip r:embed="rId13"/>
          <a:stretch>
            <a:fillRect/>
          </a:stretch>
        </p:blipFill>
        <p:spPr>
          <a:xfrm>
            <a:off x="381000" y="6419850"/>
            <a:ext cx="4952554" cy="57150"/>
          </a:xfrm>
          <a:prstGeom prst="rect">
            <a:avLst/>
          </a:prstGeom>
        </p:spPr>
      </p:pic>
      <p:sp>
        <p:nvSpPr>
          <p:cNvPr id="17"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13 - Global Tables Replication</a:t>
            </a:r>
            <a:endParaRPr lang="en-US" sz="2250" dirty="0"/>
          </a:p>
        </p:txBody>
      </p:sp>
      <p:sp>
        <p:nvSpPr>
          <p:cNvPr id="18" name="Text 1"/>
          <p:cNvSpPr/>
          <p:nvPr/>
        </p:nvSpPr>
        <p:spPr>
          <a:xfrm>
            <a:off x="723900" y="1143000"/>
            <a:ext cx="11430000" cy="5715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Which replication model is primarily used by Amazon DynamoDB Global Tables to provide high availability and disaster recovery across multiple AWS Regions?</a:t>
            </a:r>
            <a:endParaRPr lang="en-US" sz="1800" dirty="0"/>
          </a:p>
        </p:txBody>
      </p:sp>
      <p:sp>
        <p:nvSpPr>
          <p:cNvPr id="19" name="Text 2"/>
          <p:cNvSpPr/>
          <p:nvPr/>
        </p:nvSpPr>
        <p:spPr>
          <a:xfrm>
            <a:off x="5334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20" name="Text 3"/>
          <p:cNvSpPr/>
          <p:nvPr/>
        </p:nvSpPr>
        <p:spPr>
          <a:xfrm>
            <a:off x="533400" y="24384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Single-active, multi-Region with manual failover</a:t>
            </a:r>
            <a:endParaRPr lang="en-US" sz="1350" dirty="0"/>
          </a:p>
        </p:txBody>
      </p:sp>
      <p:sp>
        <p:nvSpPr>
          <p:cNvPr id="21" name="Text 4"/>
          <p:cNvSpPr/>
          <p:nvPr/>
        </p:nvSpPr>
        <p:spPr>
          <a:xfrm>
            <a:off x="6362700" y="21717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22" name="Text 5"/>
          <p:cNvSpPr/>
          <p:nvPr/>
        </p:nvSpPr>
        <p:spPr>
          <a:xfrm>
            <a:off x="6362700" y="24384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Multi-active, multi-Region with automatic replication</a:t>
            </a:r>
            <a:endParaRPr lang="en-US" sz="1350" dirty="0"/>
          </a:p>
        </p:txBody>
      </p:sp>
      <p:sp>
        <p:nvSpPr>
          <p:cNvPr id="23" name="Text 6"/>
          <p:cNvSpPr/>
          <p:nvPr/>
        </p:nvSpPr>
        <p:spPr>
          <a:xfrm>
            <a:off x="533400" y="32385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24" name="Text 7"/>
          <p:cNvSpPr/>
          <p:nvPr/>
        </p:nvSpPr>
        <p:spPr>
          <a:xfrm>
            <a:off x="533400" y="35052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Asynchronous, single-Region replication to standby instances</a:t>
            </a:r>
            <a:endParaRPr lang="en-US" sz="1350" dirty="0"/>
          </a:p>
        </p:txBody>
      </p:sp>
      <p:sp>
        <p:nvSpPr>
          <p:cNvPr id="25" name="Text 8"/>
          <p:cNvSpPr/>
          <p:nvPr/>
        </p:nvSpPr>
        <p:spPr>
          <a:xfrm>
            <a:off x="6362700" y="3238500"/>
            <a:ext cx="529590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26" name="Text 9"/>
          <p:cNvSpPr/>
          <p:nvPr/>
        </p:nvSpPr>
        <p:spPr>
          <a:xfrm>
            <a:off x="6362700" y="3505200"/>
            <a:ext cx="63550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Snapshot-based replication with hourly updates</a:t>
            </a:r>
            <a:endParaRPr lang="en-US" sz="1350" dirty="0"/>
          </a:p>
        </p:txBody>
      </p:sp>
      <p:sp>
        <p:nvSpPr>
          <p:cNvPr id="27" name="Text 10"/>
          <p:cNvSpPr/>
          <p:nvPr/>
        </p:nvSpPr>
        <p:spPr>
          <a:xfrm>
            <a:off x="381000" y="6134100"/>
            <a:ext cx="230118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Global Tables</a:t>
            </a:r>
            <a:endParaRPr lang="en-US" sz="1200" dirty="0"/>
          </a:p>
        </p:txBody>
      </p:sp>
      <p:sp>
        <p:nvSpPr>
          <p:cNvPr id="28" name="Text 11"/>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13 of 30</a:t>
            </a:r>
            <a:endParaRPr lang="en-US" sz="12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066800"/>
            <a:ext cx="228600" cy="304800"/>
          </a:xfrm>
          <a:prstGeom prst="rect">
            <a:avLst/>
          </a:prstGeom>
        </p:spPr>
      </p:pic>
      <p:pic>
        <p:nvPicPr>
          <p:cNvPr id="5" name="Image 3" descr="preencoded.png"/>
          <p:cNvPicPr>
            <a:picLocks noChangeAspect="1"/>
          </p:cNvPicPr>
          <p:nvPr/>
        </p:nvPicPr>
        <p:blipFill>
          <a:blip r:embed="rId6"/>
          <a:stretch>
            <a:fillRect/>
          </a:stretch>
        </p:blipFill>
        <p:spPr>
          <a:xfrm>
            <a:off x="381000" y="1600200"/>
            <a:ext cx="11430000" cy="304800"/>
          </a:xfrm>
          <a:prstGeom prst="rect">
            <a:avLst/>
          </a:prstGeom>
        </p:spPr>
      </p:pic>
      <p:pic>
        <p:nvPicPr>
          <p:cNvPr id="6" name="Image 4" descr="preencoded.png"/>
          <p:cNvPicPr>
            <a:picLocks noChangeAspect="1"/>
          </p:cNvPicPr>
          <p:nvPr/>
        </p:nvPicPr>
        <p:blipFill>
          <a:blip r:embed="rId7"/>
          <a:stretch>
            <a:fillRect/>
          </a:stretch>
        </p:blipFill>
        <p:spPr>
          <a:xfrm>
            <a:off x="533400" y="1628775"/>
            <a:ext cx="200025" cy="228600"/>
          </a:xfrm>
          <a:prstGeom prst="rect">
            <a:avLst/>
          </a:prstGeom>
        </p:spPr>
      </p:pic>
      <p:pic>
        <p:nvPicPr>
          <p:cNvPr id="7" name="Image 5" descr="preencoded.png"/>
          <p:cNvPicPr>
            <a:picLocks noChangeAspect="1"/>
          </p:cNvPicPr>
          <p:nvPr/>
        </p:nvPicPr>
        <p:blipFill>
          <a:blip r:embed="rId8"/>
          <a:stretch>
            <a:fillRect/>
          </a:stretch>
        </p:blipFill>
        <p:spPr>
          <a:xfrm>
            <a:off x="1809750" y="3881438"/>
            <a:ext cx="952500" cy="952500"/>
          </a:xfrm>
          <a:prstGeom prst="rect">
            <a:avLst/>
          </a:prstGeom>
        </p:spPr>
      </p:pic>
      <p:pic>
        <p:nvPicPr>
          <p:cNvPr id="8" name="Image 6" descr="preencoded.png"/>
          <p:cNvPicPr>
            <a:picLocks noChangeAspect="1"/>
          </p:cNvPicPr>
          <p:nvPr/>
        </p:nvPicPr>
        <p:blipFill>
          <a:blip r:embed="rId9"/>
          <a:stretch>
            <a:fillRect/>
          </a:stretch>
        </p:blipFill>
        <p:spPr>
          <a:xfrm>
            <a:off x="2071688" y="4167188"/>
            <a:ext cx="428625" cy="381000"/>
          </a:xfrm>
          <a:prstGeom prst="rect">
            <a:avLst/>
          </a:prstGeom>
        </p:spPr>
      </p:pic>
      <p:pic>
        <p:nvPicPr>
          <p:cNvPr id="9" name="Image 7" descr="preencoded.png"/>
          <p:cNvPicPr>
            <a:picLocks noChangeAspect="1"/>
          </p:cNvPicPr>
          <p:nvPr/>
        </p:nvPicPr>
        <p:blipFill>
          <a:blip r:embed="rId10"/>
          <a:stretch>
            <a:fillRect/>
          </a:stretch>
        </p:blipFill>
        <p:spPr>
          <a:xfrm>
            <a:off x="5619750" y="3881438"/>
            <a:ext cx="952500" cy="952500"/>
          </a:xfrm>
          <a:prstGeom prst="rect">
            <a:avLst/>
          </a:prstGeom>
        </p:spPr>
      </p:pic>
      <p:pic>
        <p:nvPicPr>
          <p:cNvPr id="10" name="Image 8" descr="preencoded.png"/>
          <p:cNvPicPr>
            <a:picLocks noChangeAspect="1"/>
          </p:cNvPicPr>
          <p:nvPr/>
        </p:nvPicPr>
        <p:blipFill>
          <a:blip r:embed="rId9"/>
          <a:stretch>
            <a:fillRect/>
          </a:stretch>
        </p:blipFill>
        <p:spPr>
          <a:xfrm>
            <a:off x="5881688" y="4167188"/>
            <a:ext cx="428625" cy="381000"/>
          </a:xfrm>
          <a:prstGeom prst="rect">
            <a:avLst/>
          </a:prstGeom>
        </p:spPr>
      </p:pic>
      <p:pic>
        <p:nvPicPr>
          <p:cNvPr id="11" name="Image 9" descr="preencoded.png"/>
          <p:cNvPicPr>
            <a:picLocks noChangeAspect="1"/>
          </p:cNvPicPr>
          <p:nvPr/>
        </p:nvPicPr>
        <p:blipFill>
          <a:blip r:embed="rId11"/>
          <a:stretch>
            <a:fillRect/>
          </a:stretch>
        </p:blipFill>
        <p:spPr>
          <a:xfrm>
            <a:off x="9429750" y="3881438"/>
            <a:ext cx="952500" cy="952500"/>
          </a:xfrm>
          <a:prstGeom prst="rect">
            <a:avLst/>
          </a:prstGeom>
        </p:spPr>
      </p:pic>
      <p:pic>
        <p:nvPicPr>
          <p:cNvPr id="12" name="Image 10" descr="preencoded.png"/>
          <p:cNvPicPr>
            <a:picLocks noChangeAspect="1"/>
          </p:cNvPicPr>
          <p:nvPr/>
        </p:nvPicPr>
        <p:blipFill>
          <a:blip r:embed="rId9"/>
          <a:stretch>
            <a:fillRect/>
          </a:stretch>
        </p:blipFill>
        <p:spPr>
          <a:xfrm>
            <a:off x="9691688" y="4167188"/>
            <a:ext cx="428625" cy="381000"/>
          </a:xfrm>
          <a:prstGeom prst="rect">
            <a:avLst/>
          </a:prstGeom>
        </p:spPr>
      </p:pic>
      <p:pic>
        <p:nvPicPr>
          <p:cNvPr id="13" name="Image 11" descr="preencoded.png"/>
          <p:cNvPicPr>
            <a:picLocks noChangeAspect="1"/>
          </p:cNvPicPr>
          <p:nvPr/>
        </p:nvPicPr>
        <p:blipFill>
          <a:blip r:embed="rId12"/>
          <a:stretch>
            <a:fillRect/>
          </a:stretch>
        </p:blipFill>
        <p:spPr>
          <a:xfrm>
            <a:off x="2000250" y="3919537"/>
            <a:ext cx="1143000" cy="19050"/>
          </a:xfrm>
          <a:prstGeom prst="rect">
            <a:avLst/>
          </a:prstGeom>
        </p:spPr>
      </p:pic>
      <p:pic>
        <p:nvPicPr>
          <p:cNvPr id="14" name="Image 12" descr="preencoded.png"/>
          <p:cNvPicPr>
            <a:picLocks noChangeAspect="1"/>
          </p:cNvPicPr>
          <p:nvPr/>
        </p:nvPicPr>
        <p:blipFill>
          <a:blip r:embed="rId12"/>
          <a:stretch>
            <a:fillRect/>
          </a:stretch>
        </p:blipFill>
        <p:spPr>
          <a:xfrm>
            <a:off x="4476750" y="3919537"/>
            <a:ext cx="1143000" cy="19050"/>
          </a:xfrm>
          <a:prstGeom prst="rect">
            <a:avLst/>
          </a:prstGeom>
        </p:spPr>
      </p:pic>
      <p:pic>
        <p:nvPicPr>
          <p:cNvPr id="15" name="Image 13" descr="preencoded.png"/>
          <p:cNvPicPr>
            <a:picLocks noChangeAspect="1"/>
          </p:cNvPicPr>
          <p:nvPr/>
        </p:nvPicPr>
        <p:blipFill>
          <a:blip r:embed="rId13"/>
          <a:stretch>
            <a:fillRect/>
          </a:stretch>
        </p:blipFill>
        <p:spPr>
          <a:xfrm>
            <a:off x="3280916" y="5500688"/>
            <a:ext cx="190500" cy="266700"/>
          </a:xfrm>
          <a:prstGeom prst="rect">
            <a:avLst/>
          </a:prstGeom>
        </p:spPr>
      </p:pic>
      <p:pic>
        <p:nvPicPr>
          <p:cNvPr id="16" name="Image 14" descr="preencoded.png"/>
          <p:cNvPicPr>
            <a:picLocks noChangeAspect="1"/>
          </p:cNvPicPr>
          <p:nvPr/>
        </p:nvPicPr>
        <p:blipFill>
          <a:blip r:embed="rId14"/>
          <a:stretch>
            <a:fillRect/>
          </a:stretch>
        </p:blipFill>
        <p:spPr>
          <a:xfrm>
            <a:off x="5235625" y="5500688"/>
            <a:ext cx="142875" cy="266700"/>
          </a:xfrm>
          <a:prstGeom prst="rect">
            <a:avLst/>
          </a:prstGeom>
        </p:spPr>
      </p:pic>
      <p:pic>
        <p:nvPicPr>
          <p:cNvPr id="17" name="Image 15" descr="preencoded.png"/>
          <p:cNvPicPr>
            <a:picLocks noChangeAspect="1"/>
          </p:cNvPicPr>
          <p:nvPr/>
        </p:nvPicPr>
        <p:blipFill>
          <a:blip r:embed="rId15"/>
          <a:stretch>
            <a:fillRect/>
          </a:stretch>
        </p:blipFill>
        <p:spPr>
          <a:xfrm>
            <a:off x="6761708" y="5500688"/>
            <a:ext cx="190500" cy="266700"/>
          </a:xfrm>
          <a:prstGeom prst="rect">
            <a:avLst/>
          </a:prstGeom>
        </p:spPr>
      </p:pic>
      <p:pic>
        <p:nvPicPr>
          <p:cNvPr id="18" name="Image 16" descr="preencoded.png"/>
          <p:cNvPicPr>
            <a:picLocks noChangeAspect="1"/>
          </p:cNvPicPr>
          <p:nvPr/>
        </p:nvPicPr>
        <p:blipFill>
          <a:blip r:embed="rId16"/>
          <a:stretch>
            <a:fillRect/>
          </a:stretch>
        </p:blipFill>
        <p:spPr>
          <a:xfrm>
            <a:off x="381000" y="6419850"/>
            <a:ext cx="11430000" cy="57150"/>
          </a:xfrm>
          <a:prstGeom prst="rect">
            <a:avLst/>
          </a:prstGeom>
        </p:spPr>
      </p:pic>
      <p:pic>
        <p:nvPicPr>
          <p:cNvPr id="19" name="Image 17" descr="preencoded.png"/>
          <p:cNvPicPr>
            <a:picLocks noChangeAspect="1"/>
          </p:cNvPicPr>
          <p:nvPr/>
        </p:nvPicPr>
        <p:blipFill>
          <a:blip r:embed="rId17"/>
          <a:stretch>
            <a:fillRect/>
          </a:stretch>
        </p:blipFill>
        <p:spPr>
          <a:xfrm>
            <a:off x="381000" y="6419850"/>
            <a:ext cx="4952554" cy="57150"/>
          </a:xfrm>
          <a:prstGeom prst="rect">
            <a:avLst/>
          </a:prstGeom>
        </p:spPr>
      </p:pic>
      <p:sp>
        <p:nvSpPr>
          <p:cNvPr id="20"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13 - Global Tables Replication</a:t>
            </a:r>
            <a:endParaRPr lang="en-US" sz="2250" dirty="0"/>
          </a:p>
        </p:txBody>
      </p:sp>
      <p:sp>
        <p:nvSpPr>
          <p:cNvPr id="21" name="Text 1"/>
          <p:cNvSpPr/>
          <p:nvPr/>
        </p:nvSpPr>
        <p:spPr>
          <a:xfrm>
            <a:off x="723900" y="1085850"/>
            <a:ext cx="2051506" cy="266700"/>
          </a:xfrm>
          <a:prstGeom prst="rect">
            <a:avLst/>
          </a:prstGeom>
          <a:noFill/>
          <a:ln/>
        </p:spPr>
        <p:txBody>
          <a:bodyPr vert="horz" wrap="square" lIns="0" tIns="0" rIns="0" bIns="0" rtlCol="0" anchor="t"/>
          <a:lstStyle/>
          <a:p>
            <a:pPr marL="0" indent="0">
              <a:lnSpc>
                <a:spcPts val="2100"/>
              </a:lnSpc>
              <a:buNone/>
            </a:pPr>
            <a:r>
              <a:rPr lang="en-US" sz="1500" dirty="0">
                <a:solidFill>
                  <a:srgbClr val="22C55E"/>
                </a:solidFill>
                <a:latin typeface="ui-sans-serif" pitchFamily="34" charset="0"/>
                <a:ea typeface="ui-sans-serif" pitchFamily="34" charset="-122"/>
                <a:cs typeface="ui-sans-serif" pitchFamily="34" charset="-120"/>
              </a:rPr>
              <a:t>Correct Answer: B</a:t>
            </a:r>
            <a:endParaRPr lang="en-US" sz="1500" dirty="0"/>
          </a:p>
        </p:txBody>
      </p:sp>
      <p:sp>
        <p:nvSpPr>
          <p:cNvPr id="22" name="Text 2"/>
          <p:cNvSpPr/>
          <p:nvPr/>
        </p:nvSpPr>
        <p:spPr>
          <a:xfrm>
            <a:off x="847725" y="1600200"/>
            <a:ext cx="13533120" cy="304800"/>
          </a:xfrm>
          <a:prstGeom prst="rect">
            <a:avLst/>
          </a:prstGeom>
          <a:noFill/>
          <a:ln/>
        </p:spPr>
        <p:txBody>
          <a:bodyPr vert="horz" wrap="square" lIns="0" tIns="0" rIns="0" bIns="0" rtlCol="0" anchor="t"/>
          <a:lstStyle/>
          <a:p>
            <a:pPr marL="0" indent="0">
              <a:lnSpc>
                <a:spcPts val="2400"/>
              </a:lnSpc>
              <a:buNone/>
            </a:pPr>
            <a:r>
              <a:rPr lang="en-US" sz="1800" dirty="0">
                <a:solidFill>
                  <a:srgbClr val="374151"/>
                </a:solidFill>
                <a:latin typeface="ui-sans-serif" pitchFamily="34" charset="0"/>
                <a:ea typeface="ui-sans-serif" pitchFamily="34" charset="-122"/>
                <a:cs typeface="ui-sans-serif" pitchFamily="34" charset="-120"/>
              </a:rPr>
              <a:t> B. Multi-active, multi-Region with automatic replication</a:t>
            </a:r>
            <a:endParaRPr lang="en-US" sz="1800" dirty="0"/>
          </a:p>
        </p:txBody>
      </p:sp>
      <p:sp>
        <p:nvSpPr>
          <p:cNvPr id="23" name="Text 3"/>
          <p:cNvSpPr/>
          <p:nvPr/>
        </p:nvSpPr>
        <p:spPr>
          <a:xfrm>
            <a:off x="381000" y="2209800"/>
            <a:ext cx="11430000" cy="928688"/>
          </a:xfrm>
          <a:prstGeom prst="rect">
            <a:avLst/>
          </a:prstGeom>
          <a:noFill/>
          <a:ln/>
        </p:spPr>
        <p:txBody>
          <a:bodyPr vert="horz" wrap="square" lIns="0" tIns="0" rIns="0" bIns="0" rtlCol="0" anchor="t"/>
          <a:lstStyle/>
          <a:p>
            <a:pPr marL="0" indent="0">
              <a:lnSpc>
                <a:spcPts val="2438"/>
              </a:lnSpc>
              <a:buNone/>
            </a:pPr>
            <a:r>
              <a:rPr lang="en-US" sz="1500" dirty="0">
                <a:solidFill>
                  <a:srgbClr val="374151"/>
                </a:solidFill>
                <a:latin typeface="ui-sans-serif" pitchFamily="34" charset="0"/>
                <a:ea typeface="ui-sans-serif" pitchFamily="34" charset="-122"/>
                <a:cs typeface="ui-sans-serif" pitchFamily="34" charset="-120"/>
              </a:rPr>
              <a:t>Amazon DynamoDB Global Tables provide a fully managed, multi-Region, and multi-active database feature. This means that data written to a replica table in one AWS Region is automatically replicated to all other replica tables in the global table, ensuring high availability and disaster recovery.</a:t>
            </a:r>
            <a:endParaRPr lang="en-US" sz="1500" dirty="0"/>
          </a:p>
        </p:txBody>
      </p:sp>
      <p:sp>
        <p:nvSpPr>
          <p:cNvPr id="24" name="Text 4"/>
          <p:cNvSpPr/>
          <p:nvPr/>
        </p:nvSpPr>
        <p:spPr>
          <a:xfrm>
            <a:off x="3547616" y="5500688"/>
            <a:ext cx="16598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High Availability</a:t>
            </a:r>
            <a:endParaRPr lang="en-US" sz="1350" dirty="0"/>
          </a:p>
        </p:txBody>
      </p:sp>
      <p:sp>
        <p:nvSpPr>
          <p:cNvPr id="25" name="Text 5"/>
          <p:cNvSpPr/>
          <p:nvPr/>
        </p:nvSpPr>
        <p:spPr>
          <a:xfrm>
            <a:off x="5454700" y="5500688"/>
            <a:ext cx="12026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Multi-active</a:t>
            </a:r>
            <a:endParaRPr lang="en-US" sz="1350" dirty="0"/>
          </a:p>
        </p:txBody>
      </p:sp>
      <p:sp>
        <p:nvSpPr>
          <p:cNvPr id="26" name="Text 6"/>
          <p:cNvSpPr/>
          <p:nvPr/>
        </p:nvSpPr>
        <p:spPr>
          <a:xfrm>
            <a:off x="7028408" y="5500688"/>
            <a:ext cx="225903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Automatic Replication</a:t>
            </a:r>
            <a:endParaRPr lang="en-US" sz="1350" dirty="0"/>
          </a:p>
        </p:txBody>
      </p:sp>
      <p:sp>
        <p:nvSpPr>
          <p:cNvPr id="27" name="Text 7"/>
          <p:cNvSpPr/>
          <p:nvPr/>
        </p:nvSpPr>
        <p:spPr>
          <a:xfrm>
            <a:off x="381000" y="6134100"/>
            <a:ext cx="230118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Global Tables</a:t>
            </a:r>
            <a:endParaRPr lang="en-US" sz="1200" dirty="0"/>
          </a:p>
        </p:txBody>
      </p:sp>
      <p:sp>
        <p:nvSpPr>
          <p:cNvPr id="28" name="Text 8"/>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13 of 30</a:t>
            </a:r>
            <a:endParaRPr lang="en-US" sz="12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085850"/>
            <a:ext cx="228600" cy="228600"/>
          </a:xfrm>
          <a:prstGeom prst="rect">
            <a:avLst/>
          </a:prstGeom>
        </p:spPr>
      </p:pic>
      <p:pic>
        <p:nvPicPr>
          <p:cNvPr id="5" name="Image 3" descr="preencoded.png"/>
          <p:cNvPicPr>
            <a:picLocks noChangeAspect="1"/>
          </p:cNvPicPr>
          <p:nvPr/>
        </p:nvPicPr>
        <p:blipFill>
          <a:blip r:embed="rId6"/>
          <a:stretch>
            <a:fillRect/>
          </a:stretch>
        </p:blipFill>
        <p:spPr>
          <a:xfrm>
            <a:off x="3048000" y="1866900"/>
            <a:ext cx="2438400" cy="1409700"/>
          </a:xfrm>
          <a:prstGeom prst="rect">
            <a:avLst/>
          </a:prstGeom>
        </p:spPr>
      </p:pic>
      <p:pic>
        <p:nvPicPr>
          <p:cNvPr id="6" name="Image 4" descr="preencoded.png"/>
          <p:cNvPicPr>
            <a:picLocks noChangeAspect="1"/>
          </p:cNvPicPr>
          <p:nvPr/>
        </p:nvPicPr>
        <p:blipFill>
          <a:blip r:embed="rId7"/>
          <a:stretch>
            <a:fillRect/>
          </a:stretch>
        </p:blipFill>
        <p:spPr>
          <a:xfrm>
            <a:off x="4171950" y="2019300"/>
            <a:ext cx="190500" cy="190500"/>
          </a:xfrm>
          <a:prstGeom prst="rect">
            <a:avLst/>
          </a:prstGeom>
        </p:spPr>
      </p:pic>
      <p:pic>
        <p:nvPicPr>
          <p:cNvPr id="7" name="Image 5" descr="preencoded.png"/>
          <p:cNvPicPr>
            <a:picLocks noChangeAspect="1"/>
          </p:cNvPicPr>
          <p:nvPr/>
        </p:nvPicPr>
        <p:blipFill>
          <a:blip r:embed="rId8"/>
          <a:stretch>
            <a:fillRect/>
          </a:stretch>
        </p:blipFill>
        <p:spPr>
          <a:xfrm>
            <a:off x="3162300" y="2781300"/>
            <a:ext cx="2209800" cy="381000"/>
          </a:xfrm>
          <a:prstGeom prst="rect">
            <a:avLst/>
          </a:prstGeom>
        </p:spPr>
      </p:pic>
      <p:pic>
        <p:nvPicPr>
          <p:cNvPr id="8" name="Image 6" descr="preencoded.png"/>
          <p:cNvPicPr>
            <a:picLocks noChangeAspect="1"/>
          </p:cNvPicPr>
          <p:nvPr/>
        </p:nvPicPr>
        <p:blipFill>
          <a:blip r:embed="rId9"/>
          <a:stretch>
            <a:fillRect/>
          </a:stretch>
        </p:blipFill>
        <p:spPr>
          <a:xfrm>
            <a:off x="3432274" y="2886075"/>
            <a:ext cx="152400" cy="152400"/>
          </a:xfrm>
          <a:prstGeom prst="rect">
            <a:avLst/>
          </a:prstGeom>
        </p:spPr>
      </p:pic>
      <p:pic>
        <p:nvPicPr>
          <p:cNvPr id="9" name="Image 7" descr="preencoded.png"/>
          <p:cNvPicPr>
            <a:picLocks noChangeAspect="1"/>
          </p:cNvPicPr>
          <p:nvPr/>
        </p:nvPicPr>
        <p:blipFill>
          <a:blip r:embed="rId10"/>
          <a:stretch>
            <a:fillRect/>
          </a:stretch>
        </p:blipFill>
        <p:spPr>
          <a:xfrm>
            <a:off x="5638800" y="2562225"/>
            <a:ext cx="914400" cy="19050"/>
          </a:xfrm>
          <a:prstGeom prst="rect">
            <a:avLst/>
          </a:prstGeom>
        </p:spPr>
      </p:pic>
      <p:pic>
        <p:nvPicPr>
          <p:cNvPr id="10" name="Image 8" descr="preencoded.png"/>
          <p:cNvPicPr>
            <a:picLocks noChangeAspect="1"/>
          </p:cNvPicPr>
          <p:nvPr/>
        </p:nvPicPr>
        <p:blipFill>
          <a:blip r:embed="rId6"/>
          <a:stretch>
            <a:fillRect/>
          </a:stretch>
        </p:blipFill>
        <p:spPr>
          <a:xfrm>
            <a:off x="6705600" y="1866900"/>
            <a:ext cx="2438400" cy="1409700"/>
          </a:xfrm>
          <a:prstGeom prst="rect">
            <a:avLst/>
          </a:prstGeom>
        </p:spPr>
      </p:pic>
      <p:pic>
        <p:nvPicPr>
          <p:cNvPr id="11" name="Image 9" descr="preencoded.png"/>
          <p:cNvPicPr>
            <a:picLocks noChangeAspect="1"/>
          </p:cNvPicPr>
          <p:nvPr/>
        </p:nvPicPr>
        <p:blipFill>
          <a:blip r:embed="rId7"/>
          <a:stretch>
            <a:fillRect/>
          </a:stretch>
        </p:blipFill>
        <p:spPr>
          <a:xfrm>
            <a:off x="7829550" y="2019300"/>
            <a:ext cx="190500" cy="190500"/>
          </a:xfrm>
          <a:prstGeom prst="rect">
            <a:avLst/>
          </a:prstGeom>
        </p:spPr>
      </p:pic>
      <p:pic>
        <p:nvPicPr>
          <p:cNvPr id="12" name="Image 10" descr="preencoded.png"/>
          <p:cNvPicPr>
            <a:picLocks noChangeAspect="1"/>
          </p:cNvPicPr>
          <p:nvPr/>
        </p:nvPicPr>
        <p:blipFill>
          <a:blip r:embed="rId11"/>
          <a:stretch>
            <a:fillRect/>
          </a:stretch>
        </p:blipFill>
        <p:spPr>
          <a:xfrm>
            <a:off x="6819900" y="2781300"/>
            <a:ext cx="2209800" cy="381000"/>
          </a:xfrm>
          <a:prstGeom prst="rect">
            <a:avLst/>
          </a:prstGeom>
        </p:spPr>
      </p:pic>
      <p:pic>
        <p:nvPicPr>
          <p:cNvPr id="13" name="Image 11" descr="preencoded.png"/>
          <p:cNvPicPr>
            <a:picLocks noChangeAspect="1"/>
          </p:cNvPicPr>
          <p:nvPr/>
        </p:nvPicPr>
        <p:blipFill>
          <a:blip r:embed="rId12"/>
          <a:stretch>
            <a:fillRect/>
          </a:stretch>
        </p:blipFill>
        <p:spPr>
          <a:xfrm>
            <a:off x="7089874" y="2886075"/>
            <a:ext cx="152400" cy="152400"/>
          </a:xfrm>
          <a:prstGeom prst="rect">
            <a:avLst/>
          </a:prstGeom>
        </p:spPr>
      </p:pic>
      <p:pic>
        <p:nvPicPr>
          <p:cNvPr id="14" name="Image 12" descr="preencoded.png"/>
          <p:cNvPicPr>
            <a:picLocks noChangeAspect="1"/>
          </p:cNvPicPr>
          <p:nvPr/>
        </p:nvPicPr>
        <p:blipFill>
          <a:blip r:embed="rId13"/>
          <a:stretch>
            <a:fillRect/>
          </a:stretch>
        </p:blipFill>
        <p:spPr>
          <a:xfrm>
            <a:off x="381000" y="3505200"/>
            <a:ext cx="5619750" cy="838200"/>
          </a:xfrm>
          <a:prstGeom prst="rect">
            <a:avLst/>
          </a:prstGeom>
        </p:spPr>
      </p:pic>
      <p:pic>
        <p:nvPicPr>
          <p:cNvPr id="15" name="Image 13" descr="preencoded.png"/>
          <p:cNvPicPr>
            <a:picLocks noChangeAspect="1"/>
          </p:cNvPicPr>
          <p:nvPr/>
        </p:nvPicPr>
        <p:blipFill>
          <a:blip r:embed="rId13"/>
          <a:stretch>
            <a:fillRect/>
          </a:stretch>
        </p:blipFill>
        <p:spPr>
          <a:xfrm>
            <a:off x="6191250" y="3505200"/>
            <a:ext cx="5619750" cy="838200"/>
          </a:xfrm>
          <a:prstGeom prst="rect">
            <a:avLst/>
          </a:prstGeom>
        </p:spPr>
      </p:pic>
      <p:pic>
        <p:nvPicPr>
          <p:cNvPr id="16" name="Image 14" descr="preencoded.png"/>
          <p:cNvPicPr>
            <a:picLocks noChangeAspect="1"/>
          </p:cNvPicPr>
          <p:nvPr/>
        </p:nvPicPr>
        <p:blipFill>
          <a:blip r:embed="rId13"/>
          <a:stretch>
            <a:fillRect/>
          </a:stretch>
        </p:blipFill>
        <p:spPr>
          <a:xfrm>
            <a:off x="381000" y="4533900"/>
            <a:ext cx="5619750" cy="838200"/>
          </a:xfrm>
          <a:prstGeom prst="rect">
            <a:avLst/>
          </a:prstGeom>
        </p:spPr>
      </p:pic>
      <p:pic>
        <p:nvPicPr>
          <p:cNvPr id="17" name="Image 15" descr="preencoded.png"/>
          <p:cNvPicPr>
            <a:picLocks noChangeAspect="1"/>
          </p:cNvPicPr>
          <p:nvPr/>
        </p:nvPicPr>
        <p:blipFill>
          <a:blip r:embed="rId13"/>
          <a:stretch>
            <a:fillRect/>
          </a:stretch>
        </p:blipFill>
        <p:spPr>
          <a:xfrm>
            <a:off x="6191250" y="4533900"/>
            <a:ext cx="5619750" cy="838200"/>
          </a:xfrm>
          <a:prstGeom prst="rect">
            <a:avLst/>
          </a:prstGeom>
        </p:spPr>
      </p:pic>
      <p:pic>
        <p:nvPicPr>
          <p:cNvPr id="18" name="Image 16" descr="preencoded.png"/>
          <p:cNvPicPr>
            <a:picLocks noChangeAspect="1"/>
          </p:cNvPicPr>
          <p:nvPr/>
        </p:nvPicPr>
        <p:blipFill>
          <a:blip r:embed="rId14"/>
          <a:stretch>
            <a:fillRect/>
          </a:stretch>
        </p:blipFill>
        <p:spPr>
          <a:xfrm>
            <a:off x="11239500" y="381000"/>
            <a:ext cx="571500" cy="571500"/>
          </a:xfrm>
          <a:prstGeom prst="rect">
            <a:avLst/>
          </a:prstGeom>
        </p:spPr>
      </p:pic>
      <p:pic>
        <p:nvPicPr>
          <p:cNvPr id="19" name="Image 17" descr="preencoded.png"/>
          <p:cNvPicPr>
            <a:picLocks noChangeAspect="1"/>
          </p:cNvPicPr>
          <p:nvPr/>
        </p:nvPicPr>
        <p:blipFill>
          <a:blip r:embed="rId15"/>
          <a:stretch>
            <a:fillRect/>
          </a:stretch>
        </p:blipFill>
        <p:spPr>
          <a:xfrm>
            <a:off x="381000" y="6419850"/>
            <a:ext cx="11430000" cy="57150"/>
          </a:xfrm>
          <a:prstGeom prst="rect">
            <a:avLst/>
          </a:prstGeom>
        </p:spPr>
      </p:pic>
      <p:pic>
        <p:nvPicPr>
          <p:cNvPr id="20" name="Image 18" descr="preencoded.png"/>
          <p:cNvPicPr>
            <a:picLocks noChangeAspect="1"/>
          </p:cNvPicPr>
          <p:nvPr/>
        </p:nvPicPr>
        <p:blipFill>
          <a:blip r:embed="rId16"/>
          <a:stretch>
            <a:fillRect/>
          </a:stretch>
        </p:blipFill>
        <p:spPr>
          <a:xfrm>
            <a:off x="381000" y="6419850"/>
            <a:ext cx="5334298" cy="57150"/>
          </a:xfrm>
          <a:prstGeom prst="rect">
            <a:avLst/>
          </a:prstGeom>
        </p:spPr>
      </p:pic>
      <p:sp>
        <p:nvSpPr>
          <p:cNvPr id="21"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Question 14 - Global Tables Conflict Resolution</a:t>
            </a:r>
            <a:endParaRPr lang="en-US" sz="2250" dirty="0"/>
          </a:p>
        </p:txBody>
      </p:sp>
      <p:sp>
        <p:nvSpPr>
          <p:cNvPr id="22" name="Text 1"/>
          <p:cNvSpPr/>
          <p:nvPr/>
        </p:nvSpPr>
        <p:spPr>
          <a:xfrm>
            <a:off x="723900" y="1066800"/>
            <a:ext cx="11430000" cy="571500"/>
          </a:xfrm>
          <a:prstGeom prst="rect">
            <a:avLst/>
          </a:prstGeom>
          <a:noFill/>
          <a:ln/>
        </p:spPr>
        <p:txBody>
          <a:bodyPr vert="horz" wrap="square" lIns="0" tIns="0" rIns="0" bIns="0" rtlCol="0" anchor="t"/>
          <a:lstStyle/>
          <a:p>
            <a:pPr marL="0" indent="0">
              <a:lnSpc>
                <a:spcPts val="2250"/>
              </a:lnSpc>
              <a:buNone/>
            </a:pPr>
            <a:r>
              <a:rPr lang="en-US" sz="1800" dirty="0">
                <a:solidFill>
                  <a:srgbClr val="374151"/>
                </a:solidFill>
                <a:latin typeface="ui-sans-serif" pitchFamily="34" charset="0"/>
                <a:ea typeface="ui-sans-serif" pitchFamily="34" charset="-122"/>
                <a:cs typeface="ui-sans-serif" pitchFamily="34" charset="-120"/>
              </a:rPr>
              <a:t> When two applications simultaneously write to the same item in different AWS Regions within a DynamoDB Global Table, how does DynamoDB resolve the conflict?</a:t>
            </a:r>
            <a:endParaRPr lang="en-US" sz="1800" dirty="0"/>
          </a:p>
        </p:txBody>
      </p:sp>
      <p:sp>
        <p:nvSpPr>
          <p:cNvPr id="23" name="Text 2"/>
          <p:cNvSpPr/>
          <p:nvPr/>
        </p:nvSpPr>
        <p:spPr>
          <a:xfrm>
            <a:off x="2941320" y="2286000"/>
            <a:ext cx="2651760"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AWS Region 1</a:t>
            </a:r>
            <a:endParaRPr lang="en-US" sz="1200" dirty="0"/>
          </a:p>
        </p:txBody>
      </p:sp>
      <p:sp>
        <p:nvSpPr>
          <p:cNvPr id="24" name="Text 3"/>
          <p:cNvSpPr/>
          <p:nvPr/>
        </p:nvSpPr>
        <p:spPr>
          <a:xfrm>
            <a:off x="3162300" y="2514600"/>
            <a:ext cx="22098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Application A</a:t>
            </a:r>
            <a:endParaRPr lang="en-US" sz="1050" dirty="0"/>
          </a:p>
        </p:txBody>
      </p:sp>
      <p:sp>
        <p:nvSpPr>
          <p:cNvPr id="25" name="Text 4"/>
          <p:cNvSpPr/>
          <p:nvPr/>
        </p:nvSpPr>
        <p:spPr>
          <a:xfrm>
            <a:off x="3528224" y="2905125"/>
            <a:ext cx="1716822" cy="152400"/>
          </a:xfrm>
          <a:prstGeom prst="rect">
            <a:avLst/>
          </a:prstGeom>
          <a:noFill/>
          <a:ln/>
        </p:spPr>
        <p:txBody>
          <a:bodyPr vert="horz" wrap="square" lIns="0" tIns="0" rIns="0" bIns="0" rtlCol="0" anchor="t"/>
          <a:lstStyle/>
          <a:p>
            <a:pPr marL="0" indent="0" algn="ctr">
              <a:lnSpc>
                <a:spcPts val="1500"/>
              </a:lnSpc>
              <a:buNone/>
            </a:pPr>
            <a:r>
              <a:rPr lang="en-US" sz="1050" dirty="0">
                <a:solidFill>
                  <a:srgbClr val="000000"/>
                </a:solidFill>
                <a:latin typeface="ui-sans-serif" pitchFamily="34" charset="0"/>
                <a:ea typeface="ui-sans-serif" pitchFamily="34" charset="-122"/>
                <a:cs typeface="ui-sans-serif" pitchFamily="34" charset="-120"/>
              </a:rPr>
              <a:t>Timestamp: 10:00:01</a:t>
            </a:r>
            <a:endParaRPr lang="en-US" sz="1050" dirty="0"/>
          </a:p>
        </p:txBody>
      </p:sp>
      <p:sp>
        <p:nvSpPr>
          <p:cNvPr id="26" name="Text 5"/>
          <p:cNvSpPr/>
          <p:nvPr/>
        </p:nvSpPr>
        <p:spPr>
          <a:xfrm>
            <a:off x="6598920" y="2286000"/>
            <a:ext cx="2651760"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AWS Region 2</a:t>
            </a:r>
            <a:endParaRPr lang="en-US" sz="1200" dirty="0"/>
          </a:p>
        </p:txBody>
      </p:sp>
      <p:sp>
        <p:nvSpPr>
          <p:cNvPr id="27" name="Text 6"/>
          <p:cNvSpPr/>
          <p:nvPr/>
        </p:nvSpPr>
        <p:spPr>
          <a:xfrm>
            <a:off x="6819900" y="2514600"/>
            <a:ext cx="22098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Application B</a:t>
            </a:r>
            <a:endParaRPr lang="en-US" sz="1050" dirty="0"/>
          </a:p>
        </p:txBody>
      </p:sp>
      <p:sp>
        <p:nvSpPr>
          <p:cNvPr id="28" name="Text 7"/>
          <p:cNvSpPr/>
          <p:nvPr/>
        </p:nvSpPr>
        <p:spPr>
          <a:xfrm>
            <a:off x="7185824" y="2905125"/>
            <a:ext cx="1716822" cy="152400"/>
          </a:xfrm>
          <a:prstGeom prst="rect">
            <a:avLst/>
          </a:prstGeom>
          <a:noFill/>
          <a:ln/>
        </p:spPr>
        <p:txBody>
          <a:bodyPr vert="horz" wrap="square" lIns="0" tIns="0" rIns="0" bIns="0" rtlCol="0" anchor="t"/>
          <a:lstStyle/>
          <a:p>
            <a:pPr marL="0" indent="0" algn="ctr">
              <a:lnSpc>
                <a:spcPts val="1500"/>
              </a:lnSpc>
              <a:buNone/>
            </a:pPr>
            <a:r>
              <a:rPr lang="en-US" sz="1050" dirty="0">
                <a:solidFill>
                  <a:srgbClr val="000000"/>
                </a:solidFill>
                <a:latin typeface="ui-sans-serif" pitchFamily="34" charset="0"/>
                <a:ea typeface="ui-sans-serif" pitchFamily="34" charset="-122"/>
                <a:cs typeface="ui-sans-serif" pitchFamily="34" charset="-120"/>
              </a:rPr>
              <a:t>Timestamp: 10:00:03</a:t>
            </a:r>
            <a:endParaRPr lang="en-US" sz="1050" dirty="0"/>
          </a:p>
        </p:txBody>
      </p:sp>
      <p:sp>
        <p:nvSpPr>
          <p:cNvPr id="29" name="Text 8"/>
          <p:cNvSpPr/>
          <p:nvPr/>
        </p:nvSpPr>
        <p:spPr>
          <a:xfrm>
            <a:off x="533400" y="3657600"/>
            <a:ext cx="531495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A.</a:t>
            </a:r>
            <a:endParaRPr lang="en-US" sz="1500" dirty="0"/>
          </a:p>
        </p:txBody>
      </p:sp>
      <p:sp>
        <p:nvSpPr>
          <p:cNvPr id="30" name="Text 9"/>
          <p:cNvSpPr/>
          <p:nvPr/>
        </p:nvSpPr>
        <p:spPr>
          <a:xfrm>
            <a:off x="533400" y="3924300"/>
            <a:ext cx="637794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merges the changes at the attribute level.</a:t>
            </a:r>
            <a:endParaRPr lang="en-US" sz="1350" dirty="0"/>
          </a:p>
        </p:txBody>
      </p:sp>
      <p:sp>
        <p:nvSpPr>
          <p:cNvPr id="31" name="Text 10"/>
          <p:cNvSpPr/>
          <p:nvPr/>
        </p:nvSpPr>
        <p:spPr>
          <a:xfrm>
            <a:off x="6343650" y="3657600"/>
            <a:ext cx="531495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B.</a:t>
            </a:r>
            <a:endParaRPr lang="en-US" sz="1500" dirty="0"/>
          </a:p>
        </p:txBody>
      </p:sp>
      <p:sp>
        <p:nvSpPr>
          <p:cNvPr id="32" name="Text 11"/>
          <p:cNvSpPr/>
          <p:nvPr/>
        </p:nvSpPr>
        <p:spPr>
          <a:xfrm>
            <a:off x="6343650" y="3924300"/>
            <a:ext cx="637794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rejects both writes and requires manual intervention.</a:t>
            </a:r>
            <a:endParaRPr lang="en-US" sz="1350" dirty="0"/>
          </a:p>
        </p:txBody>
      </p:sp>
      <p:sp>
        <p:nvSpPr>
          <p:cNvPr id="33" name="Text 12"/>
          <p:cNvSpPr/>
          <p:nvPr/>
        </p:nvSpPr>
        <p:spPr>
          <a:xfrm>
            <a:off x="533400" y="4686300"/>
            <a:ext cx="531495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C.</a:t>
            </a:r>
            <a:endParaRPr lang="en-US" sz="1500" dirty="0"/>
          </a:p>
        </p:txBody>
      </p:sp>
      <p:sp>
        <p:nvSpPr>
          <p:cNvPr id="34" name="Text 13"/>
          <p:cNvSpPr/>
          <p:nvPr/>
        </p:nvSpPr>
        <p:spPr>
          <a:xfrm>
            <a:off x="533400" y="4953000"/>
            <a:ext cx="637794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uses a "first writer wins" strategy.</a:t>
            </a:r>
            <a:endParaRPr lang="en-US" sz="1350" dirty="0"/>
          </a:p>
        </p:txBody>
      </p:sp>
      <p:sp>
        <p:nvSpPr>
          <p:cNvPr id="35" name="Text 14"/>
          <p:cNvSpPr/>
          <p:nvPr/>
        </p:nvSpPr>
        <p:spPr>
          <a:xfrm>
            <a:off x="6343650" y="4686300"/>
            <a:ext cx="5314950" cy="266700"/>
          </a:xfrm>
          <a:prstGeom prst="rect">
            <a:avLst/>
          </a:prstGeom>
          <a:noFill/>
          <a:ln/>
        </p:spPr>
        <p:txBody>
          <a:bodyPr vert="horz" wrap="square" lIns="0" tIns="0" rIns="0" bIns="0" rtlCol="0" anchor="t"/>
          <a:lstStyle/>
          <a:p>
            <a:pPr marL="0" indent="0">
              <a:lnSpc>
                <a:spcPts val="2100"/>
              </a:lnSpc>
              <a:buNone/>
            </a:pPr>
            <a:r>
              <a:rPr lang="en-US" sz="1500" dirty="0">
                <a:solidFill>
                  <a:srgbClr val="FF9900"/>
                </a:solidFill>
                <a:latin typeface="ui-sans-serif" pitchFamily="34" charset="0"/>
                <a:ea typeface="ui-sans-serif" pitchFamily="34" charset="-122"/>
                <a:cs typeface="ui-sans-serif" pitchFamily="34" charset="-120"/>
              </a:rPr>
              <a:t>D.</a:t>
            </a:r>
            <a:endParaRPr lang="en-US" sz="1500" dirty="0"/>
          </a:p>
        </p:txBody>
      </p:sp>
      <p:sp>
        <p:nvSpPr>
          <p:cNvPr id="36" name="Text 15"/>
          <p:cNvSpPr/>
          <p:nvPr/>
        </p:nvSpPr>
        <p:spPr>
          <a:xfrm>
            <a:off x="6343650" y="4953000"/>
            <a:ext cx="637794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It uses a "last writer wins" strategy.</a:t>
            </a:r>
            <a:endParaRPr lang="en-US" sz="1350" dirty="0"/>
          </a:p>
        </p:txBody>
      </p:sp>
      <p:sp>
        <p:nvSpPr>
          <p:cNvPr id="37" name="Text 16"/>
          <p:cNvSpPr/>
          <p:nvPr/>
        </p:nvSpPr>
        <p:spPr>
          <a:xfrm>
            <a:off x="381000" y="6134100"/>
            <a:ext cx="230118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Global Tables</a:t>
            </a:r>
            <a:endParaRPr lang="en-US" sz="1200" dirty="0"/>
          </a:p>
        </p:txBody>
      </p:sp>
      <p:sp>
        <p:nvSpPr>
          <p:cNvPr id="38" name="Text 17"/>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14 of 30</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428750" cy="1428750"/>
          </a:xfrm>
          <a:prstGeom prst="rect">
            <a:avLst/>
          </a:prstGeom>
        </p:spPr>
      </p:pic>
      <p:pic>
        <p:nvPicPr>
          <p:cNvPr id="4" name="Image 2" descr="preencoded.png"/>
          <p:cNvPicPr>
            <a:picLocks noChangeAspect="1"/>
          </p:cNvPicPr>
          <p:nvPr/>
        </p:nvPicPr>
        <p:blipFill>
          <a:blip r:embed="rId5"/>
          <a:stretch>
            <a:fillRect/>
          </a:stretch>
        </p:blipFill>
        <p:spPr>
          <a:xfrm>
            <a:off x="9753600" y="4800600"/>
            <a:ext cx="952500" cy="952500"/>
          </a:xfrm>
          <a:prstGeom prst="rect">
            <a:avLst/>
          </a:prstGeom>
        </p:spPr>
      </p:pic>
      <p:pic>
        <p:nvPicPr>
          <p:cNvPr id="5" name="Image 3" descr="preencoded.png"/>
          <p:cNvPicPr>
            <a:picLocks noChangeAspect="1"/>
          </p:cNvPicPr>
          <p:nvPr/>
        </p:nvPicPr>
        <p:blipFill>
          <a:blip r:embed="rId6"/>
          <a:stretch>
            <a:fillRect/>
          </a:stretch>
        </p:blipFill>
        <p:spPr>
          <a:xfrm>
            <a:off x="10363200" y="1371600"/>
            <a:ext cx="762000" cy="762000"/>
          </a:xfrm>
          <a:prstGeom prst="rect">
            <a:avLst/>
          </a:prstGeom>
        </p:spPr>
      </p:pic>
      <p:pic>
        <p:nvPicPr>
          <p:cNvPr id="6" name="Image 4" descr="preencoded.png"/>
          <p:cNvPicPr>
            <a:picLocks noChangeAspect="1"/>
          </p:cNvPicPr>
          <p:nvPr/>
        </p:nvPicPr>
        <p:blipFill>
          <a:blip r:embed="rId7"/>
          <a:stretch>
            <a:fillRect/>
          </a:stretch>
        </p:blipFill>
        <p:spPr>
          <a:xfrm>
            <a:off x="1219200" y="4114800"/>
            <a:ext cx="1905000" cy="1905000"/>
          </a:xfrm>
          <a:prstGeom prst="rect">
            <a:avLst/>
          </a:prstGeom>
        </p:spPr>
      </p:pic>
      <p:pic>
        <p:nvPicPr>
          <p:cNvPr id="7" name="Image 5" descr="preencoded.png"/>
          <p:cNvPicPr>
            <a:picLocks noChangeAspect="1"/>
          </p:cNvPicPr>
          <p:nvPr/>
        </p:nvPicPr>
        <p:blipFill>
          <a:blip r:embed="rId8"/>
          <a:stretch>
            <a:fillRect/>
          </a:stretch>
        </p:blipFill>
        <p:spPr>
          <a:xfrm>
            <a:off x="5486400" y="2571750"/>
            <a:ext cx="1219200" cy="38100"/>
          </a:xfrm>
          <a:prstGeom prst="rect">
            <a:avLst/>
          </a:prstGeom>
        </p:spPr>
      </p:pic>
      <p:pic>
        <p:nvPicPr>
          <p:cNvPr id="8" name="Image 6" descr="preencoded.png"/>
          <p:cNvPicPr>
            <a:picLocks noChangeAspect="1"/>
          </p:cNvPicPr>
          <p:nvPr/>
        </p:nvPicPr>
        <p:blipFill>
          <a:blip r:embed="rId9"/>
          <a:stretch>
            <a:fillRect/>
          </a:stretch>
        </p:blipFill>
        <p:spPr>
          <a:xfrm>
            <a:off x="2818061" y="3638550"/>
            <a:ext cx="777180" cy="990600"/>
          </a:xfrm>
          <a:prstGeom prst="rect">
            <a:avLst/>
          </a:prstGeom>
        </p:spPr>
      </p:pic>
      <p:pic>
        <p:nvPicPr>
          <p:cNvPr id="9" name="Image 7" descr="preencoded.png"/>
          <p:cNvPicPr>
            <a:picLocks noChangeAspect="1"/>
          </p:cNvPicPr>
          <p:nvPr/>
        </p:nvPicPr>
        <p:blipFill>
          <a:blip r:embed="rId10"/>
          <a:stretch>
            <a:fillRect/>
          </a:stretch>
        </p:blipFill>
        <p:spPr>
          <a:xfrm>
            <a:off x="3054251" y="3790950"/>
            <a:ext cx="304800" cy="381000"/>
          </a:xfrm>
          <a:prstGeom prst="rect">
            <a:avLst/>
          </a:prstGeom>
        </p:spPr>
      </p:pic>
      <p:pic>
        <p:nvPicPr>
          <p:cNvPr id="10" name="Image 8" descr="preencoded.png"/>
          <p:cNvPicPr>
            <a:picLocks noChangeAspect="1"/>
          </p:cNvPicPr>
          <p:nvPr/>
        </p:nvPicPr>
        <p:blipFill>
          <a:blip r:embed="rId11"/>
          <a:stretch>
            <a:fillRect/>
          </a:stretch>
        </p:blipFill>
        <p:spPr>
          <a:xfrm>
            <a:off x="4052441" y="3638550"/>
            <a:ext cx="1728043" cy="990600"/>
          </a:xfrm>
          <a:prstGeom prst="rect">
            <a:avLst/>
          </a:prstGeom>
        </p:spPr>
      </p:pic>
      <p:pic>
        <p:nvPicPr>
          <p:cNvPr id="11" name="Image 9" descr="preencoded.png"/>
          <p:cNvPicPr>
            <a:picLocks noChangeAspect="1"/>
          </p:cNvPicPr>
          <p:nvPr/>
        </p:nvPicPr>
        <p:blipFill>
          <a:blip r:embed="rId12"/>
          <a:stretch>
            <a:fillRect/>
          </a:stretch>
        </p:blipFill>
        <p:spPr>
          <a:xfrm>
            <a:off x="4744938" y="3790950"/>
            <a:ext cx="342900" cy="381000"/>
          </a:xfrm>
          <a:prstGeom prst="rect">
            <a:avLst/>
          </a:prstGeom>
        </p:spPr>
      </p:pic>
      <p:pic>
        <p:nvPicPr>
          <p:cNvPr id="12" name="Image 10" descr="preencoded.png"/>
          <p:cNvPicPr>
            <a:picLocks noChangeAspect="1"/>
          </p:cNvPicPr>
          <p:nvPr/>
        </p:nvPicPr>
        <p:blipFill>
          <a:blip r:embed="rId13"/>
          <a:stretch>
            <a:fillRect/>
          </a:stretch>
        </p:blipFill>
        <p:spPr>
          <a:xfrm>
            <a:off x="6237684" y="3638550"/>
            <a:ext cx="1053554" cy="990600"/>
          </a:xfrm>
          <a:prstGeom prst="rect">
            <a:avLst/>
          </a:prstGeom>
        </p:spPr>
      </p:pic>
      <p:pic>
        <p:nvPicPr>
          <p:cNvPr id="13" name="Image 11" descr="preencoded.png"/>
          <p:cNvPicPr>
            <a:picLocks noChangeAspect="1"/>
          </p:cNvPicPr>
          <p:nvPr/>
        </p:nvPicPr>
        <p:blipFill>
          <a:blip r:embed="rId14"/>
          <a:stretch>
            <a:fillRect/>
          </a:stretch>
        </p:blipFill>
        <p:spPr>
          <a:xfrm>
            <a:off x="6592937" y="3790950"/>
            <a:ext cx="342900" cy="381000"/>
          </a:xfrm>
          <a:prstGeom prst="rect">
            <a:avLst/>
          </a:prstGeom>
        </p:spPr>
      </p:pic>
      <p:pic>
        <p:nvPicPr>
          <p:cNvPr id="14" name="Image 12" descr="preencoded.png"/>
          <p:cNvPicPr>
            <a:picLocks noChangeAspect="1"/>
          </p:cNvPicPr>
          <p:nvPr/>
        </p:nvPicPr>
        <p:blipFill>
          <a:blip r:embed="rId15"/>
          <a:stretch>
            <a:fillRect/>
          </a:stretch>
        </p:blipFill>
        <p:spPr>
          <a:xfrm>
            <a:off x="7748439" y="3638550"/>
            <a:ext cx="1625352" cy="990600"/>
          </a:xfrm>
          <a:prstGeom prst="rect">
            <a:avLst/>
          </a:prstGeom>
        </p:spPr>
      </p:pic>
      <p:pic>
        <p:nvPicPr>
          <p:cNvPr id="15" name="Image 13" descr="preencoded.png"/>
          <p:cNvPicPr>
            <a:picLocks noChangeAspect="1"/>
          </p:cNvPicPr>
          <p:nvPr/>
        </p:nvPicPr>
        <p:blipFill>
          <a:blip r:embed="rId16"/>
          <a:stretch>
            <a:fillRect/>
          </a:stretch>
        </p:blipFill>
        <p:spPr>
          <a:xfrm>
            <a:off x="8346728" y="3790950"/>
            <a:ext cx="428625" cy="381000"/>
          </a:xfrm>
          <a:prstGeom prst="rect">
            <a:avLst/>
          </a:prstGeom>
        </p:spPr>
      </p:pic>
      <p:sp>
        <p:nvSpPr>
          <p:cNvPr id="16" name="Text 0"/>
          <p:cNvSpPr/>
          <p:nvPr/>
        </p:nvSpPr>
        <p:spPr>
          <a:xfrm>
            <a:off x="-227469" y="1771650"/>
            <a:ext cx="12646938" cy="571500"/>
          </a:xfrm>
          <a:prstGeom prst="rect">
            <a:avLst/>
          </a:prstGeom>
          <a:noFill/>
          <a:ln/>
        </p:spPr>
        <p:txBody>
          <a:bodyPr vert="horz" wrap="square" lIns="0" tIns="0" rIns="0" bIns="0" rtlCol="0" anchor="t"/>
          <a:lstStyle/>
          <a:p>
            <a:pPr marL="0" indent="0" algn="ctr">
              <a:lnSpc>
                <a:spcPts val="4500"/>
              </a:lnSpc>
              <a:buNone/>
            </a:pPr>
            <a:r>
              <a:rPr lang="en-US" sz="4500" b="1" dirty="0">
                <a:solidFill>
                  <a:srgbClr val="1F2937"/>
                </a:solidFill>
                <a:latin typeface="ui-sans-serif" pitchFamily="34" charset="0"/>
                <a:ea typeface="ui-sans-serif" pitchFamily="34" charset="-122"/>
                <a:cs typeface="ui-sans-serif" pitchFamily="34" charset="-120"/>
              </a:rPr>
              <a:t>Relational Database Service</a:t>
            </a:r>
            <a:endParaRPr lang="en-US" sz="4500" dirty="0"/>
          </a:p>
        </p:txBody>
      </p:sp>
      <p:sp>
        <p:nvSpPr>
          <p:cNvPr id="17" name="Text 1"/>
          <p:cNvSpPr/>
          <p:nvPr/>
        </p:nvSpPr>
        <p:spPr>
          <a:xfrm>
            <a:off x="-227469" y="2914650"/>
            <a:ext cx="12646938" cy="342900"/>
          </a:xfrm>
          <a:prstGeom prst="rect">
            <a:avLst/>
          </a:prstGeom>
          <a:noFill/>
          <a:ln/>
        </p:spPr>
        <p:txBody>
          <a:bodyPr vert="horz" wrap="square" lIns="0" tIns="0" rIns="0" bIns="0" rtlCol="0" anchor="t"/>
          <a:lstStyle/>
          <a:p>
            <a:pPr marL="0" indent="0" algn="ctr">
              <a:lnSpc>
                <a:spcPts val="2700"/>
              </a:lnSpc>
              <a:buNone/>
            </a:pPr>
            <a:r>
              <a:rPr lang="en-US" sz="2250" dirty="0">
                <a:solidFill>
                  <a:srgbClr val="4B5563"/>
                </a:solidFill>
                <a:latin typeface="ui-sans-serif" pitchFamily="34" charset="0"/>
                <a:ea typeface="ui-sans-serif" pitchFamily="34" charset="-122"/>
                <a:cs typeface="ui-sans-serif" pitchFamily="34" charset="-120"/>
              </a:rPr>
              <a:t>Understanding RDS, Engine Types, Instance Classes, and Storage Options</a:t>
            </a:r>
            <a:endParaRPr lang="en-US" sz="2250" dirty="0"/>
          </a:p>
        </p:txBody>
      </p:sp>
      <p:sp>
        <p:nvSpPr>
          <p:cNvPr id="18" name="Text 2"/>
          <p:cNvSpPr/>
          <p:nvPr/>
        </p:nvSpPr>
        <p:spPr>
          <a:xfrm>
            <a:off x="3014663" y="4248150"/>
            <a:ext cx="383977"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RDS</a:t>
            </a:r>
            <a:endParaRPr lang="en-US" sz="1200" dirty="0"/>
          </a:p>
        </p:txBody>
      </p:sp>
      <p:sp>
        <p:nvSpPr>
          <p:cNvPr id="19" name="Text 3"/>
          <p:cNvSpPr/>
          <p:nvPr/>
        </p:nvSpPr>
        <p:spPr>
          <a:xfrm>
            <a:off x="4153957" y="4248150"/>
            <a:ext cx="1525012"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Instance Classes</a:t>
            </a:r>
            <a:endParaRPr lang="en-US" sz="1200" dirty="0"/>
          </a:p>
        </p:txBody>
      </p:sp>
      <p:sp>
        <p:nvSpPr>
          <p:cNvPr id="20" name="Text 4"/>
          <p:cNvSpPr/>
          <p:nvPr/>
        </p:nvSpPr>
        <p:spPr>
          <a:xfrm>
            <a:off x="6406649" y="4248150"/>
            <a:ext cx="715625"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Storage</a:t>
            </a:r>
            <a:endParaRPr lang="en-US" sz="1200" dirty="0"/>
          </a:p>
        </p:txBody>
      </p:sp>
      <p:sp>
        <p:nvSpPr>
          <p:cNvPr id="21" name="Text 5"/>
          <p:cNvSpPr/>
          <p:nvPr/>
        </p:nvSpPr>
        <p:spPr>
          <a:xfrm>
            <a:off x="7860223" y="4248150"/>
            <a:ext cx="1401782"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Hosting Models</a:t>
            </a:r>
            <a:endParaRPr lang="en-US" sz="12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00100"/>
            <a:ext cx="6096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90500" cy="190500"/>
          </a:xfrm>
          <a:prstGeom prst="rect">
            <a:avLst/>
          </a:prstGeom>
        </p:spPr>
      </p:pic>
      <p:pic>
        <p:nvPicPr>
          <p:cNvPr id="5" name="Image 3" descr="preencoded.png"/>
          <p:cNvPicPr>
            <a:picLocks noChangeAspect="1"/>
          </p:cNvPicPr>
          <p:nvPr/>
        </p:nvPicPr>
        <p:blipFill>
          <a:blip r:embed="rId6"/>
          <a:stretch>
            <a:fillRect/>
          </a:stretch>
        </p:blipFill>
        <p:spPr>
          <a:xfrm>
            <a:off x="381000" y="1752600"/>
            <a:ext cx="11430000" cy="609600"/>
          </a:xfrm>
          <a:prstGeom prst="rect">
            <a:avLst/>
          </a:prstGeom>
        </p:spPr>
      </p:pic>
      <p:pic>
        <p:nvPicPr>
          <p:cNvPr id="6" name="Image 4" descr="preencoded.png"/>
          <p:cNvPicPr>
            <a:picLocks noChangeAspect="1"/>
          </p:cNvPicPr>
          <p:nvPr/>
        </p:nvPicPr>
        <p:blipFill>
          <a:blip r:embed="rId7"/>
          <a:stretch>
            <a:fillRect/>
          </a:stretch>
        </p:blipFill>
        <p:spPr>
          <a:xfrm>
            <a:off x="381000" y="3962400"/>
            <a:ext cx="11430000" cy="1257300"/>
          </a:xfrm>
          <a:prstGeom prst="rect">
            <a:avLst/>
          </a:prstGeom>
        </p:spPr>
      </p:pic>
      <p:pic>
        <p:nvPicPr>
          <p:cNvPr id="7" name="Image 5" descr="preencoded.png"/>
          <p:cNvPicPr>
            <a:picLocks noChangeAspect="1"/>
          </p:cNvPicPr>
          <p:nvPr/>
        </p:nvPicPr>
        <p:blipFill>
          <a:blip r:embed="rId8"/>
          <a:stretch>
            <a:fillRect/>
          </a:stretch>
        </p:blipFill>
        <p:spPr>
          <a:xfrm>
            <a:off x="1595140" y="4114800"/>
            <a:ext cx="342900" cy="342900"/>
          </a:xfrm>
          <a:prstGeom prst="rect">
            <a:avLst/>
          </a:prstGeom>
        </p:spPr>
      </p:pic>
      <p:pic>
        <p:nvPicPr>
          <p:cNvPr id="8" name="Image 6" descr="preencoded.png"/>
          <p:cNvPicPr>
            <a:picLocks noChangeAspect="1"/>
          </p:cNvPicPr>
          <p:nvPr/>
        </p:nvPicPr>
        <p:blipFill>
          <a:blip r:embed="rId9"/>
          <a:stretch>
            <a:fillRect/>
          </a:stretch>
        </p:blipFill>
        <p:spPr>
          <a:xfrm>
            <a:off x="3754785" y="4400550"/>
            <a:ext cx="304800" cy="342900"/>
          </a:xfrm>
          <a:prstGeom prst="rect">
            <a:avLst/>
          </a:prstGeom>
        </p:spPr>
      </p:pic>
      <p:pic>
        <p:nvPicPr>
          <p:cNvPr id="9" name="Image 7" descr="preencoded.png"/>
          <p:cNvPicPr>
            <a:picLocks noChangeAspect="1"/>
          </p:cNvPicPr>
          <p:nvPr/>
        </p:nvPicPr>
        <p:blipFill>
          <a:blip r:embed="rId10"/>
          <a:stretch>
            <a:fillRect/>
          </a:stretch>
        </p:blipFill>
        <p:spPr>
          <a:xfrm>
            <a:off x="5829895" y="4114800"/>
            <a:ext cx="342900" cy="342900"/>
          </a:xfrm>
          <a:prstGeom prst="rect">
            <a:avLst/>
          </a:prstGeom>
        </p:spPr>
      </p:pic>
      <p:pic>
        <p:nvPicPr>
          <p:cNvPr id="10" name="Image 8" descr="preencoded.png"/>
          <p:cNvPicPr>
            <a:picLocks noChangeAspect="1"/>
          </p:cNvPicPr>
          <p:nvPr/>
        </p:nvPicPr>
        <p:blipFill>
          <a:blip r:embed="rId9"/>
          <a:stretch>
            <a:fillRect/>
          </a:stretch>
        </p:blipFill>
        <p:spPr>
          <a:xfrm>
            <a:off x="7943106" y="4400550"/>
            <a:ext cx="304800" cy="342900"/>
          </a:xfrm>
          <a:prstGeom prst="rect">
            <a:avLst/>
          </a:prstGeom>
        </p:spPr>
      </p:pic>
      <p:pic>
        <p:nvPicPr>
          <p:cNvPr id="11" name="Image 9" descr="preencoded.png"/>
          <p:cNvPicPr>
            <a:picLocks noChangeAspect="1"/>
          </p:cNvPicPr>
          <p:nvPr/>
        </p:nvPicPr>
        <p:blipFill>
          <a:blip r:embed="rId11"/>
          <a:stretch>
            <a:fillRect/>
          </a:stretch>
        </p:blipFill>
        <p:spPr>
          <a:xfrm>
            <a:off x="10159157" y="4114800"/>
            <a:ext cx="342900" cy="342900"/>
          </a:xfrm>
          <a:prstGeom prst="rect">
            <a:avLst/>
          </a:prstGeom>
        </p:spPr>
      </p:pic>
      <p:pic>
        <p:nvPicPr>
          <p:cNvPr id="12" name="Image 10" descr="preencoded.png"/>
          <p:cNvPicPr>
            <a:picLocks noChangeAspect="1"/>
          </p:cNvPicPr>
          <p:nvPr/>
        </p:nvPicPr>
        <p:blipFill>
          <a:blip r:embed="rId12"/>
          <a:stretch>
            <a:fillRect/>
          </a:stretch>
        </p:blipFill>
        <p:spPr>
          <a:xfrm>
            <a:off x="381000" y="5410200"/>
            <a:ext cx="142875" cy="190500"/>
          </a:xfrm>
          <a:prstGeom prst="rect">
            <a:avLst/>
          </a:prstGeom>
        </p:spPr>
      </p:pic>
      <p:pic>
        <p:nvPicPr>
          <p:cNvPr id="13" name="Image 11" descr="preencoded.png"/>
          <p:cNvPicPr>
            <a:picLocks noChangeAspect="1"/>
          </p:cNvPicPr>
          <p:nvPr/>
        </p:nvPicPr>
        <p:blipFill>
          <a:blip r:embed="rId13"/>
          <a:stretch>
            <a:fillRect/>
          </a:stretch>
        </p:blipFill>
        <p:spPr>
          <a:xfrm>
            <a:off x="381000" y="6419850"/>
            <a:ext cx="11430000" cy="57150"/>
          </a:xfrm>
          <a:prstGeom prst="rect">
            <a:avLst/>
          </a:prstGeom>
        </p:spPr>
      </p:pic>
      <p:pic>
        <p:nvPicPr>
          <p:cNvPr id="14" name="Image 12" descr="preencoded.png"/>
          <p:cNvPicPr>
            <a:picLocks noChangeAspect="1"/>
          </p:cNvPicPr>
          <p:nvPr/>
        </p:nvPicPr>
        <p:blipFill>
          <a:blip r:embed="rId14"/>
          <a:stretch>
            <a:fillRect/>
          </a:stretch>
        </p:blipFill>
        <p:spPr>
          <a:xfrm>
            <a:off x="381000" y="6419850"/>
            <a:ext cx="5334298" cy="57150"/>
          </a:xfrm>
          <a:prstGeom prst="rect">
            <a:avLst/>
          </a:prstGeom>
        </p:spPr>
      </p:pic>
      <p:sp>
        <p:nvSpPr>
          <p:cNvPr id="15" name="Text 0"/>
          <p:cNvSpPr/>
          <p:nvPr/>
        </p:nvSpPr>
        <p:spPr>
          <a:xfrm>
            <a:off x="381000" y="381000"/>
            <a:ext cx="13716000" cy="342900"/>
          </a:xfrm>
          <a:prstGeom prst="rect">
            <a:avLst/>
          </a:prstGeom>
          <a:noFill/>
          <a:ln/>
        </p:spPr>
        <p:txBody>
          <a:bodyPr vert="horz" wrap="square" lIns="0" tIns="0" rIns="0" bIns="0" rtlCol="0" anchor="t"/>
          <a:lstStyle/>
          <a:p>
            <a:pPr marL="0" indent="0">
              <a:lnSpc>
                <a:spcPts val="2700"/>
              </a:lnSpc>
              <a:buNone/>
            </a:pPr>
            <a:r>
              <a:rPr lang="en-US" sz="2250" b="1" dirty="0">
                <a:solidFill>
                  <a:srgbClr val="1F2937"/>
                </a:solidFill>
                <a:latin typeface="ui-sans-serif" pitchFamily="34" charset="0"/>
                <a:ea typeface="ui-sans-serif" pitchFamily="34" charset="-122"/>
                <a:cs typeface="ui-sans-serif" pitchFamily="34" charset="-120"/>
              </a:rPr>
              <a:t>Answer 14 - Global Tables Conflict Resolution</a:t>
            </a:r>
            <a:endParaRPr lang="en-US" sz="2250" dirty="0"/>
          </a:p>
        </p:txBody>
      </p:sp>
      <p:sp>
        <p:nvSpPr>
          <p:cNvPr id="16" name="Text 1"/>
          <p:cNvSpPr/>
          <p:nvPr/>
        </p:nvSpPr>
        <p:spPr>
          <a:xfrm>
            <a:off x="647700" y="1066800"/>
            <a:ext cx="114300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 When two applications simultaneously write to the same item in different AWS Regions within a DynamoDB Global Table, how does DynamoDB resolve the conflict?</a:t>
            </a:r>
            <a:endParaRPr lang="en-US" sz="1500" dirty="0"/>
          </a:p>
        </p:txBody>
      </p:sp>
      <p:sp>
        <p:nvSpPr>
          <p:cNvPr id="17" name="Text 2"/>
          <p:cNvSpPr/>
          <p:nvPr/>
        </p:nvSpPr>
        <p:spPr>
          <a:xfrm>
            <a:off x="533400" y="1905000"/>
            <a:ext cx="2491026"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9900"/>
                </a:solidFill>
                <a:latin typeface="ui-sans-serif" pitchFamily="34" charset="0"/>
                <a:ea typeface="ui-sans-serif" pitchFamily="34" charset="-122"/>
                <a:cs typeface="ui-sans-serif" pitchFamily="34" charset="-120"/>
              </a:rPr>
              <a:t>Correct Answer:</a:t>
            </a:r>
            <a:endParaRPr lang="en-US" sz="1800" dirty="0"/>
          </a:p>
        </p:txBody>
      </p:sp>
      <p:sp>
        <p:nvSpPr>
          <p:cNvPr id="18" name="Text 3"/>
          <p:cNvSpPr/>
          <p:nvPr/>
        </p:nvSpPr>
        <p:spPr>
          <a:xfrm>
            <a:off x="2723555" y="1905000"/>
            <a:ext cx="5253157" cy="304800"/>
          </a:xfrm>
          <a:prstGeom prst="rect">
            <a:avLst/>
          </a:prstGeom>
          <a:noFill/>
          <a:ln/>
        </p:spPr>
        <p:txBody>
          <a:bodyPr vert="horz" wrap="square" lIns="0" tIns="0" rIns="0" bIns="0" rtlCol="0" anchor="t"/>
          <a:lstStyle/>
          <a:p>
            <a:pPr marL="0" indent="0">
              <a:lnSpc>
                <a:spcPts val="2400"/>
              </a:lnSpc>
              <a:buNone/>
            </a:pPr>
            <a:r>
              <a:rPr lang="en-US" sz="1800" dirty="0">
                <a:solidFill>
                  <a:srgbClr val="000000"/>
                </a:solidFill>
                <a:latin typeface="ui-sans-serif" pitchFamily="34" charset="0"/>
                <a:ea typeface="ui-sans-serif" pitchFamily="34" charset="-122"/>
                <a:cs typeface="ui-sans-serif" pitchFamily="34" charset="-120"/>
              </a:rPr>
              <a:t>D. It uses a "last writer wins" strategy.</a:t>
            </a:r>
            <a:endParaRPr lang="en-US" sz="1800" dirty="0"/>
          </a:p>
        </p:txBody>
      </p:sp>
      <p:sp>
        <p:nvSpPr>
          <p:cNvPr id="19" name="Text 4"/>
          <p:cNvSpPr/>
          <p:nvPr/>
        </p:nvSpPr>
        <p:spPr>
          <a:xfrm>
            <a:off x="381000" y="2590800"/>
            <a:ext cx="11430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Explanation:</a:t>
            </a:r>
            <a:endParaRPr lang="en-US" sz="1500" dirty="0"/>
          </a:p>
        </p:txBody>
      </p:sp>
      <p:sp>
        <p:nvSpPr>
          <p:cNvPr id="20" name="Text 5"/>
          <p:cNvSpPr/>
          <p:nvPr/>
        </p:nvSpPr>
        <p:spPr>
          <a:xfrm>
            <a:off x="381000" y="2933700"/>
            <a:ext cx="114300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If two writes occur to the same item from different Regions at about the same time, DynamoDB Global Tables reconcile the conflict using a "last writer wins" method. This means the update with the most recent timestamp (the "last writer") will prevail, and all replicas will converge to that state.</a:t>
            </a:r>
            <a:endParaRPr lang="en-US" sz="1350" dirty="0"/>
          </a:p>
        </p:txBody>
      </p:sp>
      <p:sp>
        <p:nvSpPr>
          <p:cNvPr id="21" name="Text 6"/>
          <p:cNvSpPr/>
          <p:nvPr/>
        </p:nvSpPr>
        <p:spPr>
          <a:xfrm>
            <a:off x="1192396" y="4572000"/>
            <a:ext cx="1148536"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000000"/>
                </a:solidFill>
                <a:latin typeface="ui-sans-serif" pitchFamily="34" charset="0"/>
                <a:ea typeface="ui-sans-serif" pitchFamily="34" charset="-122"/>
                <a:cs typeface="ui-sans-serif" pitchFamily="34" charset="-120"/>
              </a:rPr>
              <a:t>Timestamp</a:t>
            </a:r>
            <a:endParaRPr lang="en-US" sz="1350" dirty="0"/>
          </a:p>
        </p:txBody>
      </p:sp>
      <p:sp>
        <p:nvSpPr>
          <p:cNvPr id="22" name="Text 7"/>
          <p:cNvSpPr/>
          <p:nvPr/>
        </p:nvSpPr>
        <p:spPr>
          <a:xfrm>
            <a:off x="1192396" y="4838700"/>
            <a:ext cx="1148536"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Most Recent</a:t>
            </a:r>
            <a:endParaRPr lang="en-US" sz="1200" dirty="0"/>
          </a:p>
        </p:txBody>
      </p:sp>
      <p:sp>
        <p:nvSpPr>
          <p:cNvPr id="23" name="Text 8"/>
          <p:cNvSpPr/>
          <p:nvPr/>
        </p:nvSpPr>
        <p:spPr>
          <a:xfrm>
            <a:off x="5482709" y="4572000"/>
            <a:ext cx="1037273"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000000"/>
                </a:solidFill>
                <a:latin typeface="ui-sans-serif" pitchFamily="34" charset="0"/>
                <a:ea typeface="ui-sans-serif" pitchFamily="34" charset="-122"/>
                <a:cs typeface="ui-sans-serif" pitchFamily="34" charset="-120"/>
              </a:rPr>
              <a:t>Last Write</a:t>
            </a:r>
            <a:endParaRPr lang="en-US" sz="1350" dirty="0"/>
          </a:p>
        </p:txBody>
      </p:sp>
      <p:sp>
        <p:nvSpPr>
          <p:cNvPr id="24" name="Text 9"/>
          <p:cNvSpPr/>
          <p:nvPr/>
        </p:nvSpPr>
        <p:spPr>
          <a:xfrm>
            <a:off x="5569148" y="4838700"/>
            <a:ext cx="864394"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Wins</a:t>
            </a:r>
            <a:endParaRPr lang="en-US" sz="1200" dirty="0"/>
          </a:p>
        </p:txBody>
      </p:sp>
      <p:sp>
        <p:nvSpPr>
          <p:cNvPr id="25" name="Text 10"/>
          <p:cNvSpPr/>
          <p:nvPr/>
        </p:nvSpPr>
        <p:spPr>
          <a:xfrm>
            <a:off x="9642842" y="4572000"/>
            <a:ext cx="1375529"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000000"/>
                </a:solidFill>
                <a:latin typeface="ui-sans-serif" pitchFamily="34" charset="0"/>
                <a:ea typeface="ui-sans-serif" pitchFamily="34" charset="-122"/>
                <a:cs typeface="ui-sans-serif" pitchFamily="34" charset="-120"/>
              </a:rPr>
              <a:t>Convergence</a:t>
            </a:r>
            <a:endParaRPr lang="en-US" sz="1350" dirty="0"/>
          </a:p>
        </p:txBody>
      </p:sp>
      <p:sp>
        <p:nvSpPr>
          <p:cNvPr id="26" name="Text 11"/>
          <p:cNvSpPr/>
          <p:nvPr/>
        </p:nvSpPr>
        <p:spPr>
          <a:xfrm>
            <a:off x="9642842" y="4838700"/>
            <a:ext cx="1375529"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4B5563"/>
                </a:solidFill>
                <a:latin typeface="ui-sans-serif" pitchFamily="34" charset="0"/>
                <a:ea typeface="ui-sans-serif" pitchFamily="34" charset="-122"/>
                <a:cs typeface="ui-sans-serif" pitchFamily="34" charset="-120"/>
              </a:rPr>
              <a:t>Across Regions</a:t>
            </a:r>
            <a:endParaRPr lang="en-US" sz="1200" dirty="0"/>
          </a:p>
        </p:txBody>
      </p:sp>
      <p:sp>
        <p:nvSpPr>
          <p:cNvPr id="27" name="Text 12"/>
          <p:cNvSpPr/>
          <p:nvPr/>
        </p:nvSpPr>
        <p:spPr>
          <a:xfrm>
            <a:off x="600075" y="5372100"/>
            <a:ext cx="11210925" cy="5334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Key Point:</a:t>
            </a:r>
            <a:r>
              <a:rPr lang="en-US" sz="1350" dirty="0">
                <a:solidFill>
                  <a:srgbClr val="374151"/>
                </a:solidFill>
                <a:latin typeface="ui-sans-serif" pitchFamily="34" charset="0"/>
                <a:ea typeface="ui-sans-serif" pitchFamily="34" charset="-122"/>
                <a:cs typeface="ui-sans-serif" pitchFamily="34" charset="-120"/>
              </a:rPr>
              <a:t> DynamoDB Global Tables use a "last writer wins" strategy to automatically resolve conflicts between concurrent writes to the same item from different Regions.</a:t>
            </a:r>
            <a:endParaRPr lang="en-US" sz="1350" dirty="0"/>
          </a:p>
        </p:txBody>
      </p:sp>
      <p:sp>
        <p:nvSpPr>
          <p:cNvPr id="28" name="Text 13"/>
          <p:cNvSpPr/>
          <p:nvPr/>
        </p:nvSpPr>
        <p:spPr>
          <a:xfrm>
            <a:off x="381000" y="6134100"/>
            <a:ext cx="2301180"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DynamoDB Global Tables</a:t>
            </a:r>
            <a:endParaRPr lang="en-US" sz="1200" dirty="0"/>
          </a:p>
        </p:txBody>
      </p:sp>
      <p:sp>
        <p:nvSpPr>
          <p:cNvPr id="29" name="Text 14"/>
          <p:cNvSpPr/>
          <p:nvPr/>
        </p:nvSpPr>
        <p:spPr>
          <a:xfrm>
            <a:off x="11179373" y="6134100"/>
            <a:ext cx="757952" cy="180975"/>
          </a:xfrm>
          <a:prstGeom prst="rect">
            <a:avLst/>
          </a:prstGeom>
          <a:noFill/>
          <a:ln/>
        </p:spPr>
        <p:txBody>
          <a:bodyPr vert="horz" wrap="square" lIns="0" tIns="0" rIns="0" bIns="0" rtlCol="0" anchor="t"/>
          <a:lstStyle/>
          <a:p>
            <a:pPr marL="0" indent="0">
              <a:lnSpc>
                <a:spcPts val="1800"/>
              </a:lnSpc>
              <a:buNone/>
            </a:pPr>
            <a:r>
              <a:rPr lang="en-US" sz="1200" dirty="0">
                <a:solidFill>
                  <a:srgbClr val="6B7280"/>
                </a:solidFill>
                <a:latin typeface="ui-sans-serif" pitchFamily="34" charset="0"/>
                <a:ea typeface="ui-sans-serif" pitchFamily="34" charset="-122"/>
                <a:cs typeface="ui-sans-serif" pitchFamily="34" charset="-120"/>
              </a:rPr>
              <a:t>14 of 30</a:t>
            </a:r>
            <a:endParaRPr lang="en-US" sz="12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52500" y="476250"/>
            <a:ext cx="2857500" cy="2857500"/>
          </a:xfrm>
          <a:prstGeom prst="rect">
            <a:avLst/>
          </a:prstGeom>
        </p:spPr>
      </p:pic>
      <p:pic>
        <p:nvPicPr>
          <p:cNvPr id="4" name="Image 2" descr="preencoded.png"/>
          <p:cNvPicPr>
            <a:picLocks noChangeAspect="1"/>
          </p:cNvPicPr>
          <p:nvPr/>
        </p:nvPicPr>
        <p:blipFill>
          <a:blip r:embed="rId5"/>
          <a:stretch>
            <a:fillRect/>
          </a:stretch>
        </p:blipFill>
        <p:spPr>
          <a:xfrm>
            <a:off x="8858250" y="4191000"/>
            <a:ext cx="1905000" cy="1905000"/>
          </a:xfrm>
          <a:prstGeom prst="rect">
            <a:avLst/>
          </a:prstGeom>
        </p:spPr>
      </p:pic>
      <p:pic>
        <p:nvPicPr>
          <p:cNvPr id="5" name="Image 3" descr="preencoded.png"/>
          <p:cNvPicPr>
            <a:picLocks noChangeAspect="1"/>
          </p:cNvPicPr>
          <p:nvPr/>
        </p:nvPicPr>
        <p:blipFill>
          <a:blip r:embed="rId6"/>
          <a:stretch>
            <a:fillRect/>
          </a:stretch>
        </p:blipFill>
        <p:spPr>
          <a:xfrm>
            <a:off x="8858250" y="1905000"/>
            <a:ext cx="1428750" cy="1428750"/>
          </a:xfrm>
          <a:prstGeom prst="rect">
            <a:avLst/>
          </a:prstGeom>
        </p:spPr>
      </p:pic>
      <p:pic>
        <p:nvPicPr>
          <p:cNvPr id="6" name="Image 4" descr="preencoded.png"/>
          <p:cNvPicPr>
            <a:picLocks noChangeAspect="1"/>
          </p:cNvPicPr>
          <p:nvPr/>
        </p:nvPicPr>
        <p:blipFill>
          <a:blip r:embed="rId7"/>
          <a:stretch>
            <a:fillRect/>
          </a:stretch>
        </p:blipFill>
        <p:spPr>
          <a:xfrm>
            <a:off x="5619601" y="2781300"/>
            <a:ext cx="952500" cy="38100"/>
          </a:xfrm>
          <a:prstGeom prst="rect">
            <a:avLst/>
          </a:prstGeom>
        </p:spPr>
      </p:pic>
      <p:pic>
        <p:nvPicPr>
          <p:cNvPr id="7" name="Image 5" descr="preencoded.png"/>
          <p:cNvPicPr>
            <a:picLocks noChangeAspect="1"/>
          </p:cNvPicPr>
          <p:nvPr/>
        </p:nvPicPr>
        <p:blipFill>
          <a:blip r:embed="rId8"/>
          <a:stretch>
            <a:fillRect/>
          </a:stretch>
        </p:blipFill>
        <p:spPr>
          <a:xfrm>
            <a:off x="3378101" y="3733800"/>
            <a:ext cx="342900" cy="381000"/>
          </a:xfrm>
          <a:prstGeom prst="rect">
            <a:avLst/>
          </a:prstGeom>
        </p:spPr>
      </p:pic>
      <p:pic>
        <p:nvPicPr>
          <p:cNvPr id="8" name="Image 6" descr="preencoded.png"/>
          <p:cNvPicPr>
            <a:picLocks noChangeAspect="1"/>
          </p:cNvPicPr>
          <p:nvPr/>
        </p:nvPicPr>
        <p:blipFill>
          <a:blip r:embed="rId9"/>
          <a:stretch>
            <a:fillRect/>
          </a:stretch>
        </p:blipFill>
        <p:spPr>
          <a:xfrm>
            <a:off x="5869632" y="3733800"/>
            <a:ext cx="342900" cy="381000"/>
          </a:xfrm>
          <a:prstGeom prst="rect">
            <a:avLst/>
          </a:prstGeom>
        </p:spPr>
      </p:pic>
      <p:pic>
        <p:nvPicPr>
          <p:cNvPr id="9" name="Image 7" descr="preencoded.png"/>
          <p:cNvPicPr>
            <a:picLocks noChangeAspect="1"/>
          </p:cNvPicPr>
          <p:nvPr/>
        </p:nvPicPr>
        <p:blipFill>
          <a:blip r:embed="rId10"/>
          <a:stretch>
            <a:fillRect/>
          </a:stretch>
        </p:blipFill>
        <p:spPr>
          <a:xfrm>
            <a:off x="8415933" y="3733800"/>
            <a:ext cx="342900" cy="381000"/>
          </a:xfrm>
          <a:prstGeom prst="rect">
            <a:avLst/>
          </a:prstGeom>
        </p:spPr>
      </p:pic>
      <p:pic>
        <p:nvPicPr>
          <p:cNvPr id="10" name="Image 8" descr="preencoded.png"/>
          <p:cNvPicPr>
            <a:picLocks noChangeAspect="1"/>
          </p:cNvPicPr>
          <p:nvPr/>
        </p:nvPicPr>
        <p:blipFill>
          <a:blip r:embed="rId11"/>
          <a:stretch>
            <a:fillRect/>
          </a:stretch>
        </p:blipFill>
        <p:spPr>
          <a:xfrm>
            <a:off x="0" y="6705600"/>
            <a:ext cx="12192000" cy="152400"/>
          </a:xfrm>
          <a:prstGeom prst="rect">
            <a:avLst/>
          </a:prstGeom>
        </p:spPr>
      </p:pic>
      <p:sp>
        <p:nvSpPr>
          <p:cNvPr id="11" name="Text 0"/>
          <p:cNvSpPr/>
          <p:nvPr/>
        </p:nvSpPr>
        <p:spPr>
          <a:xfrm>
            <a:off x="787673" y="1981200"/>
            <a:ext cx="10616505" cy="571500"/>
          </a:xfrm>
          <a:prstGeom prst="rect">
            <a:avLst/>
          </a:prstGeom>
          <a:noFill/>
          <a:ln/>
        </p:spPr>
        <p:txBody>
          <a:bodyPr vert="horz" wrap="square" lIns="0" tIns="0" rIns="0" bIns="0" rtlCol="0" anchor="t"/>
          <a:lstStyle/>
          <a:p>
            <a:pPr marL="0" indent="0" algn="ctr">
              <a:lnSpc>
                <a:spcPts val="4500"/>
              </a:lnSpc>
              <a:buNone/>
            </a:pPr>
            <a:r>
              <a:rPr lang="en-US" sz="4500" b="1" dirty="0">
                <a:solidFill>
                  <a:srgbClr val="1F2937"/>
                </a:solidFill>
                <a:latin typeface="ui-sans-serif" pitchFamily="34" charset="0"/>
                <a:ea typeface="ui-sans-serif" pitchFamily="34" charset="-122"/>
                <a:cs typeface="ui-sans-serif" pitchFamily="34" charset="-120"/>
              </a:rPr>
              <a:t>Amazon DynamoDB Backup</a:t>
            </a:r>
            <a:endParaRPr lang="en-US" sz="4500" dirty="0"/>
          </a:p>
        </p:txBody>
      </p:sp>
      <p:sp>
        <p:nvSpPr>
          <p:cNvPr id="12" name="Text 1"/>
          <p:cNvSpPr/>
          <p:nvPr/>
        </p:nvSpPr>
        <p:spPr>
          <a:xfrm>
            <a:off x="787673" y="3048000"/>
            <a:ext cx="10616505"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4B5563"/>
                </a:solidFill>
                <a:latin typeface="ui-sans-serif" pitchFamily="34" charset="0"/>
                <a:ea typeface="ui-sans-serif" pitchFamily="34" charset="-122"/>
                <a:cs typeface="ui-sans-serif" pitchFamily="34" charset="-120"/>
              </a:rPr>
              <a:t>Strategies, Best Practices, and Enhanced Features</a:t>
            </a:r>
            <a:endParaRPr lang="en-US" sz="1800" dirty="0"/>
          </a:p>
        </p:txBody>
      </p:sp>
      <p:sp>
        <p:nvSpPr>
          <p:cNvPr id="13" name="Text 2"/>
          <p:cNvSpPr/>
          <p:nvPr/>
        </p:nvSpPr>
        <p:spPr>
          <a:xfrm>
            <a:off x="2374047" y="4229100"/>
            <a:ext cx="2351008"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Point-in-Time Recovery</a:t>
            </a:r>
            <a:endParaRPr lang="en-US" sz="1350" dirty="0"/>
          </a:p>
        </p:txBody>
      </p:sp>
      <p:sp>
        <p:nvSpPr>
          <p:cNvPr id="14" name="Text 3"/>
          <p:cNvSpPr/>
          <p:nvPr/>
        </p:nvSpPr>
        <p:spPr>
          <a:xfrm>
            <a:off x="4958254" y="4229100"/>
            <a:ext cx="2165806"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On-Demand Backups</a:t>
            </a:r>
            <a:endParaRPr lang="en-US" sz="1350" dirty="0"/>
          </a:p>
        </p:txBody>
      </p:sp>
      <p:sp>
        <p:nvSpPr>
          <p:cNvPr id="15" name="Text 4"/>
          <p:cNvSpPr/>
          <p:nvPr/>
        </p:nvSpPr>
        <p:spPr>
          <a:xfrm>
            <a:off x="7346320" y="4229100"/>
            <a:ext cx="2482275"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AWS Backup Integration</a:t>
            </a:r>
            <a:endParaRPr lang="en-US" sz="1350" dirty="0"/>
          </a:p>
        </p:txBody>
      </p:sp>
      <p:sp>
        <p:nvSpPr>
          <p:cNvPr id="16" name="Text 5"/>
          <p:cNvSpPr/>
          <p:nvPr/>
        </p:nvSpPr>
        <p:spPr>
          <a:xfrm>
            <a:off x="0" y="6248400"/>
            <a:ext cx="12192000"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6B7280"/>
                </a:solidFill>
                <a:latin typeface="ui-sans-serif" pitchFamily="34" charset="0"/>
                <a:ea typeface="ui-sans-serif" pitchFamily="34" charset="-122"/>
                <a:cs typeface="ui-sans-serif" pitchFamily="34" charset="-120"/>
              </a:rPr>
              <a:t>Report Date: November 4, 2025</a:t>
            </a:r>
            <a:endParaRPr lang="en-US" sz="1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2667000"/>
            <a:ext cx="3454301" cy="2133600"/>
          </a:xfrm>
          <a:prstGeom prst="rect">
            <a:avLst/>
          </a:prstGeom>
        </p:spPr>
      </p:pic>
      <p:pic>
        <p:nvPicPr>
          <p:cNvPr id="5" name="Image 3" descr="preencoded.png"/>
          <p:cNvPicPr>
            <a:picLocks noChangeAspect="1"/>
          </p:cNvPicPr>
          <p:nvPr/>
        </p:nvPicPr>
        <p:blipFill>
          <a:blip r:embed="rId6"/>
          <a:stretch>
            <a:fillRect/>
          </a:stretch>
        </p:blipFill>
        <p:spPr>
          <a:xfrm>
            <a:off x="838200" y="2895600"/>
            <a:ext cx="361950" cy="342900"/>
          </a:xfrm>
          <a:prstGeom prst="rect">
            <a:avLst/>
          </a:prstGeom>
        </p:spPr>
      </p:pic>
      <p:pic>
        <p:nvPicPr>
          <p:cNvPr id="6" name="Image 4" descr="preencoded.png"/>
          <p:cNvPicPr>
            <a:picLocks noChangeAspect="1"/>
          </p:cNvPicPr>
          <p:nvPr/>
        </p:nvPicPr>
        <p:blipFill>
          <a:blip r:embed="rId7"/>
          <a:stretch>
            <a:fillRect/>
          </a:stretch>
        </p:blipFill>
        <p:spPr>
          <a:xfrm>
            <a:off x="838200" y="3429000"/>
            <a:ext cx="152400" cy="152400"/>
          </a:xfrm>
          <a:prstGeom prst="rect">
            <a:avLst/>
          </a:prstGeom>
        </p:spPr>
      </p:pic>
      <p:pic>
        <p:nvPicPr>
          <p:cNvPr id="7" name="Image 5" descr="preencoded.png"/>
          <p:cNvPicPr>
            <a:picLocks noChangeAspect="1"/>
          </p:cNvPicPr>
          <p:nvPr/>
        </p:nvPicPr>
        <p:blipFill>
          <a:blip r:embed="rId7"/>
          <a:stretch>
            <a:fillRect/>
          </a:stretch>
        </p:blipFill>
        <p:spPr>
          <a:xfrm>
            <a:off x="838200" y="3962400"/>
            <a:ext cx="152400" cy="152400"/>
          </a:xfrm>
          <a:prstGeom prst="rect">
            <a:avLst/>
          </a:prstGeom>
        </p:spPr>
      </p:pic>
      <p:pic>
        <p:nvPicPr>
          <p:cNvPr id="8" name="Image 6" descr="preencoded.png"/>
          <p:cNvPicPr>
            <a:picLocks noChangeAspect="1"/>
          </p:cNvPicPr>
          <p:nvPr/>
        </p:nvPicPr>
        <p:blipFill>
          <a:blip r:embed="rId8"/>
          <a:stretch>
            <a:fillRect/>
          </a:stretch>
        </p:blipFill>
        <p:spPr>
          <a:xfrm>
            <a:off x="4368701" y="2667000"/>
            <a:ext cx="3454450" cy="2133600"/>
          </a:xfrm>
          <a:prstGeom prst="rect">
            <a:avLst/>
          </a:prstGeom>
        </p:spPr>
      </p:pic>
      <p:pic>
        <p:nvPicPr>
          <p:cNvPr id="9" name="Image 7" descr="preencoded.png"/>
          <p:cNvPicPr>
            <a:picLocks noChangeAspect="1"/>
          </p:cNvPicPr>
          <p:nvPr/>
        </p:nvPicPr>
        <p:blipFill>
          <a:blip r:embed="rId9"/>
          <a:stretch>
            <a:fillRect/>
          </a:stretch>
        </p:blipFill>
        <p:spPr>
          <a:xfrm>
            <a:off x="4597301" y="2895600"/>
            <a:ext cx="285750" cy="342900"/>
          </a:xfrm>
          <a:prstGeom prst="rect">
            <a:avLst/>
          </a:prstGeom>
        </p:spPr>
      </p:pic>
      <p:pic>
        <p:nvPicPr>
          <p:cNvPr id="10" name="Image 8" descr="preencoded.png"/>
          <p:cNvPicPr>
            <a:picLocks noChangeAspect="1"/>
          </p:cNvPicPr>
          <p:nvPr/>
        </p:nvPicPr>
        <p:blipFill>
          <a:blip r:embed="rId7"/>
          <a:stretch>
            <a:fillRect/>
          </a:stretch>
        </p:blipFill>
        <p:spPr>
          <a:xfrm>
            <a:off x="4597301" y="3429000"/>
            <a:ext cx="152400" cy="152400"/>
          </a:xfrm>
          <a:prstGeom prst="rect">
            <a:avLst/>
          </a:prstGeom>
        </p:spPr>
      </p:pic>
      <p:pic>
        <p:nvPicPr>
          <p:cNvPr id="11" name="Image 9" descr="preencoded.png"/>
          <p:cNvPicPr>
            <a:picLocks noChangeAspect="1"/>
          </p:cNvPicPr>
          <p:nvPr/>
        </p:nvPicPr>
        <p:blipFill>
          <a:blip r:embed="rId7"/>
          <a:stretch>
            <a:fillRect/>
          </a:stretch>
        </p:blipFill>
        <p:spPr>
          <a:xfrm>
            <a:off x="4597301" y="3962400"/>
            <a:ext cx="152400" cy="152400"/>
          </a:xfrm>
          <a:prstGeom prst="rect">
            <a:avLst/>
          </a:prstGeom>
        </p:spPr>
      </p:pic>
      <p:pic>
        <p:nvPicPr>
          <p:cNvPr id="12" name="Image 10" descr="preencoded.png"/>
          <p:cNvPicPr>
            <a:picLocks noChangeAspect="1"/>
          </p:cNvPicPr>
          <p:nvPr/>
        </p:nvPicPr>
        <p:blipFill>
          <a:blip r:embed="rId10"/>
          <a:stretch>
            <a:fillRect/>
          </a:stretch>
        </p:blipFill>
        <p:spPr>
          <a:xfrm>
            <a:off x="8127950" y="2667000"/>
            <a:ext cx="3454301" cy="2133600"/>
          </a:xfrm>
          <a:prstGeom prst="rect">
            <a:avLst/>
          </a:prstGeom>
        </p:spPr>
      </p:pic>
      <p:pic>
        <p:nvPicPr>
          <p:cNvPr id="13" name="Image 11" descr="preencoded.png"/>
          <p:cNvPicPr>
            <a:picLocks noChangeAspect="1"/>
          </p:cNvPicPr>
          <p:nvPr/>
        </p:nvPicPr>
        <p:blipFill>
          <a:blip r:embed="rId11"/>
          <a:stretch>
            <a:fillRect/>
          </a:stretch>
        </p:blipFill>
        <p:spPr>
          <a:xfrm>
            <a:off x="8356550" y="2990850"/>
            <a:ext cx="361950" cy="342900"/>
          </a:xfrm>
          <a:prstGeom prst="rect">
            <a:avLst/>
          </a:prstGeom>
        </p:spPr>
      </p:pic>
      <p:pic>
        <p:nvPicPr>
          <p:cNvPr id="14" name="Image 12" descr="preencoded.png"/>
          <p:cNvPicPr>
            <a:picLocks noChangeAspect="1"/>
          </p:cNvPicPr>
          <p:nvPr/>
        </p:nvPicPr>
        <p:blipFill>
          <a:blip r:embed="rId7"/>
          <a:stretch>
            <a:fillRect/>
          </a:stretch>
        </p:blipFill>
        <p:spPr>
          <a:xfrm>
            <a:off x="8356550" y="3619500"/>
            <a:ext cx="152400" cy="152400"/>
          </a:xfrm>
          <a:prstGeom prst="rect">
            <a:avLst/>
          </a:prstGeom>
        </p:spPr>
      </p:pic>
      <p:pic>
        <p:nvPicPr>
          <p:cNvPr id="15" name="Image 13" descr="preencoded.png"/>
          <p:cNvPicPr>
            <a:picLocks noChangeAspect="1"/>
          </p:cNvPicPr>
          <p:nvPr/>
        </p:nvPicPr>
        <p:blipFill>
          <a:blip r:embed="rId7"/>
          <a:stretch>
            <a:fillRect/>
          </a:stretch>
        </p:blipFill>
        <p:spPr>
          <a:xfrm>
            <a:off x="8356550" y="4152900"/>
            <a:ext cx="152400" cy="152400"/>
          </a:xfrm>
          <a:prstGeom prst="rect">
            <a:avLst/>
          </a:prstGeom>
        </p:spPr>
      </p:pic>
      <p:pic>
        <p:nvPicPr>
          <p:cNvPr id="16" name="Image 14" descr="preencoded.png"/>
          <p:cNvPicPr>
            <a:picLocks noChangeAspect="1"/>
          </p:cNvPicPr>
          <p:nvPr/>
        </p:nvPicPr>
        <p:blipFill>
          <a:blip r:embed="rId12"/>
          <a:stretch>
            <a:fillRect/>
          </a:stretch>
        </p:blipFill>
        <p:spPr>
          <a:xfrm>
            <a:off x="0" y="6781800"/>
            <a:ext cx="12192000" cy="76200"/>
          </a:xfrm>
          <a:prstGeom prst="rect">
            <a:avLst/>
          </a:prstGeom>
        </p:spPr>
      </p:pic>
      <p:sp>
        <p:nvSpPr>
          <p:cNvPr id="17"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Introduction to DynamoDB Backup</a:t>
            </a:r>
            <a:endParaRPr lang="en-US" sz="2700" dirty="0"/>
          </a:p>
        </p:txBody>
      </p:sp>
      <p:sp>
        <p:nvSpPr>
          <p:cNvPr id="18" name="Text 1"/>
          <p:cNvSpPr/>
          <p:nvPr/>
        </p:nvSpPr>
        <p:spPr>
          <a:xfrm>
            <a:off x="609600" y="1219200"/>
            <a:ext cx="10972800" cy="304800"/>
          </a:xfrm>
          <a:prstGeom prst="rect">
            <a:avLst/>
          </a:prstGeom>
          <a:noFill/>
          <a:ln/>
        </p:spPr>
        <p:txBody>
          <a:bodyPr vert="horz" wrap="square" lIns="0" tIns="0" rIns="0" bIns="0" rtlCol="0" anchor="t"/>
          <a:lstStyle/>
          <a:p>
            <a:pPr marL="0" indent="0">
              <a:lnSpc>
                <a:spcPts val="2400"/>
              </a:lnSpc>
              <a:buNone/>
            </a:pPr>
            <a:r>
              <a:rPr lang="en-US" sz="1800" dirty="0">
                <a:solidFill>
                  <a:srgbClr val="374151"/>
                </a:solidFill>
                <a:latin typeface="ui-sans-serif" pitchFamily="34" charset="0"/>
                <a:ea typeface="ui-sans-serif" pitchFamily="34" charset="-122"/>
                <a:cs typeface="ui-sans-serif" pitchFamily="34" charset="-120"/>
              </a:rPr>
              <a:t>Why Backup is Crucial</a:t>
            </a:r>
            <a:endParaRPr lang="en-US" sz="1800" dirty="0"/>
          </a:p>
        </p:txBody>
      </p:sp>
      <p:sp>
        <p:nvSpPr>
          <p:cNvPr id="19" name="Text 2"/>
          <p:cNvSpPr/>
          <p:nvPr/>
        </p:nvSpPr>
        <p:spPr>
          <a:xfrm>
            <a:off x="609600" y="16764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Data backup for Amazon DynamoDB is fundamental for ensuring business continuity, maintaining data integrity, and adhering to regulatory compliance requirements.</a:t>
            </a:r>
            <a:endParaRPr lang="en-US" sz="1500" dirty="0"/>
          </a:p>
        </p:txBody>
      </p:sp>
      <p:sp>
        <p:nvSpPr>
          <p:cNvPr id="20" name="Text 3"/>
          <p:cNvSpPr/>
          <p:nvPr/>
        </p:nvSpPr>
        <p:spPr>
          <a:xfrm>
            <a:off x="1352550" y="2933700"/>
            <a:ext cx="2558355"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Business Continuity</a:t>
            </a:r>
            <a:endParaRPr lang="en-US" sz="1500" dirty="0"/>
          </a:p>
        </p:txBody>
      </p:sp>
      <p:sp>
        <p:nvSpPr>
          <p:cNvPr id="21" name="Text 4"/>
          <p:cNvSpPr/>
          <p:nvPr/>
        </p:nvSpPr>
        <p:spPr>
          <a:xfrm>
            <a:off x="1066800" y="3390900"/>
            <a:ext cx="2768501"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Protects against accidental writes or deletes</a:t>
            </a:r>
            <a:endParaRPr lang="en-US" sz="1200" dirty="0"/>
          </a:p>
        </p:txBody>
      </p:sp>
      <p:sp>
        <p:nvSpPr>
          <p:cNvPr id="22" name="Text 5"/>
          <p:cNvSpPr/>
          <p:nvPr/>
        </p:nvSpPr>
        <p:spPr>
          <a:xfrm>
            <a:off x="1066800" y="3924300"/>
            <a:ext cx="2768501"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Ensures minimal downtime in case of failures</a:t>
            </a:r>
            <a:endParaRPr lang="en-US" sz="1200" dirty="0"/>
          </a:p>
        </p:txBody>
      </p:sp>
      <p:sp>
        <p:nvSpPr>
          <p:cNvPr id="23" name="Text 6"/>
          <p:cNvSpPr/>
          <p:nvPr/>
        </p:nvSpPr>
        <p:spPr>
          <a:xfrm>
            <a:off x="5035451" y="2933700"/>
            <a:ext cx="1812369"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Data Integrity</a:t>
            </a:r>
            <a:endParaRPr lang="en-US" sz="1500" dirty="0"/>
          </a:p>
        </p:txBody>
      </p:sp>
      <p:sp>
        <p:nvSpPr>
          <p:cNvPr id="24" name="Text 7"/>
          <p:cNvSpPr/>
          <p:nvPr/>
        </p:nvSpPr>
        <p:spPr>
          <a:xfrm>
            <a:off x="4825901" y="3390900"/>
            <a:ext cx="276865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Maintains consistency of critical business data</a:t>
            </a:r>
            <a:endParaRPr lang="en-US" sz="1200" dirty="0"/>
          </a:p>
        </p:txBody>
      </p:sp>
      <p:sp>
        <p:nvSpPr>
          <p:cNvPr id="25" name="Text 8"/>
          <p:cNvSpPr/>
          <p:nvPr/>
        </p:nvSpPr>
        <p:spPr>
          <a:xfrm>
            <a:off x="4825901" y="3924300"/>
            <a:ext cx="276865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Provides protection against corruption</a:t>
            </a:r>
            <a:endParaRPr lang="en-US" sz="1200" dirty="0"/>
          </a:p>
        </p:txBody>
      </p:sp>
      <p:sp>
        <p:nvSpPr>
          <p:cNvPr id="26" name="Text 9"/>
          <p:cNvSpPr/>
          <p:nvPr/>
        </p:nvSpPr>
        <p:spPr>
          <a:xfrm>
            <a:off x="8870900" y="2895600"/>
            <a:ext cx="2482751"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Regulatory Compliance</a:t>
            </a:r>
            <a:endParaRPr lang="en-US" sz="1500" dirty="0"/>
          </a:p>
        </p:txBody>
      </p:sp>
      <p:sp>
        <p:nvSpPr>
          <p:cNvPr id="27" name="Text 10"/>
          <p:cNvSpPr/>
          <p:nvPr/>
        </p:nvSpPr>
        <p:spPr>
          <a:xfrm>
            <a:off x="8585150" y="3581400"/>
            <a:ext cx="2768501"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Meets legal data retention requirements</a:t>
            </a:r>
            <a:endParaRPr lang="en-US" sz="1200" dirty="0"/>
          </a:p>
        </p:txBody>
      </p:sp>
      <p:sp>
        <p:nvSpPr>
          <p:cNvPr id="28" name="Text 11"/>
          <p:cNvSpPr/>
          <p:nvPr/>
        </p:nvSpPr>
        <p:spPr>
          <a:xfrm>
            <a:off x="8585150" y="4114800"/>
            <a:ext cx="2768501"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Helps pass audit validation processes</a:t>
            </a:r>
            <a:endParaRPr lang="en-US" sz="1200" dirty="0"/>
          </a:p>
        </p:txBody>
      </p:sp>
      <p:sp>
        <p:nvSpPr>
          <p:cNvPr id="29" name="Text 12"/>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2/13</a:t>
            </a:r>
            <a:endParaRPr lang="en-US" sz="105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2057400"/>
            <a:ext cx="5295900" cy="2705100"/>
          </a:xfrm>
          <a:prstGeom prst="rect">
            <a:avLst/>
          </a:prstGeom>
        </p:spPr>
      </p:pic>
      <p:pic>
        <p:nvPicPr>
          <p:cNvPr id="5" name="Image 3" descr="preencoded.png"/>
          <p:cNvPicPr>
            <a:picLocks noChangeAspect="1"/>
          </p:cNvPicPr>
          <p:nvPr/>
        </p:nvPicPr>
        <p:blipFill>
          <a:blip r:embed="rId6"/>
          <a:stretch>
            <a:fillRect/>
          </a:stretch>
        </p:blipFill>
        <p:spPr>
          <a:xfrm>
            <a:off x="838200" y="22860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52500" y="2362200"/>
            <a:ext cx="228600" cy="304800"/>
          </a:xfrm>
          <a:prstGeom prst="rect">
            <a:avLst/>
          </a:prstGeom>
        </p:spPr>
      </p:pic>
      <p:pic>
        <p:nvPicPr>
          <p:cNvPr id="7" name="Image 5" descr="preencoded.png"/>
          <p:cNvPicPr>
            <a:picLocks noChangeAspect="1"/>
          </p:cNvPicPr>
          <p:nvPr/>
        </p:nvPicPr>
        <p:blipFill>
          <a:blip r:embed="rId8"/>
          <a:stretch>
            <a:fillRect/>
          </a:stretch>
        </p:blipFill>
        <p:spPr>
          <a:xfrm>
            <a:off x="838200" y="2933700"/>
            <a:ext cx="152400" cy="152400"/>
          </a:xfrm>
          <a:prstGeom prst="rect">
            <a:avLst/>
          </a:prstGeom>
        </p:spPr>
      </p:pic>
      <p:pic>
        <p:nvPicPr>
          <p:cNvPr id="8" name="Image 6" descr="preencoded.png"/>
          <p:cNvPicPr>
            <a:picLocks noChangeAspect="1"/>
          </p:cNvPicPr>
          <p:nvPr/>
        </p:nvPicPr>
        <p:blipFill>
          <a:blip r:embed="rId8"/>
          <a:stretch>
            <a:fillRect/>
          </a:stretch>
        </p:blipFill>
        <p:spPr>
          <a:xfrm>
            <a:off x="838200" y="3276600"/>
            <a:ext cx="152400" cy="152400"/>
          </a:xfrm>
          <a:prstGeom prst="rect">
            <a:avLst/>
          </a:prstGeom>
        </p:spPr>
      </p:pic>
      <p:pic>
        <p:nvPicPr>
          <p:cNvPr id="9" name="Image 7" descr="preencoded.png"/>
          <p:cNvPicPr>
            <a:picLocks noChangeAspect="1"/>
          </p:cNvPicPr>
          <p:nvPr/>
        </p:nvPicPr>
        <p:blipFill>
          <a:blip r:embed="rId8"/>
          <a:stretch>
            <a:fillRect/>
          </a:stretch>
        </p:blipFill>
        <p:spPr>
          <a:xfrm>
            <a:off x="838200" y="3619500"/>
            <a:ext cx="152400" cy="152400"/>
          </a:xfrm>
          <a:prstGeom prst="rect">
            <a:avLst/>
          </a:prstGeom>
        </p:spPr>
      </p:pic>
      <p:pic>
        <p:nvPicPr>
          <p:cNvPr id="10" name="Image 8" descr="preencoded.png"/>
          <p:cNvPicPr>
            <a:picLocks noChangeAspect="1"/>
          </p:cNvPicPr>
          <p:nvPr/>
        </p:nvPicPr>
        <p:blipFill>
          <a:blip r:embed="rId9"/>
          <a:stretch>
            <a:fillRect/>
          </a:stretch>
        </p:blipFill>
        <p:spPr>
          <a:xfrm>
            <a:off x="838200" y="3962400"/>
            <a:ext cx="4838700" cy="571500"/>
          </a:xfrm>
          <a:prstGeom prst="rect">
            <a:avLst/>
          </a:prstGeom>
        </p:spPr>
      </p:pic>
      <p:pic>
        <p:nvPicPr>
          <p:cNvPr id="11" name="Image 9" descr="preencoded.png"/>
          <p:cNvPicPr>
            <a:picLocks noChangeAspect="1"/>
          </p:cNvPicPr>
          <p:nvPr/>
        </p:nvPicPr>
        <p:blipFill>
          <a:blip r:embed="rId10"/>
          <a:stretch>
            <a:fillRect/>
          </a:stretch>
        </p:blipFill>
        <p:spPr>
          <a:xfrm>
            <a:off x="838200" y="4105275"/>
            <a:ext cx="152400" cy="152400"/>
          </a:xfrm>
          <a:prstGeom prst="rect">
            <a:avLst/>
          </a:prstGeom>
        </p:spPr>
      </p:pic>
      <p:pic>
        <p:nvPicPr>
          <p:cNvPr id="12" name="Image 10" descr="preencoded.png"/>
          <p:cNvPicPr>
            <a:picLocks noChangeAspect="1"/>
          </p:cNvPicPr>
          <p:nvPr/>
        </p:nvPicPr>
        <p:blipFill>
          <a:blip r:embed="rId11"/>
          <a:stretch>
            <a:fillRect/>
          </a:stretch>
        </p:blipFill>
        <p:spPr>
          <a:xfrm>
            <a:off x="6286500" y="2057400"/>
            <a:ext cx="5295900" cy="2705100"/>
          </a:xfrm>
          <a:prstGeom prst="rect">
            <a:avLst/>
          </a:prstGeom>
        </p:spPr>
      </p:pic>
      <p:pic>
        <p:nvPicPr>
          <p:cNvPr id="13" name="Image 11" descr="preencoded.png"/>
          <p:cNvPicPr>
            <a:picLocks noChangeAspect="1"/>
          </p:cNvPicPr>
          <p:nvPr/>
        </p:nvPicPr>
        <p:blipFill>
          <a:blip r:embed="rId12"/>
          <a:stretch>
            <a:fillRect/>
          </a:stretch>
        </p:blipFill>
        <p:spPr>
          <a:xfrm>
            <a:off x="6515100" y="2286000"/>
            <a:ext cx="457200" cy="457200"/>
          </a:xfrm>
          <a:prstGeom prst="rect">
            <a:avLst/>
          </a:prstGeom>
        </p:spPr>
      </p:pic>
      <p:pic>
        <p:nvPicPr>
          <p:cNvPr id="14" name="Image 12" descr="preencoded.png"/>
          <p:cNvPicPr>
            <a:picLocks noChangeAspect="1"/>
          </p:cNvPicPr>
          <p:nvPr/>
        </p:nvPicPr>
        <p:blipFill>
          <a:blip r:embed="rId13"/>
          <a:stretch>
            <a:fillRect/>
          </a:stretch>
        </p:blipFill>
        <p:spPr>
          <a:xfrm>
            <a:off x="6629400" y="2362200"/>
            <a:ext cx="228600" cy="304800"/>
          </a:xfrm>
          <a:prstGeom prst="rect">
            <a:avLst/>
          </a:prstGeom>
        </p:spPr>
      </p:pic>
      <p:pic>
        <p:nvPicPr>
          <p:cNvPr id="15" name="Image 13" descr="preencoded.png"/>
          <p:cNvPicPr>
            <a:picLocks noChangeAspect="1"/>
          </p:cNvPicPr>
          <p:nvPr/>
        </p:nvPicPr>
        <p:blipFill>
          <a:blip r:embed="rId14"/>
          <a:stretch>
            <a:fillRect/>
          </a:stretch>
        </p:blipFill>
        <p:spPr>
          <a:xfrm>
            <a:off x="6515100" y="2933700"/>
            <a:ext cx="152400" cy="152400"/>
          </a:xfrm>
          <a:prstGeom prst="rect">
            <a:avLst/>
          </a:prstGeom>
        </p:spPr>
      </p:pic>
      <p:pic>
        <p:nvPicPr>
          <p:cNvPr id="16" name="Image 14" descr="preencoded.png"/>
          <p:cNvPicPr>
            <a:picLocks noChangeAspect="1"/>
          </p:cNvPicPr>
          <p:nvPr/>
        </p:nvPicPr>
        <p:blipFill>
          <a:blip r:embed="rId14"/>
          <a:stretch>
            <a:fillRect/>
          </a:stretch>
        </p:blipFill>
        <p:spPr>
          <a:xfrm>
            <a:off x="6515100" y="3276600"/>
            <a:ext cx="152400" cy="152400"/>
          </a:xfrm>
          <a:prstGeom prst="rect">
            <a:avLst/>
          </a:prstGeom>
        </p:spPr>
      </p:pic>
      <p:pic>
        <p:nvPicPr>
          <p:cNvPr id="17" name="Image 15" descr="preencoded.png"/>
          <p:cNvPicPr>
            <a:picLocks noChangeAspect="1"/>
          </p:cNvPicPr>
          <p:nvPr/>
        </p:nvPicPr>
        <p:blipFill>
          <a:blip r:embed="rId14"/>
          <a:stretch>
            <a:fillRect/>
          </a:stretch>
        </p:blipFill>
        <p:spPr>
          <a:xfrm>
            <a:off x="6515100" y="3619500"/>
            <a:ext cx="152400" cy="152400"/>
          </a:xfrm>
          <a:prstGeom prst="rect">
            <a:avLst/>
          </a:prstGeom>
        </p:spPr>
      </p:pic>
      <p:pic>
        <p:nvPicPr>
          <p:cNvPr id="18" name="Image 16" descr="preencoded.png"/>
          <p:cNvPicPr>
            <a:picLocks noChangeAspect="1"/>
          </p:cNvPicPr>
          <p:nvPr/>
        </p:nvPicPr>
        <p:blipFill>
          <a:blip r:embed="rId9"/>
          <a:stretch>
            <a:fillRect/>
          </a:stretch>
        </p:blipFill>
        <p:spPr>
          <a:xfrm>
            <a:off x="6515100" y="3962400"/>
            <a:ext cx="4838700" cy="571500"/>
          </a:xfrm>
          <a:prstGeom prst="rect">
            <a:avLst/>
          </a:prstGeom>
        </p:spPr>
      </p:pic>
      <p:pic>
        <p:nvPicPr>
          <p:cNvPr id="19" name="Image 17" descr="preencoded.png"/>
          <p:cNvPicPr>
            <a:picLocks noChangeAspect="1"/>
          </p:cNvPicPr>
          <p:nvPr/>
        </p:nvPicPr>
        <p:blipFill>
          <a:blip r:embed="rId15"/>
          <a:stretch>
            <a:fillRect/>
          </a:stretch>
        </p:blipFill>
        <p:spPr>
          <a:xfrm>
            <a:off x="6515100" y="4105275"/>
            <a:ext cx="152400" cy="152400"/>
          </a:xfrm>
          <a:prstGeom prst="rect">
            <a:avLst/>
          </a:prstGeom>
        </p:spPr>
      </p:pic>
      <p:pic>
        <p:nvPicPr>
          <p:cNvPr id="20" name="Image 18" descr="preencoded.png"/>
          <p:cNvPicPr>
            <a:picLocks noChangeAspect="1"/>
          </p:cNvPicPr>
          <p:nvPr/>
        </p:nvPicPr>
        <p:blipFill>
          <a:blip r:embed="rId16"/>
          <a:stretch>
            <a:fillRect/>
          </a:stretch>
        </p:blipFill>
        <p:spPr>
          <a:xfrm>
            <a:off x="0" y="6781800"/>
            <a:ext cx="12192000" cy="76200"/>
          </a:xfrm>
          <a:prstGeom prst="rect">
            <a:avLst/>
          </a:prstGeom>
        </p:spPr>
      </p:pic>
      <p:sp>
        <p:nvSpPr>
          <p:cNvPr id="21"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Core Backup Methods</a:t>
            </a:r>
            <a:endParaRPr lang="en-US" sz="2700" dirty="0"/>
          </a:p>
        </p:txBody>
      </p:sp>
      <p:sp>
        <p:nvSpPr>
          <p:cNvPr id="22" name="Text 1"/>
          <p:cNvSpPr/>
          <p:nvPr/>
        </p:nvSpPr>
        <p:spPr>
          <a:xfrm>
            <a:off x="609600" y="11430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AWS provides two primary, fully managed backup methods for DynamoDB, designed to offer flexibility and reliability for data protection.</a:t>
            </a:r>
            <a:endParaRPr lang="en-US" sz="1500" dirty="0"/>
          </a:p>
        </p:txBody>
      </p:sp>
      <p:sp>
        <p:nvSpPr>
          <p:cNvPr id="23" name="Text 2"/>
          <p:cNvSpPr/>
          <p:nvPr/>
        </p:nvSpPr>
        <p:spPr>
          <a:xfrm>
            <a:off x="1447800" y="2362200"/>
            <a:ext cx="4610398"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Point-in-Time Recovery (PITR)</a:t>
            </a:r>
            <a:endParaRPr lang="en-US" sz="1800" dirty="0"/>
          </a:p>
        </p:txBody>
      </p:sp>
      <p:sp>
        <p:nvSpPr>
          <p:cNvPr id="24" name="Text 3"/>
          <p:cNvSpPr/>
          <p:nvPr/>
        </p:nvSpPr>
        <p:spPr>
          <a:xfrm>
            <a:off x="1066800" y="2895600"/>
            <a:ext cx="536977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Continuous, automatic backup with per-second granularity</a:t>
            </a:r>
            <a:endParaRPr lang="en-US" sz="1200" dirty="0"/>
          </a:p>
        </p:txBody>
      </p:sp>
      <p:sp>
        <p:nvSpPr>
          <p:cNvPr id="25" name="Text 4"/>
          <p:cNvSpPr/>
          <p:nvPr/>
        </p:nvSpPr>
        <p:spPr>
          <a:xfrm>
            <a:off x="1066800" y="3238500"/>
            <a:ext cx="380797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Configurable retention period (1-35 days)</a:t>
            </a:r>
            <a:endParaRPr lang="en-US" sz="1200" dirty="0"/>
          </a:p>
        </p:txBody>
      </p:sp>
      <p:sp>
        <p:nvSpPr>
          <p:cNvPr id="26" name="Text 5"/>
          <p:cNvSpPr/>
          <p:nvPr/>
        </p:nvSpPr>
        <p:spPr>
          <a:xfrm>
            <a:off x="1066800" y="3581400"/>
            <a:ext cx="37845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Operates without impacting performance</a:t>
            </a:r>
            <a:endParaRPr lang="en-US" sz="1200" dirty="0"/>
          </a:p>
        </p:txBody>
      </p:sp>
      <p:sp>
        <p:nvSpPr>
          <p:cNvPr id="27" name="Text 6"/>
          <p:cNvSpPr/>
          <p:nvPr/>
        </p:nvSpPr>
        <p:spPr>
          <a:xfrm>
            <a:off x="1066800" y="40767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Ideal for low RPO requirements and protection against recent data loss</a:t>
            </a:r>
            <a:endParaRPr lang="en-US" sz="1200" dirty="0"/>
          </a:p>
        </p:txBody>
      </p:sp>
      <p:sp>
        <p:nvSpPr>
          <p:cNvPr id="28" name="Text 7"/>
          <p:cNvSpPr/>
          <p:nvPr/>
        </p:nvSpPr>
        <p:spPr>
          <a:xfrm>
            <a:off x="7124700" y="2362200"/>
            <a:ext cx="320843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On-Demand Backups</a:t>
            </a:r>
            <a:endParaRPr lang="en-US" sz="1800" dirty="0"/>
          </a:p>
        </p:txBody>
      </p:sp>
      <p:sp>
        <p:nvSpPr>
          <p:cNvPr id="29" name="Text 8"/>
          <p:cNvSpPr/>
          <p:nvPr/>
        </p:nvSpPr>
        <p:spPr>
          <a:xfrm>
            <a:off x="6743700" y="2895600"/>
            <a:ext cx="477327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Full table snapshots initiated manually or scheduled</a:t>
            </a:r>
            <a:endParaRPr lang="en-US" sz="1200" dirty="0"/>
          </a:p>
        </p:txBody>
      </p:sp>
      <p:sp>
        <p:nvSpPr>
          <p:cNvPr id="30" name="Text 9"/>
          <p:cNvSpPr/>
          <p:nvPr/>
        </p:nvSpPr>
        <p:spPr>
          <a:xfrm>
            <a:off x="6743700" y="3238500"/>
            <a:ext cx="239762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Indefinite retention period</a:t>
            </a:r>
            <a:endParaRPr lang="en-US" sz="1200" dirty="0"/>
          </a:p>
        </p:txBody>
      </p:sp>
      <p:sp>
        <p:nvSpPr>
          <p:cNvPr id="31" name="Text 10"/>
          <p:cNvSpPr/>
          <p:nvPr/>
        </p:nvSpPr>
        <p:spPr>
          <a:xfrm>
            <a:off x="6743700" y="3581400"/>
            <a:ext cx="532709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Can be scheduled using AWS Backup or Lambda functions</a:t>
            </a:r>
            <a:endParaRPr lang="en-US" sz="1200" dirty="0"/>
          </a:p>
        </p:txBody>
      </p:sp>
      <p:sp>
        <p:nvSpPr>
          <p:cNvPr id="32" name="Text 11"/>
          <p:cNvSpPr/>
          <p:nvPr/>
        </p:nvSpPr>
        <p:spPr>
          <a:xfrm>
            <a:off x="6743700" y="4076700"/>
            <a:ext cx="4838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Best for long-term data retention and compliance requirements</a:t>
            </a:r>
            <a:endParaRPr lang="en-US" sz="1200" dirty="0"/>
          </a:p>
        </p:txBody>
      </p:sp>
      <p:sp>
        <p:nvSpPr>
          <p:cNvPr id="33" name="Text 12"/>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3/13</a:t>
            </a:r>
            <a:endParaRPr lang="en-US" sz="105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1638300"/>
            <a:ext cx="9525000" cy="762000"/>
          </a:xfrm>
          <a:prstGeom prst="rect">
            <a:avLst/>
          </a:prstGeom>
        </p:spPr>
      </p:pic>
      <p:pic>
        <p:nvPicPr>
          <p:cNvPr id="5" name="Image 3" descr="preencoded.png"/>
          <p:cNvPicPr>
            <a:picLocks noChangeAspect="1"/>
          </p:cNvPicPr>
          <p:nvPr/>
        </p:nvPicPr>
        <p:blipFill>
          <a:blip r:embed="rId6"/>
          <a:stretch>
            <a:fillRect/>
          </a:stretch>
        </p:blipFill>
        <p:spPr>
          <a:xfrm>
            <a:off x="609600" y="2628900"/>
            <a:ext cx="5372100" cy="1257300"/>
          </a:xfrm>
          <a:prstGeom prst="rect">
            <a:avLst/>
          </a:prstGeom>
        </p:spPr>
      </p:pic>
      <p:pic>
        <p:nvPicPr>
          <p:cNvPr id="6" name="Image 4" descr="preencoded.png"/>
          <p:cNvPicPr>
            <a:picLocks noChangeAspect="1"/>
          </p:cNvPicPr>
          <p:nvPr/>
        </p:nvPicPr>
        <p:blipFill>
          <a:blip r:embed="rId7"/>
          <a:stretch>
            <a:fillRect/>
          </a:stretch>
        </p:blipFill>
        <p:spPr>
          <a:xfrm>
            <a:off x="800100" y="2819400"/>
            <a:ext cx="228600" cy="304800"/>
          </a:xfrm>
          <a:prstGeom prst="rect">
            <a:avLst/>
          </a:prstGeom>
        </p:spPr>
      </p:pic>
      <p:pic>
        <p:nvPicPr>
          <p:cNvPr id="7" name="Image 5" descr="preencoded.png"/>
          <p:cNvPicPr>
            <a:picLocks noChangeAspect="1"/>
          </p:cNvPicPr>
          <p:nvPr/>
        </p:nvPicPr>
        <p:blipFill>
          <a:blip r:embed="rId8"/>
          <a:stretch>
            <a:fillRect/>
          </a:stretch>
        </p:blipFill>
        <p:spPr>
          <a:xfrm>
            <a:off x="6210300" y="2628900"/>
            <a:ext cx="5372100" cy="1257300"/>
          </a:xfrm>
          <a:prstGeom prst="rect">
            <a:avLst/>
          </a:prstGeom>
        </p:spPr>
      </p:pic>
      <p:pic>
        <p:nvPicPr>
          <p:cNvPr id="8" name="Image 6" descr="preencoded.png"/>
          <p:cNvPicPr>
            <a:picLocks noChangeAspect="1"/>
          </p:cNvPicPr>
          <p:nvPr/>
        </p:nvPicPr>
        <p:blipFill>
          <a:blip r:embed="rId9"/>
          <a:stretch>
            <a:fillRect/>
          </a:stretch>
        </p:blipFill>
        <p:spPr>
          <a:xfrm>
            <a:off x="6400800" y="2819400"/>
            <a:ext cx="200025" cy="304800"/>
          </a:xfrm>
          <a:prstGeom prst="rect">
            <a:avLst/>
          </a:prstGeom>
        </p:spPr>
      </p:pic>
      <p:pic>
        <p:nvPicPr>
          <p:cNvPr id="9" name="Image 7" descr="preencoded.png"/>
          <p:cNvPicPr>
            <a:picLocks noChangeAspect="1"/>
          </p:cNvPicPr>
          <p:nvPr/>
        </p:nvPicPr>
        <p:blipFill>
          <a:blip r:embed="rId10"/>
          <a:stretch>
            <a:fillRect/>
          </a:stretch>
        </p:blipFill>
        <p:spPr>
          <a:xfrm>
            <a:off x="609600" y="4114800"/>
            <a:ext cx="5372100" cy="1257300"/>
          </a:xfrm>
          <a:prstGeom prst="rect">
            <a:avLst/>
          </a:prstGeom>
        </p:spPr>
      </p:pic>
      <p:pic>
        <p:nvPicPr>
          <p:cNvPr id="10" name="Image 8" descr="preencoded.png"/>
          <p:cNvPicPr>
            <a:picLocks noChangeAspect="1"/>
          </p:cNvPicPr>
          <p:nvPr/>
        </p:nvPicPr>
        <p:blipFill>
          <a:blip r:embed="rId11"/>
          <a:stretch>
            <a:fillRect/>
          </a:stretch>
        </p:blipFill>
        <p:spPr>
          <a:xfrm>
            <a:off x="800100" y="4305300"/>
            <a:ext cx="257175" cy="304800"/>
          </a:xfrm>
          <a:prstGeom prst="rect">
            <a:avLst/>
          </a:prstGeom>
        </p:spPr>
      </p:pic>
      <p:pic>
        <p:nvPicPr>
          <p:cNvPr id="11" name="Image 9" descr="preencoded.png"/>
          <p:cNvPicPr>
            <a:picLocks noChangeAspect="1"/>
          </p:cNvPicPr>
          <p:nvPr/>
        </p:nvPicPr>
        <p:blipFill>
          <a:blip r:embed="rId12"/>
          <a:stretch>
            <a:fillRect/>
          </a:stretch>
        </p:blipFill>
        <p:spPr>
          <a:xfrm>
            <a:off x="6210300" y="4114800"/>
            <a:ext cx="5372100" cy="1257300"/>
          </a:xfrm>
          <a:prstGeom prst="rect">
            <a:avLst/>
          </a:prstGeom>
        </p:spPr>
      </p:pic>
      <p:pic>
        <p:nvPicPr>
          <p:cNvPr id="12" name="Image 10" descr="preencoded.png"/>
          <p:cNvPicPr>
            <a:picLocks noChangeAspect="1"/>
          </p:cNvPicPr>
          <p:nvPr/>
        </p:nvPicPr>
        <p:blipFill>
          <a:blip r:embed="rId13"/>
          <a:stretch>
            <a:fillRect/>
          </a:stretch>
        </p:blipFill>
        <p:spPr>
          <a:xfrm>
            <a:off x="6400800" y="4305300"/>
            <a:ext cx="228600" cy="304800"/>
          </a:xfrm>
          <a:prstGeom prst="rect">
            <a:avLst/>
          </a:prstGeom>
        </p:spPr>
      </p:pic>
      <p:pic>
        <p:nvPicPr>
          <p:cNvPr id="13" name="Image 11" descr="preencoded.png"/>
          <p:cNvPicPr>
            <a:picLocks noChangeAspect="1"/>
          </p:cNvPicPr>
          <p:nvPr/>
        </p:nvPicPr>
        <p:blipFill>
          <a:blip r:embed="rId14"/>
          <a:stretch>
            <a:fillRect/>
          </a:stretch>
        </p:blipFill>
        <p:spPr>
          <a:xfrm>
            <a:off x="0" y="6781800"/>
            <a:ext cx="12192000" cy="76200"/>
          </a:xfrm>
          <a:prstGeom prst="rect">
            <a:avLst/>
          </a:prstGeom>
        </p:spPr>
      </p:pic>
      <p:sp>
        <p:nvSpPr>
          <p:cNvPr id="14"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Point-in-Time Recovery (PITR)</a:t>
            </a:r>
            <a:endParaRPr lang="en-US" sz="2700" dirty="0"/>
          </a:p>
        </p:txBody>
      </p:sp>
      <p:sp>
        <p:nvSpPr>
          <p:cNvPr id="15" name="Text 1"/>
          <p:cNvSpPr/>
          <p:nvPr/>
        </p:nvSpPr>
        <p:spPr>
          <a:xfrm>
            <a:off x="609600" y="1143000"/>
            <a:ext cx="1316736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Point-in-Time Recovery (PITR) is a continuous and automatic backup feature for DynamoDB tables.</a:t>
            </a:r>
            <a:endParaRPr lang="en-US" sz="1500" dirty="0"/>
          </a:p>
        </p:txBody>
      </p:sp>
      <p:sp>
        <p:nvSpPr>
          <p:cNvPr id="16" name="Text 2"/>
          <p:cNvSpPr/>
          <p:nvPr/>
        </p:nvSpPr>
        <p:spPr>
          <a:xfrm>
            <a:off x="1143000" y="2838450"/>
            <a:ext cx="2478703"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Continuous Backup</a:t>
            </a:r>
            <a:endParaRPr lang="en-US" sz="1500" dirty="0"/>
          </a:p>
        </p:txBody>
      </p:sp>
      <p:sp>
        <p:nvSpPr>
          <p:cNvPr id="17" name="Text 3"/>
          <p:cNvSpPr/>
          <p:nvPr/>
        </p:nvSpPr>
        <p:spPr>
          <a:xfrm>
            <a:off x="800100" y="3238500"/>
            <a:ext cx="49911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Automatically backs up table data with per-second granularity, protecting against accidental writes or deletes.</a:t>
            </a:r>
            <a:endParaRPr lang="en-US" sz="1200" dirty="0"/>
          </a:p>
        </p:txBody>
      </p:sp>
      <p:sp>
        <p:nvSpPr>
          <p:cNvPr id="18" name="Text 4"/>
          <p:cNvSpPr/>
          <p:nvPr/>
        </p:nvSpPr>
        <p:spPr>
          <a:xfrm>
            <a:off x="6715125" y="2838450"/>
            <a:ext cx="2179558"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Retention Period</a:t>
            </a:r>
            <a:endParaRPr lang="en-US" sz="1500" dirty="0"/>
          </a:p>
        </p:txBody>
      </p:sp>
      <p:sp>
        <p:nvSpPr>
          <p:cNvPr id="19" name="Text 5"/>
          <p:cNvSpPr/>
          <p:nvPr/>
        </p:nvSpPr>
        <p:spPr>
          <a:xfrm>
            <a:off x="6400800" y="3238500"/>
            <a:ext cx="49911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Backups are retained for a configurable period between 1 and 35 days.</a:t>
            </a:r>
            <a:endParaRPr lang="en-US" sz="1200" dirty="0"/>
          </a:p>
        </p:txBody>
      </p:sp>
      <p:sp>
        <p:nvSpPr>
          <p:cNvPr id="20" name="Text 6"/>
          <p:cNvSpPr/>
          <p:nvPr/>
        </p:nvSpPr>
        <p:spPr>
          <a:xfrm>
            <a:off x="1171575" y="4324350"/>
            <a:ext cx="2615863"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Performance Impact</a:t>
            </a:r>
            <a:endParaRPr lang="en-US" sz="1500" dirty="0"/>
          </a:p>
        </p:txBody>
      </p:sp>
      <p:sp>
        <p:nvSpPr>
          <p:cNvPr id="21" name="Text 7"/>
          <p:cNvSpPr/>
          <p:nvPr/>
        </p:nvSpPr>
        <p:spPr>
          <a:xfrm>
            <a:off x="800100" y="4724400"/>
            <a:ext cx="49911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Operates without impacting the performance or availability of production applications.</a:t>
            </a:r>
            <a:endParaRPr lang="en-US" sz="1200" dirty="0"/>
          </a:p>
        </p:txBody>
      </p:sp>
      <p:sp>
        <p:nvSpPr>
          <p:cNvPr id="22" name="Text 8"/>
          <p:cNvSpPr/>
          <p:nvPr/>
        </p:nvSpPr>
        <p:spPr>
          <a:xfrm>
            <a:off x="6743700" y="4324350"/>
            <a:ext cx="2021503"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Ideal Use Cases</a:t>
            </a:r>
            <a:endParaRPr lang="en-US" sz="1500" dirty="0"/>
          </a:p>
        </p:txBody>
      </p:sp>
      <p:sp>
        <p:nvSpPr>
          <p:cNvPr id="23" name="Text 9"/>
          <p:cNvSpPr/>
          <p:nvPr/>
        </p:nvSpPr>
        <p:spPr>
          <a:xfrm>
            <a:off x="6400800" y="4724400"/>
            <a:ext cx="49911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Best for workloads requiring a very low Recovery Point Objective (RPO) and protection against recent data loss or corruption.</a:t>
            </a:r>
            <a:endParaRPr lang="en-US" sz="1200" dirty="0"/>
          </a:p>
        </p:txBody>
      </p:sp>
      <p:sp>
        <p:nvSpPr>
          <p:cNvPr id="24" name="Text 10"/>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4/13</a:t>
            </a:r>
            <a:endParaRPr lang="en-US" sz="105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1866900"/>
            <a:ext cx="5334000" cy="1409700"/>
          </a:xfrm>
          <a:prstGeom prst="rect">
            <a:avLst/>
          </a:prstGeom>
        </p:spPr>
      </p:pic>
      <p:pic>
        <p:nvPicPr>
          <p:cNvPr id="5" name="Image 3" descr="preencoded.png"/>
          <p:cNvPicPr>
            <a:picLocks noChangeAspect="1"/>
          </p:cNvPicPr>
          <p:nvPr/>
        </p:nvPicPr>
        <p:blipFill>
          <a:blip r:embed="rId6"/>
          <a:stretch>
            <a:fillRect/>
          </a:stretch>
        </p:blipFill>
        <p:spPr>
          <a:xfrm>
            <a:off x="800100" y="2057400"/>
            <a:ext cx="571500" cy="571500"/>
          </a:xfrm>
          <a:prstGeom prst="rect">
            <a:avLst/>
          </a:prstGeom>
        </p:spPr>
      </p:pic>
      <p:pic>
        <p:nvPicPr>
          <p:cNvPr id="6" name="Image 4" descr="preencoded.png"/>
          <p:cNvPicPr>
            <a:picLocks noChangeAspect="1"/>
          </p:cNvPicPr>
          <p:nvPr/>
        </p:nvPicPr>
        <p:blipFill>
          <a:blip r:embed="rId7"/>
          <a:stretch>
            <a:fillRect/>
          </a:stretch>
        </p:blipFill>
        <p:spPr>
          <a:xfrm>
            <a:off x="971550" y="2190750"/>
            <a:ext cx="228600" cy="304800"/>
          </a:xfrm>
          <a:prstGeom prst="rect">
            <a:avLst/>
          </a:prstGeom>
        </p:spPr>
      </p:pic>
      <p:pic>
        <p:nvPicPr>
          <p:cNvPr id="7" name="Image 5" descr="preencoded.png"/>
          <p:cNvPicPr>
            <a:picLocks noChangeAspect="1"/>
          </p:cNvPicPr>
          <p:nvPr/>
        </p:nvPicPr>
        <p:blipFill>
          <a:blip r:embed="rId8"/>
          <a:stretch>
            <a:fillRect/>
          </a:stretch>
        </p:blipFill>
        <p:spPr>
          <a:xfrm>
            <a:off x="609600" y="3505200"/>
            <a:ext cx="5334000" cy="1409700"/>
          </a:xfrm>
          <a:prstGeom prst="rect">
            <a:avLst/>
          </a:prstGeom>
        </p:spPr>
      </p:pic>
      <p:pic>
        <p:nvPicPr>
          <p:cNvPr id="8" name="Image 6" descr="preencoded.png"/>
          <p:cNvPicPr>
            <a:picLocks noChangeAspect="1"/>
          </p:cNvPicPr>
          <p:nvPr/>
        </p:nvPicPr>
        <p:blipFill>
          <a:blip r:embed="rId9"/>
          <a:stretch>
            <a:fillRect/>
          </a:stretch>
        </p:blipFill>
        <p:spPr>
          <a:xfrm>
            <a:off x="800100" y="3695700"/>
            <a:ext cx="571500" cy="571500"/>
          </a:xfrm>
          <a:prstGeom prst="rect">
            <a:avLst/>
          </a:prstGeom>
        </p:spPr>
      </p:pic>
      <p:pic>
        <p:nvPicPr>
          <p:cNvPr id="9" name="Image 7" descr="preencoded.png"/>
          <p:cNvPicPr>
            <a:picLocks noChangeAspect="1"/>
          </p:cNvPicPr>
          <p:nvPr/>
        </p:nvPicPr>
        <p:blipFill>
          <a:blip r:embed="rId10"/>
          <a:stretch>
            <a:fillRect/>
          </a:stretch>
        </p:blipFill>
        <p:spPr>
          <a:xfrm>
            <a:off x="942975" y="3829050"/>
            <a:ext cx="285750" cy="304800"/>
          </a:xfrm>
          <a:prstGeom prst="rect">
            <a:avLst/>
          </a:prstGeom>
        </p:spPr>
      </p:pic>
      <p:pic>
        <p:nvPicPr>
          <p:cNvPr id="10" name="Image 8" descr="preencoded.png"/>
          <p:cNvPicPr>
            <a:picLocks noChangeAspect="1"/>
          </p:cNvPicPr>
          <p:nvPr/>
        </p:nvPicPr>
        <p:blipFill>
          <a:blip r:embed="rId5"/>
          <a:stretch>
            <a:fillRect/>
          </a:stretch>
        </p:blipFill>
        <p:spPr>
          <a:xfrm>
            <a:off x="6248400" y="1866900"/>
            <a:ext cx="5334000" cy="1409700"/>
          </a:xfrm>
          <a:prstGeom prst="rect">
            <a:avLst/>
          </a:prstGeom>
        </p:spPr>
      </p:pic>
      <p:pic>
        <p:nvPicPr>
          <p:cNvPr id="11" name="Image 9" descr="preencoded.png"/>
          <p:cNvPicPr>
            <a:picLocks noChangeAspect="1"/>
          </p:cNvPicPr>
          <p:nvPr/>
        </p:nvPicPr>
        <p:blipFill>
          <a:blip r:embed="rId11"/>
          <a:stretch>
            <a:fillRect/>
          </a:stretch>
        </p:blipFill>
        <p:spPr>
          <a:xfrm>
            <a:off x="6438900" y="2057400"/>
            <a:ext cx="571500" cy="571500"/>
          </a:xfrm>
          <a:prstGeom prst="rect">
            <a:avLst/>
          </a:prstGeom>
        </p:spPr>
      </p:pic>
      <p:pic>
        <p:nvPicPr>
          <p:cNvPr id="12" name="Image 10" descr="preencoded.png"/>
          <p:cNvPicPr>
            <a:picLocks noChangeAspect="1"/>
          </p:cNvPicPr>
          <p:nvPr/>
        </p:nvPicPr>
        <p:blipFill>
          <a:blip r:embed="rId12"/>
          <a:stretch>
            <a:fillRect/>
          </a:stretch>
        </p:blipFill>
        <p:spPr>
          <a:xfrm>
            <a:off x="6624638" y="2190750"/>
            <a:ext cx="200025" cy="304800"/>
          </a:xfrm>
          <a:prstGeom prst="rect">
            <a:avLst/>
          </a:prstGeom>
        </p:spPr>
      </p:pic>
      <p:pic>
        <p:nvPicPr>
          <p:cNvPr id="13" name="Image 11" descr="preencoded.png"/>
          <p:cNvPicPr>
            <a:picLocks noChangeAspect="1"/>
          </p:cNvPicPr>
          <p:nvPr/>
        </p:nvPicPr>
        <p:blipFill>
          <a:blip r:embed="rId13"/>
          <a:stretch>
            <a:fillRect/>
          </a:stretch>
        </p:blipFill>
        <p:spPr>
          <a:xfrm>
            <a:off x="6248400" y="3505200"/>
            <a:ext cx="5334000" cy="1714500"/>
          </a:xfrm>
          <a:prstGeom prst="rect">
            <a:avLst/>
          </a:prstGeom>
        </p:spPr>
      </p:pic>
      <p:pic>
        <p:nvPicPr>
          <p:cNvPr id="14" name="Image 12" descr="preencoded.png"/>
          <p:cNvPicPr>
            <a:picLocks noChangeAspect="1"/>
          </p:cNvPicPr>
          <p:nvPr/>
        </p:nvPicPr>
        <p:blipFill>
          <a:blip r:embed="rId14"/>
          <a:stretch>
            <a:fillRect/>
          </a:stretch>
        </p:blipFill>
        <p:spPr>
          <a:xfrm>
            <a:off x="6438900" y="3695700"/>
            <a:ext cx="571500" cy="571500"/>
          </a:xfrm>
          <a:prstGeom prst="rect">
            <a:avLst/>
          </a:prstGeom>
        </p:spPr>
      </p:pic>
      <p:pic>
        <p:nvPicPr>
          <p:cNvPr id="15" name="Image 13" descr="preencoded.png"/>
          <p:cNvPicPr>
            <a:picLocks noChangeAspect="1"/>
          </p:cNvPicPr>
          <p:nvPr/>
        </p:nvPicPr>
        <p:blipFill>
          <a:blip r:embed="rId15"/>
          <a:stretch>
            <a:fillRect/>
          </a:stretch>
        </p:blipFill>
        <p:spPr>
          <a:xfrm>
            <a:off x="6610350" y="3829050"/>
            <a:ext cx="228600" cy="304800"/>
          </a:xfrm>
          <a:prstGeom prst="rect">
            <a:avLst/>
          </a:prstGeom>
        </p:spPr>
      </p:pic>
      <p:pic>
        <p:nvPicPr>
          <p:cNvPr id="16" name="Image 14" descr="preencoded.png"/>
          <p:cNvPicPr>
            <a:picLocks noChangeAspect="1"/>
          </p:cNvPicPr>
          <p:nvPr/>
        </p:nvPicPr>
        <p:blipFill>
          <a:blip r:embed="rId16"/>
          <a:stretch>
            <a:fillRect/>
          </a:stretch>
        </p:blipFill>
        <p:spPr>
          <a:xfrm>
            <a:off x="7162800" y="4076700"/>
            <a:ext cx="152400" cy="152400"/>
          </a:xfrm>
          <a:prstGeom prst="rect">
            <a:avLst/>
          </a:prstGeom>
        </p:spPr>
      </p:pic>
      <p:pic>
        <p:nvPicPr>
          <p:cNvPr id="17" name="Image 15" descr="preencoded.png"/>
          <p:cNvPicPr>
            <a:picLocks noChangeAspect="1"/>
          </p:cNvPicPr>
          <p:nvPr/>
        </p:nvPicPr>
        <p:blipFill>
          <a:blip r:embed="rId16"/>
          <a:stretch>
            <a:fillRect/>
          </a:stretch>
        </p:blipFill>
        <p:spPr>
          <a:xfrm>
            <a:off x="7162800" y="4572000"/>
            <a:ext cx="152400" cy="152400"/>
          </a:xfrm>
          <a:prstGeom prst="rect">
            <a:avLst/>
          </a:prstGeom>
        </p:spPr>
      </p:pic>
      <p:pic>
        <p:nvPicPr>
          <p:cNvPr id="18" name="Image 16" descr="preencoded.png"/>
          <p:cNvPicPr>
            <a:picLocks noChangeAspect="1"/>
          </p:cNvPicPr>
          <p:nvPr/>
        </p:nvPicPr>
        <p:blipFill>
          <a:blip r:embed="rId16"/>
          <a:stretch>
            <a:fillRect/>
          </a:stretch>
        </p:blipFill>
        <p:spPr>
          <a:xfrm>
            <a:off x="7162800" y="4838700"/>
            <a:ext cx="152400" cy="152400"/>
          </a:xfrm>
          <a:prstGeom prst="rect">
            <a:avLst/>
          </a:prstGeom>
        </p:spPr>
      </p:pic>
      <p:pic>
        <p:nvPicPr>
          <p:cNvPr id="19" name="Image 17" descr="preencoded.png"/>
          <p:cNvPicPr>
            <a:picLocks noChangeAspect="1"/>
          </p:cNvPicPr>
          <p:nvPr/>
        </p:nvPicPr>
        <p:blipFill>
          <a:blip r:embed="rId17"/>
          <a:stretch>
            <a:fillRect/>
          </a:stretch>
        </p:blipFill>
        <p:spPr>
          <a:xfrm>
            <a:off x="0" y="6781800"/>
            <a:ext cx="12192000" cy="7620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On-Demand Backups</a:t>
            </a:r>
            <a:endParaRPr lang="en-US" sz="2700" dirty="0"/>
          </a:p>
        </p:txBody>
      </p:sp>
      <p:sp>
        <p:nvSpPr>
          <p:cNvPr id="21" name="Text 1"/>
          <p:cNvSpPr/>
          <p:nvPr/>
        </p:nvSpPr>
        <p:spPr>
          <a:xfrm>
            <a:off x="609600" y="1219200"/>
            <a:ext cx="1316736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DynamoDB on-demand backups allow users to create full snapshots of their tables at any given moment.</a:t>
            </a:r>
            <a:endParaRPr lang="en-US" sz="1500" dirty="0"/>
          </a:p>
        </p:txBody>
      </p:sp>
      <p:sp>
        <p:nvSpPr>
          <p:cNvPr id="22" name="Text 2"/>
          <p:cNvSpPr/>
          <p:nvPr/>
        </p:nvSpPr>
        <p:spPr>
          <a:xfrm>
            <a:off x="1524000" y="2057400"/>
            <a:ext cx="50749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Full Table Snapshots</a:t>
            </a:r>
            <a:endParaRPr lang="en-US" sz="1500" dirty="0"/>
          </a:p>
        </p:txBody>
      </p:sp>
      <p:sp>
        <p:nvSpPr>
          <p:cNvPr id="23" name="Text 3"/>
          <p:cNvSpPr/>
          <p:nvPr/>
        </p:nvSpPr>
        <p:spPr>
          <a:xfrm>
            <a:off x="1524000" y="2400300"/>
            <a:ext cx="42291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These are full table backups initiated manually or on a schedule, capturing the entire table data without affecting performance.</a:t>
            </a:r>
            <a:endParaRPr lang="en-US" sz="1200" dirty="0"/>
          </a:p>
        </p:txBody>
      </p:sp>
      <p:sp>
        <p:nvSpPr>
          <p:cNvPr id="24" name="Text 4"/>
          <p:cNvSpPr/>
          <p:nvPr/>
        </p:nvSpPr>
        <p:spPr>
          <a:xfrm>
            <a:off x="1524000" y="3695700"/>
            <a:ext cx="50749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Indefinite Retention</a:t>
            </a:r>
            <a:endParaRPr lang="en-US" sz="1500" dirty="0"/>
          </a:p>
        </p:txBody>
      </p:sp>
      <p:sp>
        <p:nvSpPr>
          <p:cNvPr id="25" name="Text 5"/>
          <p:cNvSpPr/>
          <p:nvPr/>
        </p:nvSpPr>
        <p:spPr>
          <a:xfrm>
            <a:off x="1524000" y="4038600"/>
            <a:ext cx="42291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On-demand backups can be retained indefinitely, making them suitable for long-term archival and regulatory compliance.</a:t>
            </a:r>
            <a:endParaRPr lang="en-US" sz="1200" dirty="0"/>
          </a:p>
        </p:txBody>
      </p:sp>
      <p:sp>
        <p:nvSpPr>
          <p:cNvPr id="26" name="Text 6"/>
          <p:cNvSpPr/>
          <p:nvPr/>
        </p:nvSpPr>
        <p:spPr>
          <a:xfrm>
            <a:off x="7162800" y="2057400"/>
            <a:ext cx="42291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Scheduling</a:t>
            </a:r>
            <a:endParaRPr lang="en-US" sz="1500" dirty="0"/>
          </a:p>
        </p:txBody>
      </p:sp>
      <p:sp>
        <p:nvSpPr>
          <p:cNvPr id="27" name="Text 7"/>
          <p:cNvSpPr/>
          <p:nvPr/>
        </p:nvSpPr>
        <p:spPr>
          <a:xfrm>
            <a:off x="7162800" y="2400300"/>
            <a:ext cx="42291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While "on-demand" implies manual initiation, these backups can be scheduled using AWS Backup or custom AWS Lambda functions.</a:t>
            </a:r>
            <a:endParaRPr lang="en-US" sz="1200" dirty="0"/>
          </a:p>
        </p:txBody>
      </p:sp>
      <p:sp>
        <p:nvSpPr>
          <p:cNvPr id="28" name="Text 8"/>
          <p:cNvSpPr/>
          <p:nvPr/>
        </p:nvSpPr>
        <p:spPr>
          <a:xfrm>
            <a:off x="7162800" y="3695700"/>
            <a:ext cx="50749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Appropriate Use Cases</a:t>
            </a:r>
            <a:endParaRPr lang="en-US" sz="1500" dirty="0"/>
          </a:p>
        </p:txBody>
      </p:sp>
      <p:sp>
        <p:nvSpPr>
          <p:cNvPr id="29" name="Text 9"/>
          <p:cNvSpPr/>
          <p:nvPr/>
        </p:nvSpPr>
        <p:spPr>
          <a:xfrm>
            <a:off x="7391400" y="4038600"/>
            <a:ext cx="40005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Meeting compliance requirements for long-term data retention</a:t>
            </a:r>
            <a:endParaRPr lang="en-US" sz="1200" dirty="0"/>
          </a:p>
        </p:txBody>
      </p:sp>
      <p:sp>
        <p:nvSpPr>
          <p:cNvPr id="30" name="Text 10"/>
          <p:cNvSpPr/>
          <p:nvPr/>
        </p:nvSpPr>
        <p:spPr>
          <a:xfrm>
            <a:off x="7391400" y="4533900"/>
            <a:ext cx="447538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Creating copies of tables between AWS accounts</a:t>
            </a:r>
            <a:endParaRPr lang="en-US" sz="1200" dirty="0"/>
          </a:p>
        </p:txBody>
      </p:sp>
      <p:sp>
        <p:nvSpPr>
          <p:cNvPr id="31" name="Text 11"/>
          <p:cNvSpPr/>
          <p:nvPr/>
        </p:nvSpPr>
        <p:spPr>
          <a:xfrm>
            <a:off x="7391400" y="4800600"/>
            <a:ext cx="360795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Migrating data to new tables or regions</a:t>
            </a:r>
            <a:endParaRPr lang="en-US" sz="1200" dirty="0"/>
          </a:p>
        </p:txBody>
      </p:sp>
      <p:sp>
        <p:nvSpPr>
          <p:cNvPr id="32" name="Text 12"/>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5/13</a:t>
            </a:r>
            <a:endParaRPr lang="en-US" sz="105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1219200"/>
            <a:ext cx="361950" cy="342900"/>
          </a:xfrm>
          <a:prstGeom prst="rect">
            <a:avLst/>
          </a:prstGeom>
        </p:spPr>
      </p:pic>
      <p:pic>
        <p:nvPicPr>
          <p:cNvPr id="5" name="Image 3" descr="preencoded.png"/>
          <p:cNvPicPr>
            <a:picLocks noChangeAspect="1"/>
          </p:cNvPicPr>
          <p:nvPr/>
        </p:nvPicPr>
        <p:blipFill>
          <a:blip r:embed="rId6"/>
          <a:stretch>
            <a:fillRect/>
          </a:stretch>
        </p:blipFill>
        <p:spPr>
          <a:xfrm>
            <a:off x="609600" y="2705100"/>
            <a:ext cx="3505200" cy="1638300"/>
          </a:xfrm>
          <a:prstGeom prst="rect">
            <a:avLst/>
          </a:prstGeom>
        </p:spPr>
      </p:pic>
      <p:pic>
        <p:nvPicPr>
          <p:cNvPr id="6" name="Image 4" descr="preencoded.png"/>
          <p:cNvPicPr>
            <a:picLocks noChangeAspect="1"/>
          </p:cNvPicPr>
          <p:nvPr/>
        </p:nvPicPr>
        <p:blipFill>
          <a:blip r:embed="rId7"/>
          <a:stretch>
            <a:fillRect/>
          </a:stretch>
        </p:blipFill>
        <p:spPr>
          <a:xfrm>
            <a:off x="838200" y="2933700"/>
            <a:ext cx="228600" cy="304800"/>
          </a:xfrm>
          <a:prstGeom prst="rect">
            <a:avLst/>
          </a:prstGeom>
        </p:spPr>
      </p:pic>
      <p:pic>
        <p:nvPicPr>
          <p:cNvPr id="7" name="Image 5" descr="preencoded.png"/>
          <p:cNvPicPr>
            <a:picLocks noChangeAspect="1"/>
          </p:cNvPicPr>
          <p:nvPr/>
        </p:nvPicPr>
        <p:blipFill>
          <a:blip r:embed="rId8"/>
          <a:stretch>
            <a:fillRect/>
          </a:stretch>
        </p:blipFill>
        <p:spPr>
          <a:xfrm>
            <a:off x="914400" y="3390900"/>
            <a:ext cx="152400" cy="152400"/>
          </a:xfrm>
          <a:prstGeom prst="rect">
            <a:avLst/>
          </a:prstGeom>
        </p:spPr>
      </p:pic>
      <p:pic>
        <p:nvPicPr>
          <p:cNvPr id="8" name="Image 6" descr="preencoded.png"/>
          <p:cNvPicPr>
            <a:picLocks noChangeAspect="1"/>
          </p:cNvPicPr>
          <p:nvPr/>
        </p:nvPicPr>
        <p:blipFill>
          <a:blip r:embed="rId8"/>
          <a:stretch>
            <a:fillRect/>
          </a:stretch>
        </p:blipFill>
        <p:spPr>
          <a:xfrm>
            <a:off x="914400" y="3695700"/>
            <a:ext cx="152400" cy="152400"/>
          </a:xfrm>
          <a:prstGeom prst="rect">
            <a:avLst/>
          </a:prstGeom>
        </p:spPr>
      </p:pic>
      <p:pic>
        <p:nvPicPr>
          <p:cNvPr id="9" name="Image 7" descr="preencoded.png"/>
          <p:cNvPicPr>
            <a:picLocks noChangeAspect="1"/>
          </p:cNvPicPr>
          <p:nvPr/>
        </p:nvPicPr>
        <p:blipFill>
          <a:blip r:embed="rId9"/>
          <a:stretch>
            <a:fillRect/>
          </a:stretch>
        </p:blipFill>
        <p:spPr>
          <a:xfrm>
            <a:off x="4343400" y="2705100"/>
            <a:ext cx="3505200" cy="1638300"/>
          </a:xfrm>
          <a:prstGeom prst="rect">
            <a:avLst/>
          </a:prstGeom>
        </p:spPr>
      </p:pic>
      <p:pic>
        <p:nvPicPr>
          <p:cNvPr id="10" name="Image 8" descr="preencoded.png"/>
          <p:cNvPicPr>
            <a:picLocks noChangeAspect="1"/>
          </p:cNvPicPr>
          <p:nvPr/>
        </p:nvPicPr>
        <p:blipFill>
          <a:blip r:embed="rId10"/>
          <a:stretch>
            <a:fillRect/>
          </a:stretch>
        </p:blipFill>
        <p:spPr>
          <a:xfrm>
            <a:off x="4572000" y="2933700"/>
            <a:ext cx="285750" cy="304800"/>
          </a:xfrm>
          <a:prstGeom prst="rect">
            <a:avLst/>
          </a:prstGeom>
        </p:spPr>
      </p:pic>
      <p:pic>
        <p:nvPicPr>
          <p:cNvPr id="11" name="Image 9" descr="preencoded.png"/>
          <p:cNvPicPr>
            <a:picLocks noChangeAspect="1"/>
          </p:cNvPicPr>
          <p:nvPr/>
        </p:nvPicPr>
        <p:blipFill>
          <a:blip r:embed="rId8"/>
          <a:stretch>
            <a:fillRect/>
          </a:stretch>
        </p:blipFill>
        <p:spPr>
          <a:xfrm>
            <a:off x="4648200" y="3390900"/>
            <a:ext cx="152400" cy="152400"/>
          </a:xfrm>
          <a:prstGeom prst="rect">
            <a:avLst/>
          </a:prstGeom>
        </p:spPr>
      </p:pic>
      <p:pic>
        <p:nvPicPr>
          <p:cNvPr id="12" name="Image 10" descr="preencoded.png"/>
          <p:cNvPicPr>
            <a:picLocks noChangeAspect="1"/>
          </p:cNvPicPr>
          <p:nvPr/>
        </p:nvPicPr>
        <p:blipFill>
          <a:blip r:embed="rId8"/>
          <a:stretch>
            <a:fillRect/>
          </a:stretch>
        </p:blipFill>
        <p:spPr>
          <a:xfrm>
            <a:off x="4648200" y="3695700"/>
            <a:ext cx="152400" cy="152400"/>
          </a:xfrm>
          <a:prstGeom prst="rect">
            <a:avLst/>
          </a:prstGeom>
        </p:spPr>
      </p:pic>
      <p:pic>
        <p:nvPicPr>
          <p:cNvPr id="13" name="Image 11" descr="preencoded.png"/>
          <p:cNvPicPr>
            <a:picLocks noChangeAspect="1"/>
          </p:cNvPicPr>
          <p:nvPr/>
        </p:nvPicPr>
        <p:blipFill>
          <a:blip r:embed="rId11"/>
          <a:stretch>
            <a:fillRect/>
          </a:stretch>
        </p:blipFill>
        <p:spPr>
          <a:xfrm>
            <a:off x="8077200" y="2705100"/>
            <a:ext cx="3505200" cy="1638300"/>
          </a:xfrm>
          <a:prstGeom prst="rect">
            <a:avLst/>
          </a:prstGeom>
        </p:spPr>
      </p:pic>
      <p:pic>
        <p:nvPicPr>
          <p:cNvPr id="14" name="Image 12" descr="preencoded.png"/>
          <p:cNvPicPr>
            <a:picLocks noChangeAspect="1"/>
          </p:cNvPicPr>
          <p:nvPr/>
        </p:nvPicPr>
        <p:blipFill>
          <a:blip r:embed="rId12"/>
          <a:stretch>
            <a:fillRect/>
          </a:stretch>
        </p:blipFill>
        <p:spPr>
          <a:xfrm>
            <a:off x="8305800" y="2933700"/>
            <a:ext cx="228600" cy="304800"/>
          </a:xfrm>
          <a:prstGeom prst="rect">
            <a:avLst/>
          </a:prstGeom>
        </p:spPr>
      </p:pic>
      <p:pic>
        <p:nvPicPr>
          <p:cNvPr id="15" name="Image 13" descr="preencoded.png"/>
          <p:cNvPicPr>
            <a:picLocks noChangeAspect="1"/>
          </p:cNvPicPr>
          <p:nvPr/>
        </p:nvPicPr>
        <p:blipFill>
          <a:blip r:embed="rId8"/>
          <a:stretch>
            <a:fillRect/>
          </a:stretch>
        </p:blipFill>
        <p:spPr>
          <a:xfrm>
            <a:off x="8382000" y="3390900"/>
            <a:ext cx="152400" cy="152400"/>
          </a:xfrm>
          <a:prstGeom prst="rect">
            <a:avLst/>
          </a:prstGeom>
        </p:spPr>
      </p:pic>
      <p:pic>
        <p:nvPicPr>
          <p:cNvPr id="16" name="Image 14" descr="preencoded.png"/>
          <p:cNvPicPr>
            <a:picLocks noChangeAspect="1"/>
          </p:cNvPicPr>
          <p:nvPr/>
        </p:nvPicPr>
        <p:blipFill>
          <a:blip r:embed="rId8"/>
          <a:stretch>
            <a:fillRect/>
          </a:stretch>
        </p:blipFill>
        <p:spPr>
          <a:xfrm>
            <a:off x="8382000" y="3695700"/>
            <a:ext cx="152400" cy="152400"/>
          </a:xfrm>
          <a:prstGeom prst="rect">
            <a:avLst/>
          </a:prstGeom>
        </p:spPr>
      </p:pic>
      <p:pic>
        <p:nvPicPr>
          <p:cNvPr id="17" name="Image 15" descr="preencoded.png"/>
          <p:cNvPicPr>
            <a:picLocks noChangeAspect="1"/>
          </p:cNvPicPr>
          <p:nvPr/>
        </p:nvPicPr>
        <p:blipFill>
          <a:blip r:embed="rId13"/>
          <a:stretch>
            <a:fillRect/>
          </a:stretch>
        </p:blipFill>
        <p:spPr>
          <a:xfrm>
            <a:off x="609600" y="4648200"/>
            <a:ext cx="10972800" cy="838200"/>
          </a:xfrm>
          <a:prstGeom prst="rect">
            <a:avLst/>
          </a:prstGeom>
        </p:spPr>
      </p:pic>
      <p:pic>
        <p:nvPicPr>
          <p:cNvPr id="18" name="Image 16" descr="preencoded.png"/>
          <p:cNvPicPr>
            <a:picLocks noChangeAspect="1"/>
          </p:cNvPicPr>
          <p:nvPr/>
        </p:nvPicPr>
        <p:blipFill>
          <a:blip r:embed="rId14"/>
          <a:stretch>
            <a:fillRect/>
          </a:stretch>
        </p:blipFill>
        <p:spPr>
          <a:xfrm>
            <a:off x="762000" y="4914900"/>
            <a:ext cx="171450" cy="304800"/>
          </a:xfrm>
          <a:prstGeom prst="rect">
            <a:avLst/>
          </a:prstGeom>
        </p:spPr>
      </p:pic>
      <p:pic>
        <p:nvPicPr>
          <p:cNvPr id="19" name="Image 17" descr="preencoded.png"/>
          <p:cNvPicPr>
            <a:picLocks noChangeAspect="1"/>
          </p:cNvPicPr>
          <p:nvPr/>
        </p:nvPicPr>
        <p:blipFill>
          <a:blip r:embed="rId15"/>
          <a:stretch>
            <a:fillRect/>
          </a:stretch>
        </p:blipFill>
        <p:spPr>
          <a:xfrm>
            <a:off x="0" y="6781800"/>
            <a:ext cx="12192000" cy="7620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AWS Backup for DynamoDB</a:t>
            </a:r>
            <a:endParaRPr lang="en-US" sz="2700" dirty="0"/>
          </a:p>
        </p:txBody>
      </p:sp>
      <p:sp>
        <p:nvSpPr>
          <p:cNvPr id="21" name="Text 1"/>
          <p:cNvSpPr/>
          <p:nvPr/>
        </p:nvSpPr>
        <p:spPr>
          <a:xfrm>
            <a:off x="1123950" y="1238250"/>
            <a:ext cx="31889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What is AWS Backup</a:t>
            </a:r>
            <a:endParaRPr lang="en-US" sz="1800" dirty="0"/>
          </a:p>
        </p:txBody>
      </p:sp>
      <p:sp>
        <p:nvSpPr>
          <p:cNvPr id="22" name="Text 2"/>
          <p:cNvSpPr/>
          <p:nvPr/>
        </p:nvSpPr>
        <p:spPr>
          <a:xfrm>
            <a:off x="990600" y="1714500"/>
            <a:ext cx="10591800" cy="5334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A fully managed, centralized data protection service designed to automate and manage backups across various AWS services, including Amazon DynamoDB.</a:t>
            </a:r>
            <a:endParaRPr lang="en-US" sz="1500" dirty="0"/>
          </a:p>
        </p:txBody>
      </p:sp>
      <p:sp>
        <p:nvSpPr>
          <p:cNvPr id="23" name="Text 3"/>
          <p:cNvSpPr/>
          <p:nvPr/>
        </p:nvSpPr>
        <p:spPr>
          <a:xfrm>
            <a:off x="1181100" y="2952750"/>
            <a:ext cx="323254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Centralized Management</a:t>
            </a:r>
            <a:endParaRPr lang="en-US" sz="1500" dirty="0"/>
          </a:p>
        </p:txBody>
      </p:sp>
      <p:sp>
        <p:nvSpPr>
          <p:cNvPr id="24" name="Text 4"/>
          <p:cNvSpPr/>
          <p:nvPr/>
        </p:nvSpPr>
        <p:spPr>
          <a:xfrm>
            <a:off x="1143000" y="3352800"/>
            <a:ext cx="317700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Unified console for backup policies</a:t>
            </a:r>
            <a:endParaRPr lang="en-US" sz="1200" dirty="0"/>
          </a:p>
        </p:txBody>
      </p:sp>
      <p:sp>
        <p:nvSpPr>
          <p:cNvPr id="25" name="Text 5"/>
          <p:cNvSpPr/>
          <p:nvPr/>
        </p:nvSpPr>
        <p:spPr>
          <a:xfrm>
            <a:off x="1143000" y="3657600"/>
            <a:ext cx="27432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Simplified configuration across services</a:t>
            </a:r>
            <a:endParaRPr lang="en-US" sz="1200" dirty="0"/>
          </a:p>
        </p:txBody>
      </p:sp>
      <p:sp>
        <p:nvSpPr>
          <p:cNvPr id="26" name="Text 6"/>
          <p:cNvSpPr/>
          <p:nvPr/>
        </p:nvSpPr>
        <p:spPr>
          <a:xfrm>
            <a:off x="4972050" y="2952750"/>
            <a:ext cx="1505902"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Automation</a:t>
            </a:r>
            <a:endParaRPr lang="en-US" sz="1500" dirty="0"/>
          </a:p>
        </p:txBody>
      </p:sp>
      <p:sp>
        <p:nvSpPr>
          <p:cNvPr id="27" name="Text 7"/>
          <p:cNvSpPr/>
          <p:nvPr/>
        </p:nvSpPr>
        <p:spPr>
          <a:xfrm>
            <a:off x="4876800" y="3352800"/>
            <a:ext cx="311199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Automated scheduling of backups</a:t>
            </a:r>
            <a:endParaRPr lang="en-US" sz="1200" dirty="0"/>
          </a:p>
        </p:txBody>
      </p:sp>
      <p:sp>
        <p:nvSpPr>
          <p:cNvPr id="28" name="Text 8"/>
          <p:cNvSpPr/>
          <p:nvPr/>
        </p:nvSpPr>
        <p:spPr>
          <a:xfrm>
            <a:off x="4876800" y="3657600"/>
            <a:ext cx="2706767"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Reduced manual intervention</a:t>
            </a:r>
            <a:endParaRPr lang="en-US" sz="1200" dirty="0"/>
          </a:p>
        </p:txBody>
      </p:sp>
      <p:sp>
        <p:nvSpPr>
          <p:cNvPr id="29" name="Text 9"/>
          <p:cNvSpPr/>
          <p:nvPr/>
        </p:nvSpPr>
        <p:spPr>
          <a:xfrm>
            <a:off x="8648700" y="2952750"/>
            <a:ext cx="26771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Enhanced Protection</a:t>
            </a:r>
            <a:endParaRPr lang="en-US" sz="1500" dirty="0"/>
          </a:p>
        </p:txBody>
      </p:sp>
      <p:sp>
        <p:nvSpPr>
          <p:cNvPr id="30" name="Text 10"/>
          <p:cNvSpPr/>
          <p:nvPr/>
        </p:nvSpPr>
        <p:spPr>
          <a:xfrm>
            <a:off x="8610600" y="3352800"/>
            <a:ext cx="235350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Encryption with KMS keys</a:t>
            </a:r>
            <a:endParaRPr lang="en-US" sz="1200" dirty="0"/>
          </a:p>
        </p:txBody>
      </p:sp>
      <p:sp>
        <p:nvSpPr>
          <p:cNvPr id="31" name="Text 11"/>
          <p:cNvSpPr/>
          <p:nvPr/>
        </p:nvSpPr>
        <p:spPr>
          <a:xfrm>
            <a:off x="8610600" y="3657600"/>
            <a:ext cx="27432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Backup vault locking for WORM compliance</a:t>
            </a:r>
            <a:endParaRPr lang="en-US" sz="1200" dirty="0"/>
          </a:p>
        </p:txBody>
      </p:sp>
      <p:sp>
        <p:nvSpPr>
          <p:cNvPr id="32" name="Text 12"/>
          <p:cNvSpPr/>
          <p:nvPr/>
        </p:nvSpPr>
        <p:spPr>
          <a:xfrm>
            <a:off x="1047750" y="4800600"/>
            <a:ext cx="1038225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AWS Backup provides a unified approach to backup management, enhancing DynamoDB backup capabilities with advanced features for compliance and cost optimization.</a:t>
            </a:r>
            <a:endParaRPr lang="en-US" sz="1350" dirty="0"/>
          </a:p>
        </p:txBody>
      </p:sp>
      <p:sp>
        <p:nvSpPr>
          <p:cNvPr id="33" name="Text 13"/>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6/13</a:t>
            </a:r>
            <a:endParaRPr lang="en-US" sz="105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1638300"/>
            <a:ext cx="3505200" cy="1409700"/>
          </a:xfrm>
          <a:prstGeom prst="rect">
            <a:avLst/>
          </a:prstGeom>
        </p:spPr>
      </p:pic>
      <p:pic>
        <p:nvPicPr>
          <p:cNvPr id="5" name="Image 3" descr="preencoded.png"/>
          <p:cNvPicPr>
            <a:picLocks noChangeAspect="1"/>
          </p:cNvPicPr>
          <p:nvPr/>
        </p:nvPicPr>
        <p:blipFill>
          <a:blip r:embed="rId6"/>
          <a:stretch>
            <a:fillRect/>
          </a:stretch>
        </p:blipFill>
        <p:spPr>
          <a:xfrm>
            <a:off x="800100" y="1828800"/>
            <a:ext cx="228600" cy="476250"/>
          </a:xfrm>
          <a:prstGeom prst="rect">
            <a:avLst/>
          </a:prstGeom>
        </p:spPr>
      </p:pic>
      <p:pic>
        <p:nvPicPr>
          <p:cNvPr id="6" name="Image 4" descr="preencoded.png"/>
          <p:cNvPicPr>
            <a:picLocks noChangeAspect="1"/>
          </p:cNvPicPr>
          <p:nvPr/>
        </p:nvPicPr>
        <p:blipFill>
          <a:blip r:embed="rId7"/>
          <a:stretch>
            <a:fillRect/>
          </a:stretch>
        </p:blipFill>
        <p:spPr>
          <a:xfrm>
            <a:off x="800100" y="1914525"/>
            <a:ext cx="228600" cy="304800"/>
          </a:xfrm>
          <a:prstGeom prst="rect">
            <a:avLst/>
          </a:prstGeom>
        </p:spPr>
      </p:pic>
      <p:pic>
        <p:nvPicPr>
          <p:cNvPr id="7" name="Image 5" descr="preencoded.png"/>
          <p:cNvPicPr>
            <a:picLocks noChangeAspect="1"/>
          </p:cNvPicPr>
          <p:nvPr/>
        </p:nvPicPr>
        <p:blipFill>
          <a:blip r:embed="rId8"/>
          <a:stretch>
            <a:fillRect/>
          </a:stretch>
        </p:blipFill>
        <p:spPr>
          <a:xfrm>
            <a:off x="4343400" y="1638300"/>
            <a:ext cx="3505200" cy="1409700"/>
          </a:xfrm>
          <a:prstGeom prst="rect">
            <a:avLst/>
          </a:prstGeom>
        </p:spPr>
      </p:pic>
      <p:pic>
        <p:nvPicPr>
          <p:cNvPr id="8" name="Image 6" descr="preencoded.png"/>
          <p:cNvPicPr>
            <a:picLocks noChangeAspect="1"/>
          </p:cNvPicPr>
          <p:nvPr/>
        </p:nvPicPr>
        <p:blipFill>
          <a:blip r:embed="rId9"/>
          <a:stretch>
            <a:fillRect/>
          </a:stretch>
        </p:blipFill>
        <p:spPr>
          <a:xfrm>
            <a:off x="4533900" y="1828800"/>
            <a:ext cx="247650" cy="476250"/>
          </a:xfrm>
          <a:prstGeom prst="rect">
            <a:avLst/>
          </a:prstGeom>
        </p:spPr>
      </p:pic>
      <p:pic>
        <p:nvPicPr>
          <p:cNvPr id="9" name="Image 7" descr="preencoded.png"/>
          <p:cNvPicPr>
            <a:picLocks noChangeAspect="1"/>
          </p:cNvPicPr>
          <p:nvPr/>
        </p:nvPicPr>
        <p:blipFill>
          <a:blip r:embed="rId10"/>
          <a:stretch>
            <a:fillRect/>
          </a:stretch>
        </p:blipFill>
        <p:spPr>
          <a:xfrm>
            <a:off x="4543425" y="1914525"/>
            <a:ext cx="228600" cy="304800"/>
          </a:xfrm>
          <a:prstGeom prst="rect">
            <a:avLst/>
          </a:prstGeom>
        </p:spPr>
      </p:pic>
      <p:pic>
        <p:nvPicPr>
          <p:cNvPr id="10" name="Image 8" descr="preencoded.png"/>
          <p:cNvPicPr>
            <a:picLocks noChangeAspect="1"/>
          </p:cNvPicPr>
          <p:nvPr/>
        </p:nvPicPr>
        <p:blipFill>
          <a:blip r:embed="rId11"/>
          <a:stretch>
            <a:fillRect/>
          </a:stretch>
        </p:blipFill>
        <p:spPr>
          <a:xfrm>
            <a:off x="8077200" y="1638300"/>
            <a:ext cx="3505200" cy="1409700"/>
          </a:xfrm>
          <a:prstGeom prst="rect">
            <a:avLst/>
          </a:prstGeom>
        </p:spPr>
      </p:pic>
      <p:pic>
        <p:nvPicPr>
          <p:cNvPr id="11" name="Image 9" descr="preencoded.png"/>
          <p:cNvPicPr>
            <a:picLocks noChangeAspect="1"/>
          </p:cNvPicPr>
          <p:nvPr/>
        </p:nvPicPr>
        <p:blipFill>
          <a:blip r:embed="rId12"/>
          <a:stretch>
            <a:fillRect/>
          </a:stretch>
        </p:blipFill>
        <p:spPr>
          <a:xfrm>
            <a:off x="8267700" y="1828800"/>
            <a:ext cx="245864" cy="476250"/>
          </a:xfrm>
          <a:prstGeom prst="rect">
            <a:avLst/>
          </a:prstGeom>
        </p:spPr>
      </p:pic>
      <p:pic>
        <p:nvPicPr>
          <p:cNvPr id="12" name="Image 10" descr="preencoded.png"/>
          <p:cNvPicPr>
            <a:picLocks noChangeAspect="1"/>
          </p:cNvPicPr>
          <p:nvPr/>
        </p:nvPicPr>
        <p:blipFill>
          <a:blip r:embed="rId13"/>
          <a:stretch>
            <a:fillRect/>
          </a:stretch>
        </p:blipFill>
        <p:spPr>
          <a:xfrm>
            <a:off x="8276332" y="1914525"/>
            <a:ext cx="228600" cy="304800"/>
          </a:xfrm>
          <a:prstGeom prst="rect">
            <a:avLst/>
          </a:prstGeom>
        </p:spPr>
      </p:pic>
      <p:pic>
        <p:nvPicPr>
          <p:cNvPr id="13" name="Image 11" descr="preencoded.png"/>
          <p:cNvPicPr>
            <a:picLocks noChangeAspect="1"/>
          </p:cNvPicPr>
          <p:nvPr/>
        </p:nvPicPr>
        <p:blipFill>
          <a:blip r:embed="rId14"/>
          <a:stretch>
            <a:fillRect/>
          </a:stretch>
        </p:blipFill>
        <p:spPr>
          <a:xfrm>
            <a:off x="609600" y="3276600"/>
            <a:ext cx="3505200" cy="1409700"/>
          </a:xfrm>
          <a:prstGeom prst="rect">
            <a:avLst/>
          </a:prstGeom>
        </p:spPr>
      </p:pic>
      <p:pic>
        <p:nvPicPr>
          <p:cNvPr id="14" name="Image 12" descr="preencoded.png"/>
          <p:cNvPicPr>
            <a:picLocks noChangeAspect="1"/>
          </p:cNvPicPr>
          <p:nvPr/>
        </p:nvPicPr>
        <p:blipFill>
          <a:blip r:embed="rId15"/>
          <a:stretch>
            <a:fillRect/>
          </a:stretch>
        </p:blipFill>
        <p:spPr>
          <a:xfrm>
            <a:off x="800100" y="3467100"/>
            <a:ext cx="228600" cy="476250"/>
          </a:xfrm>
          <a:prstGeom prst="rect">
            <a:avLst/>
          </a:prstGeom>
        </p:spPr>
      </p:pic>
      <p:pic>
        <p:nvPicPr>
          <p:cNvPr id="15" name="Image 13" descr="preencoded.png"/>
          <p:cNvPicPr>
            <a:picLocks noChangeAspect="1"/>
          </p:cNvPicPr>
          <p:nvPr/>
        </p:nvPicPr>
        <p:blipFill>
          <a:blip r:embed="rId16"/>
          <a:stretch>
            <a:fillRect/>
          </a:stretch>
        </p:blipFill>
        <p:spPr>
          <a:xfrm>
            <a:off x="800100" y="3552825"/>
            <a:ext cx="228600" cy="304800"/>
          </a:xfrm>
          <a:prstGeom prst="rect">
            <a:avLst/>
          </a:prstGeom>
        </p:spPr>
      </p:pic>
      <p:pic>
        <p:nvPicPr>
          <p:cNvPr id="16" name="Image 14" descr="preencoded.png"/>
          <p:cNvPicPr>
            <a:picLocks noChangeAspect="1"/>
          </p:cNvPicPr>
          <p:nvPr/>
        </p:nvPicPr>
        <p:blipFill>
          <a:blip r:embed="rId17"/>
          <a:stretch>
            <a:fillRect/>
          </a:stretch>
        </p:blipFill>
        <p:spPr>
          <a:xfrm>
            <a:off x="4343400" y="3276600"/>
            <a:ext cx="3505200" cy="1409700"/>
          </a:xfrm>
          <a:prstGeom prst="rect">
            <a:avLst/>
          </a:prstGeom>
        </p:spPr>
      </p:pic>
      <p:pic>
        <p:nvPicPr>
          <p:cNvPr id="17" name="Image 15" descr="preencoded.png"/>
          <p:cNvPicPr>
            <a:picLocks noChangeAspect="1"/>
          </p:cNvPicPr>
          <p:nvPr/>
        </p:nvPicPr>
        <p:blipFill>
          <a:blip r:embed="rId18"/>
          <a:stretch>
            <a:fillRect/>
          </a:stretch>
        </p:blipFill>
        <p:spPr>
          <a:xfrm>
            <a:off x="4533900" y="3467100"/>
            <a:ext cx="204936" cy="476250"/>
          </a:xfrm>
          <a:prstGeom prst="rect">
            <a:avLst/>
          </a:prstGeom>
        </p:spPr>
      </p:pic>
      <p:pic>
        <p:nvPicPr>
          <p:cNvPr id="18" name="Image 16" descr="preencoded.png"/>
          <p:cNvPicPr>
            <a:picLocks noChangeAspect="1"/>
          </p:cNvPicPr>
          <p:nvPr/>
        </p:nvPicPr>
        <p:blipFill>
          <a:blip r:embed="rId19"/>
          <a:stretch>
            <a:fillRect/>
          </a:stretch>
        </p:blipFill>
        <p:spPr>
          <a:xfrm>
            <a:off x="4536281" y="3552825"/>
            <a:ext cx="200025" cy="304800"/>
          </a:xfrm>
          <a:prstGeom prst="rect">
            <a:avLst/>
          </a:prstGeom>
        </p:spPr>
      </p:pic>
      <p:pic>
        <p:nvPicPr>
          <p:cNvPr id="19" name="Image 17" descr="preencoded.png"/>
          <p:cNvPicPr>
            <a:picLocks noChangeAspect="1"/>
          </p:cNvPicPr>
          <p:nvPr/>
        </p:nvPicPr>
        <p:blipFill>
          <a:blip r:embed="rId20"/>
          <a:stretch>
            <a:fillRect/>
          </a:stretch>
        </p:blipFill>
        <p:spPr>
          <a:xfrm>
            <a:off x="8077200" y="3276600"/>
            <a:ext cx="3505200" cy="1409700"/>
          </a:xfrm>
          <a:prstGeom prst="rect">
            <a:avLst/>
          </a:prstGeom>
        </p:spPr>
      </p:pic>
      <p:pic>
        <p:nvPicPr>
          <p:cNvPr id="20" name="Image 18" descr="preencoded.png"/>
          <p:cNvPicPr>
            <a:picLocks noChangeAspect="1"/>
          </p:cNvPicPr>
          <p:nvPr/>
        </p:nvPicPr>
        <p:blipFill>
          <a:blip r:embed="rId21"/>
          <a:stretch>
            <a:fillRect/>
          </a:stretch>
        </p:blipFill>
        <p:spPr>
          <a:xfrm>
            <a:off x="8267700" y="3467100"/>
            <a:ext cx="303609" cy="476250"/>
          </a:xfrm>
          <a:prstGeom prst="rect">
            <a:avLst/>
          </a:prstGeom>
        </p:spPr>
      </p:pic>
      <p:pic>
        <p:nvPicPr>
          <p:cNvPr id="21" name="Image 19" descr="preencoded.png"/>
          <p:cNvPicPr>
            <a:picLocks noChangeAspect="1"/>
          </p:cNvPicPr>
          <p:nvPr/>
        </p:nvPicPr>
        <p:blipFill>
          <a:blip r:embed="rId22"/>
          <a:stretch>
            <a:fillRect/>
          </a:stretch>
        </p:blipFill>
        <p:spPr>
          <a:xfrm>
            <a:off x="8333780" y="3552825"/>
            <a:ext cx="171450" cy="304800"/>
          </a:xfrm>
          <a:prstGeom prst="rect">
            <a:avLst/>
          </a:prstGeom>
        </p:spPr>
      </p:pic>
      <p:pic>
        <p:nvPicPr>
          <p:cNvPr id="22" name="Image 20" descr="preencoded.png"/>
          <p:cNvPicPr>
            <a:picLocks noChangeAspect="1"/>
          </p:cNvPicPr>
          <p:nvPr/>
        </p:nvPicPr>
        <p:blipFill>
          <a:blip r:embed="rId23"/>
          <a:stretch>
            <a:fillRect/>
          </a:stretch>
        </p:blipFill>
        <p:spPr>
          <a:xfrm>
            <a:off x="0" y="6781800"/>
            <a:ext cx="12192000" cy="76200"/>
          </a:xfrm>
          <a:prstGeom prst="rect">
            <a:avLst/>
          </a:prstGeom>
        </p:spPr>
      </p:pic>
      <p:sp>
        <p:nvSpPr>
          <p:cNvPr id="23"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Enhanced Features with AWS Backup</a:t>
            </a:r>
            <a:endParaRPr lang="en-US" sz="2700" dirty="0"/>
          </a:p>
        </p:txBody>
      </p:sp>
      <p:sp>
        <p:nvSpPr>
          <p:cNvPr id="24" name="Text 1"/>
          <p:cNvSpPr/>
          <p:nvPr/>
        </p:nvSpPr>
        <p:spPr>
          <a:xfrm>
            <a:off x="609600" y="1143000"/>
            <a:ext cx="1316736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AWS Backup enhances DynamoDB backup capabilities with advanced features:</a:t>
            </a:r>
            <a:endParaRPr lang="en-US" sz="1500" dirty="0"/>
          </a:p>
        </p:txBody>
      </p:sp>
      <p:sp>
        <p:nvSpPr>
          <p:cNvPr id="25" name="Text 2"/>
          <p:cNvSpPr/>
          <p:nvPr/>
        </p:nvSpPr>
        <p:spPr>
          <a:xfrm>
            <a:off x="1181100" y="1828800"/>
            <a:ext cx="32918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Automated Scheduling</a:t>
            </a:r>
            <a:endParaRPr lang="en-US" sz="1350" dirty="0"/>
          </a:p>
        </p:txBody>
      </p:sp>
      <p:sp>
        <p:nvSpPr>
          <p:cNvPr id="26" name="Text 3"/>
          <p:cNvSpPr/>
          <p:nvPr/>
        </p:nvSpPr>
        <p:spPr>
          <a:xfrm>
            <a:off x="1181100" y="2171700"/>
            <a:ext cx="27432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Automate on-demand backups with defined schedules for consistent data protection.</a:t>
            </a:r>
            <a:endParaRPr lang="en-US" sz="1200" dirty="0"/>
          </a:p>
        </p:txBody>
      </p:sp>
      <p:sp>
        <p:nvSpPr>
          <p:cNvPr id="27" name="Text 4"/>
          <p:cNvSpPr/>
          <p:nvPr/>
        </p:nvSpPr>
        <p:spPr>
          <a:xfrm>
            <a:off x="4933950" y="1828800"/>
            <a:ext cx="326898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Cross-Account Copying</a:t>
            </a:r>
            <a:endParaRPr lang="en-US" sz="1350" dirty="0"/>
          </a:p>
        </p:txBody>
      </p:sp>
      <p:sp>
        <p:nvSpPr>
          <p:cNvPr id="28" name="Text 5"/>
          <p:cNvSpPr/>
          <p:nvPr/>
        </p:nvSpPr>
        <p:spPr>
          <a:xfrm>
            <a:off x="4933950" y="2171700"/>
            <a:ext cx="272415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Copy backups across AWS accounts or Regions for disaster recovery.</a:t>
            </a:r>
            <a:endParaRPr lang="en-US" sz="1200" dirty="0"/>
          </a:p>
        </p:txBody>
      </p:sp>
      <p:sp>
        <p:nvSpPr>
          <p:cNvPr id="29" name="Text 6"/>
          <p:cNvSpPr/>
          <p:nvPr/>
        </p:nvSpPr>
        <p:spPr>
          <a:xfrm>
            <a:off x="8665964" y="1828800"/>
            <a:ext cx="3271123"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Cold Storage Tiering</a:t>
            </a:r>
            <a:endParaRPr lang="en-US" sz="1350" dirty="0"/>
          </a:p>
        </p:txBody>
      </p:sp>
      <p:sp>
        <p:nvSpPr>
          <p:cNvPr id="30" name="Text 7"/>
          <p:cNvSpPr/>
          <p:nvPr/>
        </p:nvSpPr>
        <p:spPr>
          <a:xfrm>
            <a:off x="8665964" y="2171700"/>
            <a:ext cx="2725936"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Transition backups to lower-cost cold storage for long-term retention.</a:t>
            </a:r>
            <a:endParaRPr lang="en-US" sz="1200" dirty="0"/>
          </a:p>
        </p:txBody>
      </p:sp>
      <p:sp>
        <p:nvSpPr>
          <p:cNvPr id="31" name="Text 8"/>
          <p:cNvSpPr/>
          <p:nvPr/>
        </p:nvSpPr>
        <p:spPr>
          <a:xfrm>
            <a:off x="1181100" y="3467100"/>
            <a:ext cx="27432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Tagging</a:t>
            </a:r>
            <a:endParaRPr lang="en-US" sz="1350" dirty="0"/>
          </a:p>
        </p:txBody>
      </p:sp>
      <p:sp>
        <p:nvSpPr>
          <p:cNvPr id="32" name="Text 9"/>
          <p:cNvSpPr/>
          <p:nvPr/>
        </p:nvSpPr>
        <p:spPr>
          <a:xfrm>
            <a:off x="1181100" y="3810000"/>
            <a:ext cx="27432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Automatically tag backups for improved billing and resource management.</a:t>
            </a:r>
            <a:endParaRPr lang="en-US" sz="1200" dirty="0"/>
          </a:p>
        </p:txBody>
      </p:sp>
      <p:sp>
        <p:nvSpPr>
          <p:cNvPr id="33" name="Text 10"/>
          <p:cNvSpPr/>
          <p:nvPr/>
        </p:nvSpPr>
        <p:spPr>
          <a:xfrm>
            <a:off x="4891236" y="3467100"/>
            <a:ext cx="2766864"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Encryption</a:t>
            </a:r>
            <a:endParaRPr lang="en-US" sz="1350" dirty="0"/>
          </a:p>
        </p:txBody>
      </p:sp>
      <p:sp>
        <p:nvSpPr>
          <p:cNvPr id="34" name="Text 11"/>
          <p:cNvSpPr/>
          <p:nvPr/>
        </p:nvSpPr>
        <p:spPr>
          <a:xfrm>
            <a:off x="4891236" y="3810000"/>
            <a:ext cx="2766864"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Encrypt backups using KMS keys, independent of the DynamoDB table's encryption.</a:t>
            </a:r>
            <a:endParaRPr lang="en-US" sz="1200" dirty="0"/>
          </a:p>
        </p:txBody>
      </p:sp>
      <p:sp>
        <p:nvSpPr>
          <p:cNvPr id="35" name="Text 12"/>
          <p:cNvSpPr/>
          <p:nvPr/>
        </p:nvSpPr>
        <p:spPr>
          <a:xfrm>
            <a:off x="8723709" y="3467100"/>
            <a:ext cx="3201829"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Audit Capabilities</a:t>
            </a:r>
            <a:endParaRPr lang="en-US" sz="1350" dirty="0"/>
          </a:p>
        </p:txBody>
      </p:sp>
      <p:sp>
        <p:nvSpPr>
          <p:cNvPr id="36" name="Text 13"/>
          <p:cNvSpPr/>
          <p:nvPr/>
        </p:nvSpPr>
        <p:spPr>
          <a:xfrm>
            <a:off x="8723709" y="3810000"/>
            <a:ext cx="2668191"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Audit backup policies against regulatory requirements.</a:t>
            </a:r>
            <a:endParaRPr lang="en-US" sz="1200" dirty="0"/>
          </a:p>
        </p:txBody>
      </p:sp>
      <p:sp>
        <p:nvSpPr>
          <p:cNvPr id="37" name="Text 14"/>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7/13</a:t>
            </a:r>
            <a:endParaRPr lang="en-US" sz="105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1562100"/>
            <a:ext cx="10972800" cy="4114800"/>
          </a:xfrm>
          <a:prstGeom prst="rect">
            <a:avLst/>
          </a:prstGeom>
        </p:spPr>
      </p:pic>
      <p:pic>
        <p:nvPicPr>
          <p:cNvPr id="5" name="Image 3" descr="preencoded.png"/>
          <p:cNvPicPr>
            <a:picLocks noChangeAspect="1"/>
          </p:cNvPicPr>
          <p:nvPr/>
        </p:nvPicPr>
        <p:blipFill>
          <a:blip r:embed="rId6"/>
          <a:stretch>
            <a:fillRect/>
          </a:stretch>
        </p:blipFill>
        <p:spPr>
          <a:xfrm>
            <a:off x="609600" y="1562100"/>
            <a:ext cx="1995041" cy="685800"/>
          </a:xfrm>
          <a:prstGeom prst="rect">
            <a:avLst/>
          </a:prstGeom>
        </p:spPr>
      </p:pic>
      <p:pic>
        <p:nvPicPr>
          <p:cNvPr id="6" name="Image 4" descr="preencoded.png"/>
          <p:cNvPicPr>
            <a:picLocks noChangeAspect="1"/>
          </p:cNvPicPr>
          <p:nvPr/>
        </p:nvPicPr>
        <p:blipFill>
          <a:blip r:embed="rId7"/>
          <a:stretch>
            <a:fillRect/>
          </a:stretch>
        </p:blipFill>
        <p:spPr>
          <a:xfrm>
            <a:off x="2604641" y="1562100"/>
            <a:ext cx="2992487" cy="685800"/>
          </a:xfrm>
          <a:prstGeom prst="rect">
            <a:avLst/>
          </a:prstGeom>
        </p:spPr>
      </p:pic>
      <p:pic>
        <p:nvPicPr>
          <p:cNvPr id="7" name="Image 5" descr="preencoded.png"/>
          <p:cNvPicPr>
            <a:picLocks noChangeAspect="1"/>
          </p:cNvPicPr>
          <p:nvPr/>
        </p:nvPicPr>
        <p:blipFill>
          <a:blip r:embed="rId8"/>
          <a:stretch>
            <a:fillRect/>
          </a:stretch>
        </p:blipFill>
        <p:spPr>
          <a:xfrm>
            <a:off x="2747516" y="1752600"/>
            <a:ext cx="228600" cy="304800"/>
          </a:xfrm>
          <a:prstGeom prst="rect">
            <a:avLst/>
          </a:prstGeom>
        </p:spPr>
      </p:pic>
      <p:pic>
        <p:nvPicPr>
          <p:cNvPr id="8" name="Image 6" descr="preencoded.png"/>
          <p:cNvPicPr>
            <a:picLocks noChangeAspect="1"/>
          </p:cNvPicPr>
          <p:nvPr/>
        </p:nvPicPr>
        <p:blipFill>
          <a:blip r:embed="rId7"/>
          <a:stretch>
            <a:fillRect/>
          </a:stretch>
        </p:blipFill>
        <p:spPr>
          <a:xfrm>
            <a:off x="5597128" y="1562100"/>
            <a:ext cx="2992487" cy="685800"/>
          </a:xfrm>
          <a:prstGeom prst="rect">
            <a:avLst/>
          </a:prstGeom>
        </p:spPr>
      </p:pic>
      <p:pic>
        <p:nvPicPr>
          <p:cNvPr id="9" name="Image 7" descr="preencoded.png"/>
          <p:cNvPicPr>
            <a:picLocks noChangeAspect="1"/>
          </p:cNvPicPr>
          <p:nvPr/>
        </p:nvPicPr>
        <p:blipFill>
          <a:blip r:embed="rId9"/>
          <a:stretch>
            <a:fillRect/>
          </a:stretch>
        </p:blipFill>
        <p:spPr>
          <a:xfrm>
            <a:off x="6030664" y="1752600"/>
            <a:ext cx="228600" cy="304800"/>
          </a:xfrm>
          <a:prstGeom prst="rect">
            <a:avLst/>
          </a:prstGeom>
        </p:spPr>
      </p:pic>
      <p:pic>
        <p:nvPicPr>
          <p:cNvPr id="10" name="Image 8" descr="preencoded.png"/>
          <p:cNvPicPr>
            <a:picLocks noChangeAspect="1"/>
          </p:cNvPicPr>
          <p:nvPr/>
        </p:nvPicPr>
        <p:blipFill>
          <a:blip r:embed="rId7"/>
          <a:stretch>
            <a:fillRect/>
          </a:stretch>
        </p:blipFill>
        <p:spPr>
          <a:xfrm>
            <a:off x="8589615" y="1562100"/>
            <a:ext cx="2992785" cy="685800"/>
          </a:xfrm>
          <a:prstGeom prst="rect">
            <a:avLst/>
          </a:prstGeom>
        </p:spPr>
      </p:pic>
      <p:pic>
        <p:nvPicPr>
          <p:cNvPr id="11" name="Image 9" descr="preencoded.png"/>
          <p:cNvPicPr>
            <a:picLocks noChangeAspect="1"/>
          </p:cNvPicPr>
          <p:nvPr/>
        </p:nvPicPr>
        <p:blipFill>
          <a:blip r:embed="rId10"/>
          <a:stretch>
            <a:fillRect/>
          </a:stretch>
        </p:blipFill>
        <p:spPr>
          <a:xfrm>
            <a:off x="9407872" y="1752600"/>
            <a:ext cx="171450" cy="304800"/>
          </a:xfrm>
          <a:prstGeom prst="rect">
            <a:avLst/>
          </a:prstGeom>
        </p:spPr>
      </p:pic>
      <p:pic>
        <p:nvPicPr>
          <p:cNvPr id="12" name="Image 10" descr="preencoded.png"/>
          <p:cNvPicPr>
            <a:picLocks noChangeAspect="1"/>
          </p:cNvPicPr>
          <p:nvPr/>
        </p:nvPicPr>
        <p:blipFill>
          <a:blip r:embed="rId11"/>
          <a:stretch>
            <a:fillRect/>
          </a:stretch>
        </p:blipFill>
        <p:spPr>
          <a:xfrm>
            <a:off x="609600" y="2247900"/>
            <a:ext cx="1995041" cy="419100"/>
          </a:xfrm>
          <a:prstGeom prst="rect">
            <a:avLst/>
          </a:prstGeom>
        </p:spPr>
      </p:pic>
      <p:pic>
        <p:nvPicPr>
          <p:cNvPr id="13" name="Image 11" descr="preencoded.png"/>
          <p:cNvPicPr>
            <a:picLocks noChangeAspect="1"/>
          </p:cNvPicPr>
          <p:nvPr/>
        </p:nvPicPr>
        <p:blipFill>
          <a:blip r:embed="rId12"/>
          <a:stretch>
            <a:fillRect/>
          </a:stretch>
        </p:blipFill>
        <p:spPr>
          <a:xfrm>
            <a:off x="2604641" y="2247900"/>
            <a:ext cx="2992487" cy="419100"/>
          </a:xfrm>
          <a:prstGeom prst="rect">
            <a:avLst/>
          </a:prstGeom>
        </p:spPr>
      </p:pic>
      <p:pic>
        <p:nvPicPr>
          <p:cNvPr id="14" name="Image 12" descr="preencoded.png"/>
          <p:cNvPicPr>
            <a:picLocks noChangeAspect="1"/>
          </p:cNvPicPr>
          <p:nvPr/>
        </p:nvPicPr>
        <p:blipFill>
          <a:blip r:embed="rId13"/>
          <a:stretch>
            <a:fillRect/>
          </a:stretch>
        </p:blipFill>
        <p:spPr>
          <a:xfrm>
            <a:off x="5597128" y="2247900"/>
            <a:ext cx="2992487" cy="419100"/>
          </a:xfrm>
          <a:prstGeom prst="rect">
            <a:avLst/>
          </a:prstGeom>
        </p:spPr>
      </p:pic>
      <p:pic>
        <p:nvPicPr>
          <p:cNvPr id="15" name="Image 13" descr="preencoded.png"/>
          <p:cNvPicPr>
            <a:picLocks noChangeAspect="1"/>
          </p:cNvPicPr>
          <p:nvPr/>
        </p:nvPicPr>
        <p:blipFill>
          <a:blip r:embed="rId14"/>
          <a:stretch>
            <a:fillRect/>
          </a:stretch>
        </p:blipFill>
        <p:spPr>
          <a:xfrm>
            <a:off x="8589615" y="2247900"/>
            <a:ext cx="2992785" cy="419100"/>
          </a:xfrm>
          <a:prstGeom prst="rect">
            <a:avLst/>
          </a:prstGeom>
        </p:spPr>
      </p:pic>
      <p:pic>
        <p:nvPicPr>
          <p:cNvPr id="16" name="Image 14" descr="preencoded.png"/>
          <p:cNvPicPr>
            <a:picLocks noChangeAspect="1"/>
          </p:cNvPicPr>
          <p:nvPr/>
        </p:nvPicPr>
        <p:blipFill>
          <a:blip r:embed="rId15"/>
          <a:stretch>
            <a:fillRect/>
          </a:stretch>
        </p:blipFill>
        <p:spPr>
          <a:xfrm>
            <a:off x="609600" y="2667000"/>
            <a:ext cx="10972800" cy="419100"/>
          </a:xfrm>
          <a:prstGeom prst="rect">
            <a:avLst/>
          </a:prstGeom>
        </p:spPr>
      </p:pic>
      <p:pic>
        <p:nvPicPr>
          <p:cNvPr id="17" name="Image 15" descr="preencoded.png"/>
          <p:cNvPicPr>
            <a:picLocks noChangeAspect="1"/>
          </p:cNvPicPr>
          <p:nvPr/>
        </p:nvPicPr>
        <p:blipFill>
          <a:blip r:embed="rId11"/>
          <a:stretch>
            <a:fillRect/>
          </a:stretch>
        </p:blipFill>
        <p:spPr>
          <a:xfrm>
            <a:off x="609600" y="2667000"/>
            <a:ext cx="1995041" cy="419100"/>
          </a:xfrm>
          <a:prstGeom prst="rect">
            <a:avLst/>
          </a:prstGeom>
        </p:spPr>
      </p:pic>
      <p:pic>
        <p:nvPicPr>
          <p:cNvPr id="18" name="Image 16" descr="preencoded.png"/>
          <p:cNvPicPr>
            <a:picLocks noChangeAspect="1"/>
          </p:cNvPicPr>
          <p:nvPr/>
        </p:nvPicPr>
        <p:blipFill>
          <a:blip r:embed="rId12"/>
          <a:stretch>
            <a:fillRect/>
          </a:stretch>
        </p:blipFill>
        <p:spPr>
          <a:xfrm>
            <a:off x="2604641" y="2667000"/>
            <a:ext cx="2992487" cy="419100"/>
          </a:xfrm>
          <a:prstGeom prst="rect">
            <a:avLst/>
          </a:prstGeom>
        </p:spPr>
      </p:pic>
      <p:pic>
        <p:nvPicPr>
          <p:cNvPr id="19" name="Image 17" descr="preencoded.png"/>
          <p:cNvPicPr>
            <a:picLocks noChangeAspect="1"/>
          </p:cNvPicPr>
          <p:nvPr/>
        </p:nvPicPr>
        <p:blipFill>
          <a:blip r:embed="rId13"/>
          <a:stretch>
            <a:fillRect/>
          </a:stretch>
        </p:blipFill>
        <p:spPr>
          <a:xfrm>
            <a:off x="5597128" y="2667000"/>
            <a:ext cx="2992487" cy="419100"/>
          </a:xfrm>
          <a:prstGeom prst="rect">
            <a:avLst/>
          </a:prstGeom>
        </p:spPr>
      </p:pic>
      <p:pic>
        <p:nvPicPr>
          <p:cNvPr id="20" name="Image 18" descr="preencoded.png"/>
          <p:cNvPicPr>
            <a:picLocks noChangeAspect="1"/>
          </p:cNvPicPr>
          <p:nvPr/>
        </p:nvPicPr>
        <p:blipFill>
          <a:blip r:embed="rId14"/>
          <a:stretch>
            <a:fillRect/>
          </a:stretch>
        </p:blipFill>
        <p:spPr>
          <a:xfrm>
            <a:off x="8589615" y="2667000"/>
            <a:ext cx="2992785" cy="419100"/>
          </a:xfrm>
          <a:prstGeom prst="rect">
            <a:avLst/>
          </a:prstGeom>
        </p:spPr>
      </p:pic>
      <p:pic>
        <p:nvPicPr>
          <p:cNvPr id="21" name="Image 19" descr="preencoded.png"/>
          <p:cNvPicPr>
            <a:picLocks noChangeAspect="1"/>
          </p:cNvPicPr>
          <p:nvPr/>
        </p:nvPicPr>
        <p:blipFill>
          <a:blip r:embed="rId16"/>
          <a:stretch>
            <a:fillRect/>
          </a:stretch>
        </p:blipFill>
        <p:spPr>
          <a:xfrm>
            <a:off x="609600" y="3086100"/>
            <a:ext cx="1995041" cy="647700"/>
          </a:xfrm>
          <a:prstGeom prst="rect">
            <a:avLst/>
          </a:prstGeom>
        </p:spPr>
      </p:pic>
      <p:pic>
        <p:nvPicPr>
          <p:cNvPr id="22" name="Image 20" descr="preencoded.png"/>
          <p:cNvPicPr>
            <a:picLocks noChangeAspect="1"/>
          </p:cNvPicPr>
          <p:nvPr/>
        </p:nvPicPr>
        <p:blipFill>
          <a:blip r:embed="rId17"/>
          <a:stretch>
            <a:fillRect/>
          </a:stretch>
        </p:blipFill>
        <p:spPr>
          <a:xfrm>
            <a:off x="2604641" y="3086100"/>
            <a:ext cx="2992487" cy="647700"/>
          </a:xfrm>
          <a:prstGeom prst="rect">
            <a:avLst/>
          </a:prstGeom>
        </p:spPr>
      </p:pic>
      <p:pic>
        <p:nvPicPr>
          <p:cNvPr id="23" name="Image 21" descr="preencoded.png"/>
          <p:cNvPicPr>
            <a:picLocks noChangeAspect="1"/>
          </p:cNvPicPr>
          <p:nvPr/>
        </p:nvPicPr>
        <p:blipFill>
          <a:blip r:embed="rId18"/>
          <a:stretch>
            <a:fillRect/>
          </a:stretch>
        </p:blipFill>
        <p:spPr>
          <a:xfrm>
            <a:off x="5597128" y="3086100"/>
            <a:ext cx="2992487" cy="647700"/>
          </a:xfrm>
          <a:prstGeom prst="rect">
            <a:avLst/>
          </a:prstGeom>
        </p:spPr>
      </p:pic>
      <p:pic>
        <p:nvPicPr>
          <p:cNvPr id="24" name="Image 22" descr="preencoded.png"/>
          <p:cNvPicPr>
            <a:picLocks noChangeAspect="1"/>
          </p:cNvPicPr>
          <p:nvPr/>
        </p:nvPicPr>
        <p:blipFill>
          <a:blip r:embed="rId19"/>
          <a:stretch>
            <a:fillRect/>
          </a:stretch>
        </p:blipFill>
        <p:spPr>
          <a:xfrm>
            <a:off x="8589615" y="3086100"/>
            <a:ext cx="2992785" cy="647700"/>
          </a:xfrm>
          <a:prstGeom prst="rect">
            <a:avLst/>
          </a:prstGeom>
        </p:spPr>
      </p:pic>
      <p:pic>
        <p:nvPicPr>
          <p:cNvPr id="25" name="Image 23" descr="preencoded.png"/>
          <p:cNvPicPr>
            <a:picLocks noChangeAspect="1"/>
          </p:cNvPicPr>
          <p:nvPr/>
        </p:nvPicPr>
        <p:blipFill>
          <a:blip r:embed="rId15"/>
          <a:stretch>
            <a:fillRect/>
          </a:stretch>
        </p:blipFill>
        <p:spPr>
          <a:xfrm>
            <a:off x="609600" y="3733800"/>
            <a:ext cx="10972800" cy="419100"/>
          </a:xfrm>
          <a:prstGeom prst="rect">
            <a:avLst/>
          </a:prstGeom>
        </p:spPr>
      </p:pic>
      <p:pic>
        <p:nvPicPr>
          <p:cNvPr id="26" name="Image 24" descr="preencoded.png"/>
          <p:cNvPicPr>
            <a:picLocks noChangeAspect="1"/>
          </p:cNvPicPr>
          <p:nvPr/>
        </p:nvPicPr>
        <p:blipFill>
          <a:blip r:embed="rId11"/>
          <a:stretch>
            <a:fillRect/>
          </a:stretch>
        </p:blipFill>
        <p:spPr>
          <a:xfrm>
            <a:off x="609600" y="3733800"/>
            <a:ext cx="1995041" cy="419100"/>
          </a:xfrm>
          <a:prstGeom prst="rect">
            <a:avLst/>
          </a:prstGeom>
        </p:spPr>
      </p:pic>
      <p:pic>
        <p:nvPicPr>
          <p:cNvPr id="27" name="Image 25" descr="preencoded.png"/>
          <p:cNvPicPr>
            <a:picLocks noChangeAspect="1"/>
          </p:cNvPicPr>
          <p:nvPr/>
        </p:nvPicPr>
        <p:blipFill>
          <a:blip r:embed="rId12"/>
          <a:stretch>
            <a:fillRect/>
          </a:stretch>
        </p:blipFill>
        <p:spPr>
          <a:xfrm>
            <a:off x="2604641" y="3733800"/>
            <a:ext cx="2992487" cy="419100"/>
          </a:xfrm>
          <a:prstGeom prst="rect">
            <a:avLst/>
          </a:prstGeom>
        </p:spPr>
      </p:pic>
      <p:pic>
        <p:nvPicPr>
          <p:cNvPr id="28" name="Image 26" descr="preencoded.png"/>
          <p:cNvPicPr>
            <a:picLocks noChangeAspect="1"/>
          </p:cNvPicPr>
          <p:nvPr/>
        </p:nvPicPr>
        <p:blipFill>
          <a:blip r:embed="rId13"/>
          <a:stretch>
            <a:fillRect/>
          </a:stretch>
        </p:blipFill>
        <p:spPr>
          <a:xfrm>
            <a:off x="5597128" y="3733800"/>
            <a:ext cx="2992487" cy="419100"/>
          </a:xfrm>
          <a:prstGeom prst="rect">
            <a:avLst/>
          </a:prstGeom>
        </p:spPr>
      </p:pic>
      <p:pic>
        <p:nvPicPr>
          <p:cNvPr id="29" name="Image 27" descr="preencoded.png"/>
          <p:cNvPicPr>
            <a:picLocks noChangeAspect="1"/>
          </p:cNvPicPr>
          <p:nvPr/>
        </p:nvPicPr>
        <p:blipFill>
          <a:blip r:embed="rId14"/>
          <a:stretch>
            <a:fillRect/>
          </a:stretch>
        </p:blipFill>
        <p:spPr>
          <a:xfrm>
            <a:off x="8589615" y="3733800"/>
            <a:ext cx="2992785" cy="419100"/>
          </a:xfrm>
          <a:prstGeom prst="rect">
            <a:avLst/>
          </a:prstGeom>
        </p:spPr>
      </p:pic>
      <p:pic>
        <p:nvPicPr>
          <p:cNvPr id="30" name="Image 28" descr="preencoded.png"/>
          <p:cNvPicPr>
            <a:picLocks noChangeAspect="1"/>
          </p:cNvPicPr>
          <p:nvPr/>
        </p:nvPicPr>
        <p:blipFill>
          <a:blip r:embed="rId16"/>
          <a:stretch>
            <a:fillRect/>
          </a:stretch>
        </p:blipFill>
        <p:spPr>
          <a:xfrm>
            <a:off x="609600" y="4152900"/>
            <a:ext cx="1995041" cy="647700"/>
          </a:xfrm>
          <a:prstGeom prst="rect">
            <a:avLst/>
          </a:prstGeom>
        </p:spPr>
      </p:pic>
      <p:pic>
        <p:nvPicPr>
          <p:cNvPr id="31" name="Image 29" descr="preencoded.png"/>
          <p:cNvPicPr>
            <a:picLocks noChangeAspect="1"/>
          </p:cNvPicPr>
          <p:nvPr/>
        </p:nvPicPr>
        <p:blipFill>
          <a:blip r:embed="rId17"/>
          <a:stretch>
            <a:fillRect/>
          </a:stretch>
        </p:blipFill>
        <p:spPr>
          <a:xfrm>
            <a:off x="2604641" y="4152900"/>
            <a:ext cx="2992487" cy="647700"/>
          </a:xfrm>
          <a:prstGeom prst="rect">
            <a:avLst/>
          </a:prstGeom>
        </p:spPr>
      </p:pic>
      <p:pic>
        <p:nvPicPr>
          <p:cNvPr id="32" name="Image 30" descr="preencoded.png"/>
          <p:cNvPicPr>
            <a:picLocks noChangeAspect="1"/>
          </p:cNvPicPr>
          <p:nvPr/>
        </p:nvPicPr>
        <p:blipFill>
          <a:blip r:embed="rId18"/>
          <a:stretch>
            <a:fillRect/>
          </a:stretch>
        </p:blipFill>
        <p:spPr>
          <a:xfrm>
            <a:off x="5597128" y="4152900"/>
            <a:ext cx="2992487" cy="647700"/>
          </a:xfrm>
          <a:prstGeom prst="rect">
            <a:avLst/>
          </a:prstGeom>
        </p:spPr>
      </p:pic>
      <p:pic>
        <p:nvPicPr>
          <p:cNvPr id="33" name="Image 31" descr="preencoded.png"/>
          <p:cNvPicPr>
            <a:picLocks noChangeAspect="1"/>
          </p:cNvPicPr>
          <p:nvPr/>
        </p:nvPicPr>
        <p:blipFill>
          <a:blip r:embed="rId20"/>
          <a:stretch>
            <a:fillRect/>
          </a:stretch>
        </p:blipFill>
        <p:spPr>
          <a:xfrm>
            <a:off x="8589615" y="4152900"/>
            <a:ext cx="2992785" cy="647700"/>
          </a:xfrm>
          <a:prstGeom prst="rect">
            <a:avLst/>
          </a:prstGeom>
        </p:spPr>
      </p:pic>
      <p:pic>
        <p:nvPicPr>
          <p:cNvPr id="34" name="Image 32" descr="preencoded.png"/>
          <p:cNvPicPr>
            <a:picLocks noChangeAspect="1"/>
          </p:cNvPicPr>
          <p:nvPr/>
        </p:nvPicPr>
        <p:blipFill>
          <a:blip r:embed="rId21"/>
          <a:stretch>
            <a:fillRect/>
          </a:stretch>
        </p:blipFill>
        <p:spPr>
          <a:xfrm>
            <a:off x="609600" y="4800600"/>
            <a:ext cx="10972800" cy="876300"/>
          </a:xfrm>
          <a:prstGeom prst="rect">
            <a:avLst/>
          </a:prstGeom>
        </p:spPr>
      </p:pic>
      <p:pic>
        <p:nvPicPr>
          <p:cNvPr id="35" name="Image 33" descr="preencoded.png"/>
          <p:cNvPicPr>
            <a:picLocks noChangeAspect="1"/>
          </p:cNvPicPr>
          <p:nvPr/>
        </p:nvPicPr>
        <p:blipFill>
          <a:blip r:embed="rId22"/>
          <a:stretch>
            <a:fillRect/>
          </a:stretch>
        </p:blipFill>
        <p:spPr>
          <a:xfrm>
            <a:off x="2604641" y="4800600"/>
            <a:ext cx="2992487" cy="876300"/>
          </a:xfrm>
          <a:prstGeom prst="rect">
            <a:avLst/>
          </a:prstGeom>
        </p:spPr>
      </p:pic>
      <p:pic>
        <p:nvPicPr>
          <p:cNvPr id="36" name="Image 34" descr="preencoded.png"/>
          <p:cNvPicPr>
            <a:picLocks noChangeAspect="1"/>
          </p:cNvPicPr>
          <p:nvPr/>
        </p:nvPicPr>
        <p:blipFill>
          <a:blip r:embed="rId23"/>
          <a:stretch>
            <a:fillRect/>
          </a:stretch>
        </p:blipFill>
        <p:spPr>
          <a:xfrm>
            <a:off x="5597128" y="4800600"/>
            <a:ext cx="2992487" cy="876300"/>
          </a:xfrm>
          <a:prstGeom prst="rect">
            <a:avLst/>
          </a:prstGeom>
        </p:spPr>
      </p:pic>
      <p:pic>
        <p:nvPicPr>
          <p:cNvPr id="37" name="Image 35" descr="preencoded.png"/>
          <p:cNvPicPr>
            <a:picLocks noChangeAspect="1"/>
          </p:cNvPicPr>
          <p:nvPr/>
        </p:nvPicPr>
        <p:blipFill>
          <a:blip r:embed="rId24"/>
          <a:stretch>
            <a:fillRect/>
          </a:stretch>
        </p:blipFill>
        <p:spPr>
          <a:xfrm>
            <a:off x="8589615" y="4800600"/>
            <a:ext cx="2992785" cy="876300"/>
          </a:xfrm>
          <a:prstGeom prst="rect">
            <a:avLst/>
          </a:prstGeom>
        </p:spPr>
      </p:pic>
      <p:pic>
        <p:nvPicPr>
          <p:cNvPr id="38" name="Image 36" descr="preencoded.png"/>
          <p:cNvPicPr>
            <a:picLocks noChangeAspect="1"/>
          </p:cNvPicPr>
          <p:nvPr/>
        </p:nvPicPr>
        <p:blipFill>
          <a:blip r:embed="rId25"/>
          <a:stretch>
            <a:fillRect/>
          </a:stretch>
        </p:blipFill>
        <p:spPr>
          <a:xfrm>
            <a:off x="0" y="6781800"/>
            <a:ext cx="12192000" cy="76200"/>
          </a:xfrm>
          <a:prstGeom prst="rect">
            <a:avLst/>
          </a:prstGeom>
        </p:spPr>
      </p:pic>
      <p:sp>
        <p:nvSpPr>
          <p:cNvPr id="3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Method Comparison</a:t>
            </a:r>
            <a:endParaRPr lang="en-US" sz="2700" dirty="0"/>
          </a:p>
        </p:txBody>
      </p:sp>
      <p:sp>
        <p:nvSpPr>
          <p:cNvPr id="40" name="Text 1"/>
          <p:cNvSpPr/>
          <p:nvPr/>
        </p:nvSpPr>
        <p:spPr>
          <a:xfrm>
            <a:off x="609600" y="1143000"/>
            <a:ext cx="1316736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 comprehensive comparison of DynamoDB backup methods to help you choose the right strategy for your needs.</a:t>
            </a:r>
            <a:endParaRPr lang="en-US" sz="1500" dirty="0"/>
          </a:p>
        </p:txBody>
      </p:sp>
      <p:sp>
        <p:nvSpPr>
          <p:cNvPr id="41" name="Text 2"/>
          <p:cNvSpPr/>
          <p:nvPr/>
        </p:nvSpPr>
        <p:spPr>
          <a:xfrm>
            <a:off x="752475" y="1562100"/>
            <a:ext cx="1995041" cy="6858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Feature</a:t>
            </a:r>
            <a:endParaRPr lang="en-US" sz="1200" dirty="0"/>
          </a:p>
        </p:txBody>
      </p:sp>
      <p:sp>
        <p:nvSpPr>
          <p:cNvPr id="42" name="Text 3"/>
          <p:cNvSpPr/>
          <p:nvPr/>
        </p:nvSpPr>
        <p:spPr>
          <a:xfrm>
            <a:off x="3090416" y="1676400"/>
            <a:ext cx="2363837"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Point-in-Time Recovery (PITR)</a:t>
            </a:r>
            <a:endParaRPr lang="en-US" sz="1200" dirty="0"/>
          </a:p>
        </p:txBody>
      </p:sp>
      <p:sp>
        <p:nvSpPr>
          <p:cNvPr id="43" name="Text 4"/>
          <p:cNvSpPr/>
          <p:nvPr/>
        </p:nvSpPr>
        <p:spPr>
          <a:xfrm>
            <a:off x="6373564" y="1790700"/>
            <a:ext cx="2139017"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On-Demand Backups</a:t>
            </a:r>
            <a:endParaRPr lang="en-US" sz="1200" dirty="0"/>
          </a:p>
        </p:txBody>
      </p:sp>
      <p:sp>
        <p:nvSpPr>
          <p:cNvPr id="44" name="Text 5"/>
          <p:cNvSpPr/>
          <p:nvPr/>
        </p:nvSpPr>
        <p:spPr>
          <a:xfrm>
            <a:off x="9693622" y="1790700"/>
            <a:ext cx="1284446"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AWS Backup</a:t>
            </a:r>
            <a:endParaRPr lang="en-US" sz="1200" dirty="0"/>
          </a:p>
        </p:txBody>
      </p:sp>
      <p:sp>
        <p:nvSpPr>
          <p:cNvPr id="45" name="Text 6"/>
          <p:cNvSpPr/>
          <p:nvPr/>
        </p:nvSpPr>
        <p:spPr>
          <a:xfrm>
            <a:off x="752475" y="2247900"/>
            <a:ext cx="1995041" cy="4191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Type</a:t>
            </a:r>
            <a:endParaRPr lang="en-US" sz="1200" dirty="0"/>
          </a:p>
        </p:txBody>
      </p:sp>
      <p:sp>
        <p:nvSpPr>
          <p:cNvPr id="46" name="Text 7"/>
          <p:cNvSpPr/>
          <p:nvPr/>
        </p:nvSpPr>
        <p:spPr>
          <a:xfrm>
            <a:off x="2747516" y="2247900"/>
            <a:ext cx="2992487" cy="4191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Continuous</a:t>
            </a:r>
            <a:endParaRPr lang="en-US" sz="1200" dirty="0"/>
          </a:p>
        </p:txBody>
      </p:sp>
      <p:sp>
        <p:nvSpPr>
          <p:cNvPr id="47" name="Text 8"/>
          <p:cNvSpPr/>
          <p:nvPr/>
        </p:nvSpPr>
        <p:spPr>
          <a:xfrm>
            <a:off x="5740003" y="2247900"/>
            <a:ext cx="2992487" cy="4191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Snapshot</a:t>
            </a:r>
            <a:endParaRPr lang="en-US" sz="1200" dirty="0"/>
          </a:p>
        </p:txBody>
      </p:sp>
      <p:sp>
        <p:nvSpPr>
          <p:cNvPr id="48" name="Text 9"/>
          <p:cNvSpPr/>
          <p:nvPr/>
        </p:nvSpPr>
        <p:spPr>
          <a:xfrm>
            <a:off x="8732490" y="2247900"/>
            <a:ext cx="3591342" cy="4191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Scheduled/Managed Snapshot</a:t>
            </a:r>
            <a:endParaRPr lang="en-US" sz="1200" dirty="0"/>
          </a:p>
        </p:txBody>
      </p:sp>
      <p:sp>
        <p:nvSpPr>
          <p:cNvPr id="49" name="Text 10"/>
          <p:cNvSpPr/>
          <p:nvPr/>
        </p:nvSpPr>
        <p:spPr>
          <a:xfrm>
            <a:off x="752475" y="2667000"/>
            <a:ext cx="2394049" cy="4191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Granularity</a:t>
            </a:r>
            <a:endParaRPr lang="en-US" sz="1200" dirty="0"/>
          </a:p>
        </p:txBody>
      </p:sp>
      <p:sp>
        <p:nvSpPr>
          <p:cNvPr id="50" name="Text 11"/>
          <p:cNvSpPr/>
          <p:nvPr/>
        </p:nvSpPr>
        <p:spPr>
          <a:xfrm>
            <a:off x="2747516" y="2667000"/>
            <a:ext cx="2992487" cy="4191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Per-second</a:t>
            </a:r>
            <a:endParaRPr lang="en-US" sz="1200" dirty="0"/>
          </a:p>
        </p:txBody>
      </p:sp>
      <p:sp>
        <p:nvSpPr>
          <p:cNvPr id="51" name="Text 12"/>
          <p:cNvSpPr/>
          <p:nvPr/>
        </p:nvSpPr>
        <p:spPr>
          <a:xfrm>
            <a:off x="5740003" y="2667000"/>
            <a:ext cx="2992487" cy="4191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Full table</a:t>
            </a:r>
            <a:endParaRPr lang="en-US" sz="1200" dirty="0"/>
          </a:p>
        </p:txBody>
      </p:sp>
      <p:sp>
        <p:nvSpPr>
          <p:cNvPr id="52" name="Text 13"/>
          <p:cNvSpPr/>
          <p:nvPr/>
        </p:nvSpPr>
        <p:spPr>
          <a:xfrm>
            <a:off x="8732490" y="2667000"/>
            <a:ext cx="2992785" cy="4191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Full table</a:t>
            </a:r>
            <a:endParaRPr lang="en-US" sz="1200" dirty="0"/>
          </a:p>
        </p:txBody>
      </p:sp>
      <p:sp>
        <p:nvSpPr>
          <p:cNvPr id="53" name="Text 14"/>
          <p:cNvSpPr/>
          <p:nvPr/>
        </p:nvSpPr>
        <p:spPr>
          <a:xfrm>
            <a:off x="752475" y="3086100"/>
            <a:ext cx="1995041" cy="6477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Retention</a:t>
            </a:r>
            <a:endParaRPr lang="en-US" sz="1200" dirty="0"/>
          </a:p>
        </p:txBody>
      </p:sp>
      <p:sp>
        <p:nvSpPr>
          <p:cNvPr id="54" name="Text 15"/>
          <p:cNvSpPr/>
          <p:nvPr/>
        </p:nvSpPr>
        <p:spPr>
          <a:xfrm>
            <a:off x="2747516" y="3086100"/>
            <a:ext cx="2992487" cy="6477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1-35 days</a:t>
            </a:r>
            <a:endParaRPr lang="en-US" sz="1200" dirty="0"/>
          </a:p>
        </p:txBody>
      </p:sp>
      <p:sp>
        <p:nvSpPr>
          <p:cNvPr id="55" name="Text 16"/>
          <p:cNvSpPr/>
          <p:nvPr/>
        </p:nvSpPr>
        <p:spPr>
          <a:xfrm>
            <a:off x="5740003" y="3086100"/>
            <a:ext cx="3590985" cy="6477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Indefinite (until deleted)</a:t>
            </a:r>
            <a:endParaRPr lang="en-US" sz="1200" dirty="0"/>
          </a:p>
        </p:txBody>
      </p:sp>
      <p:sp>
        <p:nvSpPr>
          <p:cNvPr id="56" name="Text 17"/>
          <p:cNvSpPr/>
          <p:nvPr/>
        </p:nvSpPr>
        <p:spPr>
          <a:xfrm>
            <a:off x="8732490" y="3086100"/>
            <a:ext cx="2992785" cy="6477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Configurable (long-term, cold storage)</a:t>
            </a:r>
            <a:endParaRPr lang="en-US" sz="1200" dirty="0"/>
          </a:p>
        </p:txBody>
      </p:sp>
      <p:sp>
        <p:nvSpPr>
          <p:cNvPr id="57" name="Text 18"/>
          <p:cNvSpPr/>
          <p:nvPr/>
        </p:nvSpPr>
        <p:spPr>
          <a:xfrm>
            <a:off x="752475" y="3733800"/>
            <a:ext cx="1995041" cy="4191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RPO</a:t>
            </a:r>
            <a:endParaRPr lang="en-US" sz="1200" dirty="0"/>
          </a:p>
        </p:txBody>
      </p:sp>
      <p:sp>
        <p:nvSpPr>
          <p:cNvPr id="58" name="Text 19"/>
          <p:cNvSpPr/>
          <p:nvPr/>
        </p:nvSpPr>
        <p:spPr>
          <a:xfrm>
            <a:off x="2747516" y="3733800"/>
            <a:ext cx="3590985" cy="4191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Very low (seconds)</a:t>
            </a:r>
            <a:endParaRPr lang="en-US" sz="1200" dirty="0"/>
          </a:p>
        </p:txBody>
      </p:sp>
      <p:sp>
        <p:nvSpPr>
          <p:cNvPr id="59" name="Text 20"/>
          <p:cNvSpPr/>
          <p:nvPr/>
        </p:nvSpPr>
        <p:spPr>
          <a:xfrm>
            <a:off x="5740003" y="3733800"/>
            <a:ext cx="3590985" cy="4191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Depends on schedule</a:t>
            </a:r>
            <a:endParaRPr lang="en-US" sz="1200" dirty="0"/>
          </a:p>
        </p:txBody>
      </p:sp>
      <p:sp>
        <p:nvSpPr>
          <p:cNvPr id="60" name="Text 21"/>
          <p:cNvSpPr/>
          <p:nvPr/>
        </p:nvSpPr>
        <p:spPr>
          <a:xfrm>
            <a:off x="8732490" y="3733800"/>
            <a:ext cx="3591342" cy="4191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Depends on schedule</a:t>
            </a:r>
            <a:endParaRPr lang="en-US" sz="1200" dirty="0"/>
          </a:p>
        </p:txBody>
      </p:sp>
      <p:sp>
        <p:nvSpPr>
          <p:cNvPr id="61" name="Text 22"/>
          <p:cNvSpPr/>
          <p:nvPr/>
        </p:nvSpPr>
        <p:spPr>
          <a:xfrm>
            <a:off x="752475" y="4152900"/>
            <a:ext cx="1995041" cy="6477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Automation</a:t>
            </a:r>
            <a:endParaRPr lang="en-US" sz="1200" dirty="0"/>
          </a:p>
        </p:txBody>
      </p:sp>
      <p:sp>
        <p:nvSpPr>
          <p:cNvPr id="62" name="Text 23"/>
          <p:cNvSpPr/>
          <p:nvPr/>
        </p:nvSpPr>
        <p:spPr>
          <a:xfrm>
            <a:off x="2747516" y="4152900"/>
            <a:ext cx="2992487" cy="6477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Automatic</a:t>
            </a:r>
            <a:endParaRPr lang="en-US" sz="1200" dirty="0"/>
          </a:p>
        </p:txBody>
      </p:sp>
      <p:sp>
        <p:nvSpPr>
          <p:cNvPr id="63" name="Text 24"/>
          <p:cNvSpPr/>
          <p:nvPr/>
        </p:nvSpPr>
        <p:spPr>
          <a:xfrm>
            <a:off x="5740003" y="4152900"/>
            <a:ext cx="2992487" cy="6477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Manual (can be scripted/AWS Backup)</a:t>
            </a:r>
            <a:endParaRPr lang="en-US" sz="1200" dirty="0"/>
          </a:p>
        </p:txBody>
      </p:sp>
      <p:sp>
        <p:nvSpPr>
          <p:cNvPr id="64" name="Text 25"/>
          <p:cNvSpPr/>
          <p:nvPr/>
        </p:nvSpPr>
        <p:spPr>
          <a:xfrm>
            <a:off x="8732490" y="4152900"/>
            <a:ext cx="3591342" cy="6477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Fully managed scheduling</a:t>
            </a:r>
            <a:endParaRPr lang="en-US" sz="1200" dirty="0"/>
          </a:p>
        </p:txBody>
      </p:sp>
      <p:sp>
        <p:nvSpPr>
          <p:cNvPr id="65" name="Text 26"/>
          <p:cNvSpPr/>
          <p:nvPr/>
        </p:nvSpPr>
        <p:spPr>
          <a:xfrm>
            <a:off x="752475" y="4800600"/>
            <a:ext cx="1995041" cy="8763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Best For</a:t>
            </a:r>
            <a:endParaRPr lang="en-US" sz="1200" dirty="0"/>
          </a:p>
        </p:txBody>
      </p:sp>
      <p:sp>
        <p:nvSpPr>
          <p:cNvPr id="66" name="Text 27"/>
          <p:cNvSpPr/>
          <p:nvPr/>
        </p:nvSpPr>
        <p:spPr>
          <a:xfrm>
            <a:off x="2747516" y="4800600"/>
            <a:ext cx="2992487" cy="8763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Low RPO, protection against recent data loss</a:t>
            </a:r>
            <a:endParaRPr lang="en-US" sz="1200" dirty="0"/>
          </a:p>
        </p:txBody>
      </p:sp>
      <p:sp>
        <p:nvSpPr>
          <p:cNvPr id="67" name="Text 28"/>
          <p:cNvSpPr/>
          <p:nvPr/>
        </p:nvSpPr>
        <p:spPr>
          <a:xfrm>
            <a:off x="5740003" y="4800600"/>
            <a:ext cx="2992487" cy="8763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Long-term retention, compliance, cross-account copies</a:t>
            </a:r>
            <a:endParaRPr lang="en-US" sz="1200" dirty="0"/>
          </a:p>
        </p:txBody>
      </p:sp>
      <p:sp>
        <p:nvSpPr>
          <p:cNvPr id="68" name="Text 29"/>
          <p:cNvSpPr/>
          <p:nvPr/>
        </p:nvSpPr>
        <p:spPr>
          <a:xfrm>
            <a:off x="8732490" y="4800600"/>
            <a:ext cx="2992785" cy="8763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Centralized management, compliance, cross-Region/account copy, cold storage</a:t>
            </a:r>
            <a:endParaRPr lang="en-US" sz="1200" dirty="0"/>
          </a:p>
        </p:txBody>
      </p:sp>
      <p:sp>
        <p:nvSpPr>
          <p:cNvPr id="69" name="Text 30"/>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8/13</a:t>
            </a:r>
            <a:endParaRPr lang="en-US" sz="105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76300"/>
            <a:ext cx="762000" cy="38100"/>
          </a:xfrm>
          <a:prstGeom prst="rect">
            <a:avLst/>
          </a:prstGeom>
        </p:spPr>
      </p:pic>
      <p:pic>
        <p:nvPicPr>
          <p:cNvPr id="4" name="Image 2" descr="preencoded.png"/>
          <p:cNvPicPr>
            <a:picLocks noChangeAspect="1"/>
          </p:cNvPicPr>
          <p:nvPr/>
        </p:nvPicPr>
        <p:blipFill>
          <a:blip r:embed="rId5"/>
          <a:stretch>
            <a:fillRect/>
          </a:stretch>
        </p:blipFill>
        <p:spPr>
          <a:xfrm>
            <a:off x="609600" y="1219200"/>
            <a:ext cx="10972800" cy="838200"/>
          </a:xfrm>
          <a:prstGeom prst="rect">
            <a:avLst/>
          </a:prstGeom>
        </p:spPr>
      </p:pic>
      <p:pic>
        <p:nvPicPr>
          <p:cNvPr id="5" name="Image 3" descr="preencoded.png"/>
          <p:cNvPicPr>
            <a:picLocks noChangeAspect="1"/>
          </p:cNvPicPr>
          <p:nvPr/>
        </p:nvPicPr>
        <p:blipFill>
          <a:blip r:embed="rId6"/>
          <a:stretch>
            <a:fillRect/>
          </a:stretch>
        </p:blipFill>
        <p:spPr>
          <a:xfrm>
            <a:off x="609600" y="2286000"/>
            <a:ext cx="9525000" cy="1143000"/>
          </a:xfrm>
          <a:prstGeom prst="rect">
            <a:avLst/>
          </a:prstGeom>
        </p:spPr>
      </p:pic>
      <p:pic>
        <p:nvPicPr>
          <p:cNvPr id="6" name="Image 4" descr="preencoded.png"/>
          <p:cNvPicPr>
            <a:picLocks noChangeAspect="1"/>
          </p:cNvPicPr>
          <p:nvPr/>
        </p:nvPicPr>
        <p:blipFill>
          <a:blip r:embed="rId7"/>
          <a:stretch>
            <a:fillRect/>
          </a:stretch>
        </p:blipFill>
        <p:spPr>
          <a:xfrm>
            <a:off x="609600" y="4038600"/>
            <a:ext cx="3555950" cy="647700"/>
          </a:xfrm>
          <a:prstGeom prst="rect">
            <a:avLst/>
          </a:prstGeom>
        </p:spPr>
      </p:pic>
      <p:pic>
        <p:nvPicPr>
          <p:cNvPr id="7" name="Image 5" descr="preencoded.png"/>
          <p:cNvPicPr>
            <a:picLocks noChangeAspect="1"/>
          </p:cNvPicPr>
          <p:nvPr/>
        </p:nvPicPr>
        <p:blipFill>
          <a:blip r:embed="rId8"/>
          <a:stretch>
            <a:fillRect/>
          </a:stretch>
        </p:blipFill>
        <p:spPr>
          <a:xfrm>
            <a:off x="723900" y="4191000"/>
            <a:ext cx="200025" cy="304800"/>
          </a:xfrm>
          <a:prstGeom prst="rect">
            <a:avLst/>
          </a:prstGeom>
        </p:spPr>
      </p:pic>
      <p:pic>
        <p:nvPicPr>
          <p:cNvPr id="8" name="Image 6" descr="preencoded.png"/>
          <p:cNvPicPr>
            <a:picLocks noChangeAspect="1"/>
          </p:cNvPicPr>
          <p:nvPr/>
        </p:nvPicPr>
        <p:blipFill>
          <a:blip r:embed="rId9"/>
          <a:stretch>
            <a:fillRect/>
          </a:stretch>
        </p:blipFill>
        <p:spPr>
          <a:xfrm>
            <a:off x="4317950" y="4038600"/>
            <a:ext cx="3555950" cy="647700"/>
          </a:xfrm>
          <a:prstGeom prst="rect">
            <a:avLst/>
          </a:prstGeom>
        </p:spPr>
      </p:pic>
      <p:pic>
        <p:nvPicPr>
          <p:cNvPr id="9" name="Image 7" descr="preencoded.png"/>
          <p:cNvPicPr>
            <a:picLocks noChangeAspect="1"/>
          </p:cNvPicPr>
          <p:nvPr/>
        </p:nvPicPr>
        <p:blipFill>
          <a:blip r:embed="rId10"/>
          <a:stretch>
            <a:fillRect/>
          </a:stretch>
        </p:blipFill>
        <p:spPr>
          <a:xfrm>
            <a:off x="4432250" y="4191000"/>
            <a:ext cx="285750" cy="304800"/>
          </a:xfrm>
          <a:prstGeom prst="rect">
            <a:avLst/>
          </a:prstGeom>
        </p:spPr>
      </p:pic>
      <p:pic>
        <p:nvPicPr>
          <p:cNvPr id="10" name="Image 8" descr="preencoded.png"/>
          <p:cNvPicPr>
            <a:picLocks noChangeAspect="1"/>
          </p:cNvPicPr>
          <p:nvPr/>
        </p:nvPicPr>
        <p:blipFill>
          <a:blip r:embed="rId11"/>
          <a:stretch>
            <a:fillRect/>
          </a:stretch>
        </p:blipFill>
        <p:spPr>
          <a:xfrm>
            <a:off x="8026301" y="4038600"/>
            <a:ext cx="3556099" cy="647700"/>
          </a:xfrm>
          <a:prstGeom prst="rect">
            <a:avLst/>
          </a:prstGeom>
        </p:spPr>
      </p:pic>
      <p:pic>
        <p:nvPicPr>
          <p:cNvPr id="11" name="Image 9" descr="preencoded.png"/>
          <p:cNvPicPr>
            <a:picLocks noChangeAspect="1"/>
          </p:cNvPicPr>
          <p:nvPr/>
        </p:nvPicPr>
        <p:blipFill>
          <a:blip r:embed="rId12"/>
          <a:stretch>
            <a:fillRect/>
          </a:stretch>
        </p:blipFill>
        <p:spPr>
          <a:xfrm>
            <a:off x="8140601" y="4191000"/>
            <a:ext cx="228600" cy="304800"/>
          </a:xfrm>
          <a:prstGeom prst="rect">
            <a:avLst/>
          </a:prstGeom>
        </p:spPr>
      </p:pic>
      <p:pic>
        <p:nvPicPr>
          <p:cNvPr id="12" name="Image 10" descr="preencoded.png"/>
          <p:cNvPicPr>
            <a:picLocks noChangeAspect="1"/>
          </p:cNvPicPr>
          <p:nvPr/>
        </p:nvPicPr>
        <p:blipFill>
          <a:blip r:embed="rId13"/>
          <a:stretch>
            <a:fillRect/>
          </a:stretch>
        </p:blipFill>
        <p:spPr>
          <a:xfrm>
            <a:off x="609600" y="4838700"/>
            <a:ext cx="3555950" cy="647700"/>
          </a:xfrm>
          <a:prstGeom prst="rect">
            <a:avLst/>
          </a:prstGeom>
        </p:spPr>
      </p:pic>
      <p:pic>
        <p:nvPicPr>
          <p:cNvPr id="13" name="Image 11" descr="preencoded.png"/>
          <p:cNvPicPr>
            <a:picLocks noChangeAspect="1"/>
          </p:cNvPicPr>
          <p:nvPr/>
        </p:nvPicPr>
        <p:blipFill>
          <a:blip r:embed="rId14"/>
          <a:stretch>
            <a:fillRect/>
          </a:stretch>
        </p:blipFill>
        <p:spPr>
          <a:xfrm>
            <a:off x="723900" y="4991100"/>
            <a:ext cx="228600" cy="304800"/>
          </a:xfrm>
          <a:prstGeom prst="rect">
            <a:avLst/>
          </a:prstGeom>
        </p:spPr>
      </p:pic>
      <p:pic>
        <p:nvPicPr>
          <p:cNvPr id="14" name="Image 12" descr="preencoded.png"/>
          <p:cNvPicPr>
            <a:picLocks noChangeAspect="1"/>
          </p:cNvPicPr>
          <p:nvPr/>
        </p:nvPicPr>
        <p:blipFill>
          <a:blip r:embed="rId15"/>
          <a:stretch>
            <a:fillRect/>
          </a:stretch>
        </p:blipFill>
        <p:spPr>
          <a:xfrm>
            <a:off x="4317950" y="4838700"/>
            <a:ext cx="3555950" cy="647700"/>
          </a:xfrm>
          <a:prstGeom prst="rect">
            <a:avLst/>
          </a:prstGeom>
        </p:spPr>
      </p:pic>
      <p:pic>
        <p:nvPicPr>
          <p:cNvPr id="15" name="Image 13" descr="preencoded.png"/>
          <p:cNvPicPr>
            <a:picLocks noChangeAspect="1"/>
          </p:cNvPicPr>
          <p:nvPr/>
        </p:nvPicPr>
        <p:blipFill>
          <a:blip r:embed="rId16"/>
          <a:stretch>
            <a:fillRect/>
          </a:stretch>
        </p:blipFill>
        <p:spPr>
          <a:xfrm>
            <a:off x="4432250" y="4991100"/>
            <a:ext cx="228600" cy="304800"/>
          </a:xfrm>
          <a:prstGeom prst="rect">
            <a:avLst/>
          </a:prstGeom>
        </p:spPr>
      </p:pic>
      <p:pic>
        <p:nvPicPr>
          <p:cNvPr id="16" name="Image 14" descr="preencoded.png"/>
          <p:cNvPicPr>
            <a:picLocks noChangeAspect="1"/>
          </p:cNvPicPr>
          <p:nvPr/>
        </p:nvPicPr>
        <p:blipFill>
          <a:blip r:embed="rId17"/>
          <a:stretch>
            <a:fillRect/>
          </a:stretch>
        </p:blipFill>
        <p:spPr>
          <a:xfrm>
            <a:off x="8026301" y="4838700"/>
            <a:ext cx="3556099" cy="647700"/>
          </a:xfrm>
          <a:prstGeom prst="rect">
            <a:avLst/>
          </a:prstGeom>
        </p:spPr>
      </p:pic>
      <p:pic>
        <p:nvPicPr>
          <p:cNvPr id="17" name="Image 15" descr="preencoded.png"/>
          <p:cNvPicPr>
            <a:picLocks noChangeAspect="1"/>
          </p:cNvPicPr>
          <p:nvPr/>
        </p:nvPicPr>
        <p:blipFill>
          <a:blip r:embed="rId18"/>
          <a:stretch>
            <a:fillRect/>
          </a:stretch>
        </p:blipFill>
        <p:spPr>
          <a:xfrm>
            <a:off x="8140601" y="4991100"/>
            <a:ext cx="171450" cy="304800"/>
          </a:xfrm>
          <a:prstGeom prst="rect">
            <a:avLst/>
          </a:prstGeom>
        </p:spPr>
      </p:pic>
      <p:pic>
        <p:nvPicPr>
          <p:cNvPr id="18" name="Image 16" descr="preencoded.png"/>
          <p:cNvPicPr>
            <a:picLocks noChangeAspect="1"/>
          </p:cNvPicPr>
          <p:nvPr/>
        </p:nvPicPr>
        <p:blipFill>
          <a:blip r:embed="rId19"/>
          <a:stretch>
            <a:fillRect/>
          </a:stretch>
        </p:blipFill>
        <p:spPr>
          <a:xfrm>
            <a:off x="609600" y="5791200"/>
            <a:ext cx="10972800" cy="457200"/>
          </a:xfrm>
          <a:prstGeom prst="rect">
            <a:avLst/>
          </a:prstGeom>
        </p:spPr>
      </p:pic>
      <p:pic>
        <p:nvPicPr>
          <p:cNvPr id="19" name="Image 17" descr="preencoded.png"/>
          <p:cNvPicPr>
            <a:picLocks noChangeAspect="1"/>
          </p:cNvPicPr>
          <p:nvPr/>
        </p:nvPicPr>
        <p:blipFill>
          <a:blip r:embed="rId20"/>
          <a:stretch>
            <a:fillRect/>
          </a:stretch>
        </p:blipFill>
        <p:spPr>
          <a:xfrm>
            <a:off x="723900" y="5934075"/>
            <a:ext cx="114300" cy="152400"/>
          </a:xfrm>
          <a:prstGeom prst="rect">
            <a:avLst/>
          </a:prstGeom>
        </p:spPr>
      </p:pic>
      <p:pic>
        <p:nvPicPr>
          <p:cNvPr id="20" name="Image 18" descr="preencoded.png"/>
          <p:cNvPicPr>
            <a:picLocks noChangeAspect="1"/>
          </p:cNvPicPr>
          <p:nvPr/>
        </p:nvPicPr>
        <p:blipFill>
          <a:blip r:embed="rId21"/>
          <a:stretch>
            <a:fillRect/>
          </a:stretch>
        </p:blipFill>
        <p:spPr>
          <a:xfrm>
            <a:off x="0" y="6781800"/>
            <a:ext cx="12192000" cy="76200"/>
          </a:xfrm>
          <a:prstGeom prst="rect">
            <a:avLst/>
          </a:prstGeom>
        </p:spPr>
      </p:pic>
      <p:sp>
        <p:nvSpPr>
          <p:cNvPr id="21"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Restoration Process</a:t>
            </a:r>
            <a:endParaRPr lang="en-US" sz="2700" dirty="0"/>
          </a:p>
        </p:txBody>
      </p:sp>
      <p:sp>
        <p:nvSpPr>
          <p:cNvPr id="22" name="Text 1"/>
          <p:cNvSpPr/>
          <p:nvPr/>
        </p:nvSpPr>
        <p:spPr>
          <a:xfrm>
            <a:off x="762000" y="1371600"/>
            <a:ext cx="106680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FF9900"/>
                </a:solidFill>
                <a:latin typeface="ui-sans-serif" pitchFamily="34" charset="0"/>
                <a:ea typeface="ui-sans-serif" pitchFamily="34" charset="-122"/>
                <a:cs typeface="ui-sans-serif" pitchFamily="34" charset="-120"/>
              </a:rPr>
              <a:t>Critical Aspect:</a:t>
            </a:r>
            <a:r>
              <a:rPr lang="en-US" sz="1500" dirty="0">
                <a:solidFill>
                  <a:srgbClr val="374151"/>
                </a:solidFill>
                <a:latin typeface="ui-sans-serif" pitchFamily="34" charset="0"/>
                <a:ea typeface="ui-sans-serif" pitchFamily="34" charset="-122"/>
                <a:cs typeface="ui-sans-serif" pitchFamily="34" charset="-120"/>
              </a:rPr>
              <a:t> Any restoration process creates a </a:t>
            </a:r>
            <a:r>
              <a:rPr lang="en-US" sz="1500" b="1" dirty="0">
                <a:solidFill>
                  <a:srgbClr val="374151"/>
                </a:solidFill>
                <a:latin typeface="ui-sans-serif" pitchFamily="34" charset="0"/>
                <a:ea typeface="ui-sans-serif" pitchFamily="34" charset="-122"/>
                <a:cs typeface="ui-sans-serif" pitchFamily="34" charset="-120"/>
              </a:rPr>
              <a:t>new</a:t>
            </a:r>
            <a:r>
              <a:rPr lang="en-US" sz="1500" dirty="0">
                <a:solidFill>
                  <a:srgbClr val="374151"/>
                </a:solidFill>
                <a:latin typeface="ui-sans-serif" pitchFamily="34" charset="0"/>
                <a:ea typeface="ui-sans-serif" pitchFamily="34" charset="-122"/>
                <a:cs typeface="ui-sans-serif" pitchFamily="34" charset="-120"/>
              </a:rPr>
              <a:t> DynamoDB table, requiring manual reconfiguration of certain settings.</a:t>
            </a:r>
            <a:endParaRPr lang="en-US" sz="1500" dirty="0"/>
          </a:p>
        </p:txBody>
      </p:sp>
      <p:sp>
        <p:nvSpPr>
          <p:cNvPr id="23" name="Text 2"/>
          <p:cNvSpPr/>
          <p:nvPr/>
        </p:nvSpPr>
        <p:spPr>
          <a:xfrm>
            <a:off x="609600" y="3657600"/>
            <a:ext cx="131673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Table-Level Settings That Must Be Manually Reconfigured:</a:t>
            </a:r>
            <a:endParaRPr lang="en-US" sz="1500" dirty="0"/>
          </a:p>
        </p:txBody>
      </p:sp>
      <p:sp>
        <p:nvSpPr>
          <p:cNvPr id="24" name="Text 3"/>
          <p:cNvSpPr/>
          <p:nvPr/>
        </p:nvSpPr>
        <p:spPr>
          <a:xfrm>
            <a:off x="1038225" y="4152900"/>
            <a:ext cx="3160395" cy="228600"/>
          </a:xfrm>
          <a:prstGeom prst="rect">
            <a:avLst/>
          </a:prstGeom>
          <a:noFill/>
          <a:ln/>
        </p:spPr>
        <p:txBody>
          <a:bodyPr vert="horz" wrap="square" lIns="0" tIns="0" rIns="0" bIns="0" rtlCol="0" anchor="t"/>
          <a:lstStyle/>
          <a:p>
            <a:pPr marL="0" indent="0">
              <a:lnSpc>
                <a:spcPts val="1800"/>
              </a:lnSpc>
              <a:buNone/>
            </a:pPr>
            <a:r>
              <a:rPr lang="en-US" sz="1200" dirty="0">
                <a:solidFill>
                  <a:srgbClr val="1F2937"/>
                </a:solidFill>
                <a:latin typeface="ui-sans-serif" pitchFamily="34" charset="0"/>
                <a:ea typeface="ui-sans-serif" pitchFamily="34" charset="-122"/>
                <a:cs typeface="ui-sans-serif" pitchFamily="34" charset="-120"/>
              </a:rPr>
              <a:t>Auto Scaling Policies</a:t>
            </a:r>
            <a:endParaRPr lang="en-US" sz="1200" dirty="0"/>
          </a:p>
        </p:txBody>
      </p:sp>
      <p:sp>
        <p:nvSpPr>
          <p:cNvPr id="25" name="Text 4"/>
          <p:cNvSpPr/>
          <p:nvPr/>
        </p:nvSpPr>
        <p:spPr>
          <a:xfrm>
            <a:off x="1038225" y="4381500"/>
            <a:ext cx="3160395"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Reconfigure read/write capacity scaling</a:t>
            </a:r>
            <a:endParaRPr lang="en-US" sz="1050" dirty="0"/>
          </a:p>
        </p:txBody>
      </p:sp>
      <p:sp>
        <p:nvSpPr>
          <p:cNvPr id="26" name="Text 5"/>
          <p:cNvSpPr/>
          <p:nvPr/>
        </p:nvSpPr>
        <p:spPr>
          <a:xfrm>
            <a:off x="4832300" y="4152900"/>
            <a:ext cx="2590205" cy="228600"/>
          </a:xfrm>
          <a:prstGeom prst="rect">
            <a:avLst/>
          </a:prstGeom>
          <a:noFill/>
          <a:ln/>
        </p:spPr>
        <p:txBody>
          <a:bodyPr vert="horz" wrap="square" lIns="0" tIns="0" rIns="0" bIns="0" rtlCol="0" anchor="t"/>
          <a:lstStyle/>
          <a:p>
            <a:pPr marL="0" indent="0">
              <a:lnSpc>
                <a:spcPts val="1800"/>
              </a:lnSpc>
              <a:buNone/>
            </a:pPr>
            <a:r>
              <a:rPr lang="en-US" sz="1200" dirty="0">
                <a:solidFill>
                  <a:srgbClr val="1F2937"/>
                </a:solidFill>
                <a:latin typeface="ui-sans-serif" pitchFamily="34" charset="0"/>
                <a:ea typeface="ui-sans-serif" pitchFamily="34" charset="-122"/>
                <a:cs typeface="ui-sans-serif" pitchFamily="34" charset="-120"/>
              </a:rPr>
              <a:t>IAM Policies</a:t>
            </a:r>
            <a:endParaRPr lang="en-US" sz="1200" dirty="0"/>
          </a:p>
        </p:txBody>
      </p:sp>
      <p:sp>
        <p:nvSpPr>
          <p:cNvPr id="27" name="Text 6"/>
          <p:cNvSpPr/>
          <p:nvPr/>
        </p:nvSpPr>
        <p:spPr>
          <a:xfrm>
            <a:off x="4832300" y="4381500"/>
            <a:ext cx="3108246"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Re-attach appropriate IAM permissions</a:t>
            </a:r>
            <a:endParaRPr lang="en-US" sz="1050" dirty="0"/>
          </a:p>
        </p:txBody>
      </p:sp>
      <p:sp>
        <p:nvSpPr>
          <p:cNvPr id="28" name="Text 7"/>
          <p:cNvSpPr/>
          <p:nvPr/>
        </p:nvSpPr>
        <p:spPr>
          <a:xfrm>
            <a:off x="8483501" y="4152900"/>
            <a:ext cx="2706053" cy="228600"/>
          </a:xfrm>
          <a:prstGeom prst="rect">
            <a:avLst/>
          </a:prstGeom>
          <a:noFill/>
          <a:ln/>
        </p:spPr>
        <p:txBody>
          <a:bodyPr vert="horz" wrap="square" lIns="0" tIns="0" rIns="0" bIns="0" rtlCol="0" anchor="t"/>
          <a:lstStyle/>
          <a:p>
            <a:pPr marL="0" indent="0">
              <a:lnSpc>
                <a:spcPts val="1800"/>
              </a:lnSpc>
              <a:buNone/>
            </a:pPr>
            <a:r>
              <a:rPr lang="en-US" sz="1200" dirty="0">
                <a:solidFill>
                  <a:srgbClr val="1F2937"/>
                </a:solidFill>
                <a:latin typeface="ui-sans-serif" pitchFamily="34" charset="0"/>
                <a:ea typeface="ui-sans-serif" pitchFamily="34" charset="-122"/>
                <a:cs typeface="ui-sans-serif" pitchFamily="34" charset="-120"/>
              </a:rPr>
              <a:t>CloudWatch Metrics &amp; Alarms</a:t>
            </a:r>
            <a:endParaRPr lang="en-US" sz="1200" dirty="0"/>
          </a:p>
        </p:txBody>
      </p:sp>
      <p:sp>
        <p:nvSpPr>
          <p:cNvPr id="29" name="Text 8"/>
          <p:cNvSpPr/>
          <p:nvPr/>
        </p:nvSpPr>
        <p:spPr>
          <a:xfrm>
            <a:off x="8483501" y="4381500"/>
            <a:ext cx="2706053"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Recreate monitoring and alerts</a:t>
            </a:r>
            <a:endParaRPr lang="en-US" sz="1050" dirty="0"/>
          </a:p>
        </p:txBody>
      </p:sp>
      <p:sp>
        <p:nvSpPr>
          <p:cNvPr id="30" name="Text 9"/>
          <p:cNvSpPr/>
          <p:nvPr/>
        </p:nvSpPr>
        <p:spPr>
          <a:xfrm>
            <a:off x="1066800" y="4953000"/>
            <a:ext cx="1485454" cy="228600"/>
          </a:xfrm>
          <a:prstGeom prst="rect">
            <a:avLst/>
          </a:prstGeom>
          <a:noFill/>
          <a:ln/>
        </p:spPr>
        <p:txBody>
          <a:bodyPr vert="horz" wrap="square" lIns="0" tIns="0" rIns="0" bIns="0" rtlCol="0" anchor="t"/>
          <a:lstStyle/>
          <a:p>
            <a:pPr marL="0" indent="0">
              <a:lnSpc>
                <a:spcPts val="1800"/>
              </a:lnSpc>
              <a:buNone/>
            </a:pPr>
            <a:r>
              <a:rPr lang="en-US" sz="1200" dirty="0">
                <a:solidFill>
                  <a:srgbClr val="1F2937"/>
                </a:solidFill>
                <a:latin typeface="ui-sans-serif" pitchFamily="34" charset="0"/>
                <a:ea typeface="ui-sans-serif" pitchFamily="34" charset="-122"/>
                <a:cs typeface="ui-sans-serif" pitchFamily="34" charset="-120"/>
              </a:rPr>
              <a:t>Tags</a:t>
            </a:r>
            <a:endParaRPr lang="en-US" sz="1200" dirty="0"/>
          </a:p>
        </p:txBody>
      </p:sp>
      <p:sp>
        <p:nvSpPr>
          <p:cNvPr id="31" name="Text 10"/>
          <p:cNvSpPr/>
          <p:nvPr/>
        </p:nvSpPr>
        <p:spPr>
          <a:xfrm>
            <a:off x="1066800" y="5181600"/>
            <a:ext cx="1782544"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Reapply resource tags</a:t>
            </a:r>
            <a:endParaRPr lang="en-US" sz="1050" dirty="0"/>
          </a:p>
        </p:txBody>
      </p:sp>
      <p:sp>
        <p:nvSpPr>
          <p:cNvPr id="32" name="Text 11"/>
          <p:cNvSpPr/>
          <p:nvPr/>
        </p:nvSpPr>
        <p:spPr>
          <a:xfrm>
            <a:off x="4775150" y="4953000"/>
            <a:ext cx="2652296" cy="228600"/>
          </a:xfrm>
          <a:prstGeom prst="rect">
            <a:avLst/>
          </a:prstGeom>
          <a:noFill/>
          <a:ln/>
        </p:spPr>
        <p:txBody>
          <a:bodyPr vert="horz" wrap="square" lIns="0" tIns="0" rIns="0" bIns="0" rtlCol="0" anchor="t"/>
          <a:lstStyle/>
          <a:p>
            <a:pPr marL="0" indent="0">
              <a:lnSpc>
                <a:spcPts val="1800"/>
              </a:lnSpc>
              <a:buNone/>
            </a:pPr>
            <a:r>
              <a:rPr lang="en-US" sz="1200" dirty="0">
                <a:solidFill>
                  <a:srgbClr val="1F2937"/>
                </a:solidFill>
                <a:latin typeface="ui-sans-serif" pitchFamily="34" charset="0"/>
                <a:ea typeface="ui-sans-serif" pitchFamily="34" charset="-122"/>
                <a:cs typeface="ui-sans-serif" pitchFamily="34" charset="-120"/>
              </a:rPr>
              <a:t>Stream Settings</a:t>
            </a:r>
            <a:endParaRPr lang="en-US" sz="1200" dirty="0"/>
          </a:p>
        </p:txBody>
      </p:sp>
      <p:sp>
        <p:nvSpPr>
          <p:cNvPr id="33" name="Text 12"/>
          <p:cNvSpPr/>
          <p:nvPr/>
        </p:nvSpPr>
        <p:spPr>
          <a:xfrm>
            <a:off x="4775150" y="5181600"/>
            <a:ext cx="2652296"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Re-enable and configure streams</a:t>
            </a:r>
            <a:endParaRPr lang="en-US" sz="1050" dirty="0"/>
          </a:p>
        </p:txBody>
      </p:sp>
      <p:sp>
        <p:nvSpPr>
          <p:cNvPr id="34" name="Text 13"/>
          <p:cNvSpPr/>
          <p:nvPr/>
        </p:nvSpPr>
        <p:spPr>
          <a:xfrm>
            <a:off x="8426351" y="4953000"/>
            <a:ext cx="2300139" cy="228600"/>
          </a:xfrm>
          <a:prstGeom prst="rect">
            <a:avLst/>
          </a:prstGeom>
          <a:noFill/>
          <a:ln/>
        </p:spPr>
        <p:txBody>
          <a:bodyPr vert="horz" wrap="square" lIns="0" tIns="0" rIns="0" bIns="0" rtlCol="0" anchor="t"/>
          <a:lstStyle/>
          <a:p>
            <a:pPr marL="0" indent="0">
              <a:lnSpc>
                <a:spcPts val="1800"/>
              </a:lnSpc>
              <a:buNone/>
            </a:pPr>
            <a:r>
              <a:rPr lang="en-US" sz="1200" dirty="0">
                <a:solidFill>
                  <a:srgbClr val="1F2937"/>
                </a:solidFill>
                <a:latin typeface="ui-sans-serif" pitchFamily="34" charset="0"/>
                <a:ea typeface="ui-sans-serif" pitchFamily="34" charset="-122"/>
                <a:cs typeface="ui-sans-serif" pitchFamily="34" charset="-120"/>
              </a:rPr>
              <a:t>TTL Settings</a:t>
            </a:r>
            <a:endParaRPr lang="en-US" sz="1200" dirty="0"/>
          </a:p>
        </p:txBody>
      </p:sp>
      <p:sp>
        <p:nvSpPr>
          <p:cNvPr id="35" name="Text 14"/>
          <p:cNvSpPr/>
          <p:nvPr/>
        </p:nvSpPr>
        <p:spPr>
          <a:xfrm>
            <a:off x="8426351" y="5181600"/>
            <a:ext cx="2760166"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Reconfigure time-to-live attributes</a:t>
            </a:r>
            <a:endParaRPr lang="en-US" sz="1050" dirty="0"/>
          </a:p>
        </p:txBody>
      </p:sp>
      <p:sp>
        <p:nvSpPr>
          <p:cNvPr id="36" name="Text 15"/>
          <p:cNvSpPr/>
          <p:nvPr/>
        </p:nvSpPr>
        <p:spPr>
          <a:xfrm>
            <a:off x="914400" y="5905500"/>
            <a:ext cx="1289304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 </a:t>
            </a:r>
            <a:r>
              <a:rPr lang="en-US" sz="1200" b="1" dirty="0">
                <a:solidFill>
                  <a:srgbClr val="374151"/>
                </a:solidFill>
                <a:latin typeface="ui-sans-serif" pitchFamily="34" charset="0"/>
                <a:ea typeface="ui-sans-serif" pitchFamily="34" charset="-122"/>
                <a:cs typeface="ui-sans-serif" pitchFamily="34" charset="-120"/>
              </a:rPr>
              <a:t>Planning Tip:</a:t>
            </a:r>
            <a:r>
              <a:rPr lang="en-US" sz="1200" dirty="0">
                <a:solidFill>
                  <a:srgbClr val="374151"/>
                </a:solidFill>
                <a:latin typeface="ui-sans-serif" pitchFamily="34" charset="0"/>
                <a:ea typeface="ui-sans-serif" pitchFamily="34" charset="-122"/>
                <a:cs typeface="ui-sans-serif" pitchFamily="34" charset="-120"/>
              </a:rPr>
              <a:t> Develop a post-restoration checklist to ensure all necessary configurations are properly reapplied.</a:t>
            </a:r>
            <a:endParaRPr lang="en-US" sz="1200" dirty="0"/>
          </a:p>
        </p:txBody>
      </p:sp>
      <p:sp>
        <p:nvSpPr>
          <p:cNvPr id="37" name="Text 16"/>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9/13</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TotalTime>
  <Words>15611</Words>
  <Application>Microsoft Office PowerPoint</Application>
  <PresentationFormat>Widescreen</PresentationFormat>
  <Paragraphs>2519</Paragraphs>
  <Slides>136</Slides>
  <Notes>136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136</vt:i4>
      </vt:variant>
    </vt:vector>
  </HeadingPairs>
  <TitlesOfParts>
    <vt:vector size="141" baseType="lpstr">
      <vt:lpstr>Arial</vt:lpstr>
      <vt:lpstr>Courier New</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Ritesh Behal</cp:lastModifiedBy>
  <cp:revision>67</cp:revision>
  <dcterms:created xsi:type="dcterms:W3CDTF">2025-10-28T01:15:28Z</dcterms:created>
  <dcterms:modified xsi:type="dcterms:W3CDTF">2025-11-11T12:19:51Z</dcterms:modified>
</cp:coreProperties>
</file>